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media/image1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152" r:id="rId3"/>
    <p:sldId id="1175" r:id="rId4"/>
    <p:sldId id="1227" r:id="rId5"/>
    <p:sldId id="1226" r:id="rId6"/>
    <p:sldId id="1192" r:id="rId8"/>
    <p:sldId id="1191" r:id="rId9"/>
    <p:sldId id="1194" r:id="rId10"/>
    <p:sldId id="1195" r:id="rId11"/>
    <p:sldId id="1245" r:id="rId12"/>
    <p:sldId id="1196" r:id="rId13"/>
    <p:sldId id="1198" r:id="rId14"/>
    <p:sldId id="1199" r:id="rId15"/>
    <p:sldId id="1200" r:id="rId16"/>
    <p:sldId id="1201" r:id="rId17"/>
    <p:sldId id="1202" r:id="rId18"/>
    <p:sldId id="1172"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0" d="100"/>
          <a:sy n="90" d="100"/>
        </p:scale>
        <p:origin x="-108" y="-942"/>
      </p:cViewPr>
      <p:guideLst>
        <p:guide orient="horz" pos="219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3.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image" Target="../media/image8.png"/><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a:t>电视剧类型</a:t>
            </a:r>
            <a:endParaRPr sz="3200"/>
          </a:p>
        </c:rich>
      </c:tx>
      <c:layout>
        <c:manualLayout>
          <c:xMode val="edge"/>
          <c:yMode val="edge"/>
          <c:x val="0.331155031346297"/>
          <c:y val="0.0685519505112991"/>
        </c:manualLayout>
      </c:layout>
      <c:overlay val="0"/>
      <c:spPr>
        <a:noFill/>
        <a:ln>
          <a:noFill/>
        </a:ln>
        <a:effectLst/>
      </c:spPr>
    </c:title>
    <c:autoTitleDeleted val="0"/>
    <c:plotArea>
      <c:layout>
        <c:manualLayout>
          <c:layoutTarget val="inner"/>
          <c:xMode val="edge"/>
          <c:yMode val="edge"/>
          <c:x val="0.292777777777778"/>
          <c:y val="0.162268518518519"/>
          <c:w val="0.416944444444444"/>
          <c:h val="0.694907407407407"/>
        </c:manualLayout>
      </c:layout>
      <c:pieChart>
        <c:varyColors val="1"/>
        <c:ser>
          <c:idx val="0"/>
          <c:order val="0"/>
          <c:tx>
            <c:strRef>
              <c:f>Sheet1!$B$1</c:f>
              <c:strCache>
                <c:ptCount val="1"/>
                <c:pt idx="0">
                  <c:v>电视剧类型</c:v>
                </c:pt>
              </c:strCache>
            </c:strRef>
          </c:tx>
          <c:spPr>
            <a:effectLst>
              <a:outerShdw blurRad="63500" sx="102000" sy="102000" algn="ctr" rotWithShape="0">
                <a:prstClr val="black">
                  <a:alpha val="40000"/>
                </a:prstClr>
              </a:outerShdw>
            </a:effectLst>
          </c:spPr>
          <c:explosion val="0"/>
          <c:dPt>
            <c:idx val="0"/>
            <c:bubble3D val="0"/>
            <c:spPr>
              <a:solidFill>
                <a:srgbClr val="F38080"/>
              </a:solidFill>
              <a:ln w="19050">
                <a:solidFill>
                  <a:schemeClr val="lt1"/>
                </a:solidFill>
              </a:ln>
              <a:effectLst>
                <a:outerShdw blurRad="63500" sx="102000" sy="102000" algn="ctr" rotWithShape="0">
                  <a:prstClr val="black">
                    <a:alpha val="40000"/>
                  </a:prstClr>
                </a:outerShdw>
              </a:effectLst>
            </c:spPr>
          </c:dPt>
          <c:dPt>
            <c:idx val="1"/>
            <c:bubble3D val="0"/>
            <c:spPr>
              <a:solidFill>
                <a:srgbClr val="B9E1DC"/>
              </a:solidFill>
              <a:ln w="19050">
                <a:solidFill>
                  <a:schemeClr val="lt1"/>
                </a:solidFill>
              </a:ln>
              <a:effectLst>
                <a:outerShdw blurRad="63500" sx="102000" sy="102000" algn="ctr" rotWithShape="0">
                  <a:prstClr val="black">
                    <a:alpha val="40000"/>
                  </a:prstClr>
                </a:outerShdw>
              </a:effectLst>
            </c:spPr>
          </c:dPt>
          <c:dPt>
            <c:idx val="2"/>
            <c:bubble3D val="0"/>
            <c:spPr>
              <a:solidFill>
                <a:srgbClr val="F7A6A6"/>
              </a:solidFill>
              <a:ln w="19050">
                <a:solidFill>
                  <a:schemeClr val="lt1"/>
                </a:solidFill>
              </a:ln>
              <a:effectLst>
                <a:outerShdw blurRad="63500" sx="102000" sy="102000" algn="ctr" rotWithShape="0">
                  <a:prstClr val="black">
                    <a:alpha val="40000"/>
                  </a:prstClr>
                </a:outerShdw>
              </a:effectLst>
            </c:spPr>
          </c:dPt>
          <c:dPt>
            <c:idx val="3"/>
            <c:bubble3D val="0"/>
            <c:spPr>
              <a:solidFill>
                <a:srgbClr val="756C83"/>
              </a:solidFill>
              <a:ln w="19050">
                <a:solidFill>
                  <a:schemeClr val="lt1"/>
                </a:solidFill>
              </a:ln>
              <a:effectLst>
                <a:outerShdw blurRad="63500" sx="102000" sy="102000" algn="ctr" rotWithShape="0">
                  <a:prstClr val="black">
                    <a:alpha val="40000"/>
                  </a:prstClr>
                </a:outerShdw>
              </a:effectLst>
            </c:spPr>
          </c:dPt>
          <c:dLbls>
            <c:dLbl>
              <c:idx val="1"/>
              <c:layout>
                <c:manualLayout>
                  <c:x val="0.133278887283433"/>
                  <c:y val="-0.034168678114228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44993721888776"/>
                  <c:y val="0.044207121397108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569086890222647"/>
                  <c:y val="0.1322013591527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forceAA="0"/>
              <a:lstStyle/>
              <a:p>
                <a:pPr>
                  <a:defRPr lang="zh-CN" sz="2400" b="1" i="0" u="none" strike="noStrike" kern="1200" baseline="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国产剧</c:v>
                </c:pt>
                <c:pt idx="1">
                  <c:v>韩剧</c:v>
                </c:pt>
                <c:pt idx="2">
                  <c:v>美剧</c:v>
                </c:pt>
                <c:pt idx="3">
                  <c:v>其他</c:v>
                </c:pt>
              </c:strCache>
            </c:strRef>
          </c:cat>
          <c:val>
            <c:numRef>
              <c:f>Sheet1!$B$2:$B$5</c:f>
              <c:numCache>
                <c:formatCode>0%</c:formatCode>
                <c:ptCount val="4"/>
                <c:pt idx="0">
                  <c:v>0.689</c:v>
                </c:pt>
                <c:pt idx="1" c:formatCode="0.00%">
                  <c:v>0.044</c:v>
                </c:pt>
                <c:pt idx="2" c:formatCode="0.00%">
                  <c:v>0.133</c:v>
                </c:pt>
                <c:pt idx="3" c:formatCode="0.00%">
                  <c:v>0.133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2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2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2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3"/>
        <c:txPr>
          <a:bodyPr rot="0" spcFirstLastPara="0" vertOverflow="ellipsis" vert="horz" wrap="square" anchor="ctr" anchorCtr="1"/>
          <a:lstStyle/>
          <a:p>
            <a:pPr>
              <a:defRPr lang="zh-CN" sz="2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38986292636277"/>
          <c:y val="0.859613685140765"/>
        </c:manualLayout>
      </c:layout>
      <c:overlay val="0"/>
      <c:spPr>
        <a:noFill/>
        <a:ln>
          <a:noFill/>
        </a:ln>
        <a:effectLst/>
      </c:spPr>
      <c:txPr>
        <a:bodyPr rot="0" spcFirstLastPara="0" vertOverflow="ellipsis" vert="horz" wrap="square" anchor="ctr" anchorCtr="1" forceAA="0"/>
        <a:lstStyle/>
        <a:p>
          <a:pPr>
            <a:defRPr lang="zh-CN" sz="2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blipFill rotWithShape="1">
      <a:blip xmlns:r="http://schemas.openxmlformats.org/officeDocument/2006/relationships" r:embed="rId3"/>
      <a:stretch>
        <a:fillRect/>
      </a:stretch>
    </a:blipFill>
    <a:ln w="9525" cap="flat" cmpd="sng" algn="ctr">
      <a:no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0" vertOverflow="ellipsis" vert="horz" wrap="square" anchor="ctr" anchorCtr="1"/>
          <a:lstStyle/>
          <a:p>
            <a:pPr defTabSz="914400">
              <a:defRPr lang="zh-CN" sz="28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电视剧类型</a:t>
            </a:r>
            <a:endParaRPr sz="28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gradFill>
              <a:gsLst>
                <a:gs pos="44000">
                  <a:srgbClr val="F5CBB8"/>
                </a:gs>
                <a:gs pos="0">
                  <a:srgbClr val="F8DCD0"/>
                </a:gs>
                <a:gs pos="100000">
                  <a:srgbClr val="F1B9A0"/>
                </a:gs>
              </a:gsLst>
              <a:lin scaled="1"/>
            </a:gradFill>
            <a:ln>
              <a:noFill/>
            </a:ln>
            <a:effectLst/>
          </c:spPr>
          <c:invertIfNegative val="0"/>
          <c:dLbls>
            <c:delete val="1"/>
          </c:dLbls>
          <c:cat>
            <c:strRef>
              <c:f>Sheet1!$A$2:$A$5</c:f>
              <c:strCache>
                <c:ptCount val="4"/>
                <c:pt idx="0">
                  <c:v>国产剧</c:v>
                </c:pt>
                <c:pt idx="1">
                  <c:v>韩剧</c:v>
                </c:pt>
                <c:pt idx="2">
                  <c:v>美剧</c:v>
                </c:pt>
                <c:pt idx="3">
                  <c:v>其他 </c:v>
                </c:pt>
              </c:strCache>
            </c:strRef>
          </c:cat>
          <c:val>
            <c:numRef>
              <c:f>Sheet1!$B$2:$B$5</c:f>
              <c:numCache>
                <c:formatCode>General</c:formatCode>
                <c:ptCount val="4"/>
                <c:pt idx="0">
                  <c:v>31</c:v>
                </c:pt>
                <c:pt idx="1">
                  <c:v>2</c:v>
                </c:pt>
                <c:pt idx="2">
                  <c:v>6</c:v>
                </c:pt>
                <c:pt idx="3">
                  <c:v>6</c:v>
                </c:pt>
              </c:numCache>
            </c:numRef>
          </c:val>
        </c:ser>
        <c:dLbls>
          <c:showLegendKey val="0"/>
          <c:showVal val="0"/>
          <c:showCatName val="0"/>
          <c:showSerName val="0"/>
          <c:showPercent val="0"/>
          <c:showBubbleSize val="0"/>
        </c:dLbls>
        <c:gapWidth val="219"/>
        <c:overlap val="-27"/>
        <c:axId val="892735863"/>
        <c:axId val="205251897"/>
      </c:barChart>
      <c:catAx>
        <c:axId val="89273586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2400" b="1" i="0" u="none" strike="noStrike" kern="1200" baseline="0">
                <a:solidFill>
                  <a:schemeClr val="tx1">
                    <a:lumMod val="65000"/>
                    <a:lumOff val="35000"/>
                  </a:schemeClr>
                </a:solidFill>
                <a:latin typeface="+mn-lt"/>
                <a:ea typeface="+mn-ea"/>
                <a:cs typeface="+mn-cs"/>
              </a:defRPr>
            </a:pPr>
          </a:p>
        </c:txPr>
        <c:crossAx val="205251897"/>
        <c:crosses val="autoZero"/>
        <c:auto val="1"/>
        <c:lblAlgn val="ctr"/>
        <c:lblOffset val="100"/>
        <c:noMultiLvlLbl val="0"/>
      </c:catAx>
      <c:valAx>
        <c:axId val="20525189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mn-lt"/>
                <a:ea typeface="+mn-ea"/>
                <a:cs typeface="+mn-cs"/>
              </a:defRPr>
            </a:pPr>
          </a:p>
        </c:txPr>
        <c:crossAx val="892735863"/>
        <c:crosses val="autoZero"/>
        <c:crossBetween val="between"/>
      </c:valAx>
      <c:spPr>
        <a:noFill/>
        <a:ln>
          <a:noFill/>
        </a:ln>
        <a:effectLst/>
      </c:spPr>
    </c:plotArea>
    <c:plotVisOnly val="1"/>
    <c:dispBlanksAs val="gap"/>
    <c:showDLblsOverMax val="0"/>
  </c:chart>
  <c:spPr>
    <a:solidFill>
      <a:schemeClr val="bg1"/>
    </a:solidFill>
    <a:ln w="38100" cap="flat" cmpd="sng" algn="ctr">
      <a:gradFill>
        <a:gsLst>
          <a:gs pos="0">
            <a:srgbClr val="E19B93"/>
          </a:gs>
          <a:gs pos="100000">
            <a:srgbClr val="C86E6E"/>
          </a:gs>
        </a:gsLst>
        <a:lin ang="5400000" scaled="1"/>
      </a:gra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8765-CB48-4678-98AA-5CB816A27C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69A6C-FBEC-4D3F-ADED-01C9BB241A3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9B93E6-29A8-43A0-940A-3ADD70CF15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9B93E6-29A8-43A0-940A-3ADD70CF15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74595CE8-6154-4A08-B806-0EDEB3BCF0F0}"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B4C5ADC6-F2DA-4CEF-8197-FA32B1E8F4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595CE8-6154-4A08-B806-0EDEB3BCF0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C5ADC6-F2DA-4CEF-8197-FA32B1E8F4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595CE8-6154-4A08-B806-0EDEB3BCF0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ADC6-F2DA-4CEF-8197-FA32B1E8F4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dirty="0"/>
          </a:p>
        </p:txBody>
      </p:sp>
      <p:sp>
        <p:nvSpPr>
          <p:cNvPr id="4" name="日期占位符 3"/>
          <p:cNvSpPr>
            <a:spLocks noGrp="1"/>
          </p:cNvSpPr>
          <p:nvPr>
            <p:ph type="dt" sz="half" idx="10"/>
          </p:nvPr>
        </p:nvSpPr>
        <p:spPr/>
        <p:txBody>
          <a:bodyPr/>
          <a:lstStyle>
            <a:lvl1pPr>
              <a:defRPr/>
            </a:lvl1pPr>
          </a:lstStyle>
          <a:p>
            <a:pPr>
              <a:defRPr/>
            </a:pPr>
            <a:fld id="{688BC771-7468-464C-8D8D-0C726F94A01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9BCD206-2A0D-4504-82DA-8E3DB37BF251}"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封面/目录">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Props>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noProof="1" smtClean="0">
                <a:solidFill>
                  <a:schemeClr val="tx1">
                    <a:tint val="75000"/>
                  </a:schemeClr>
                </a:solidFill>
                <a:latin typeface="等线" panose="02010600030101010101" charset="-122"/>
                <a:ea typeface="等线" panose="02010600030101010101" charset="-122"/>
              </a:defRPr>
            </a:lvl1pPr>
          </a:lstStyle>
          <a:p>
            <a:fld id="{74595CE8-6154-4A08-B806-0EDEB3BCF0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fld id="{B4C5ADC6-F2DA-4CEF-8197-FA32B1E8F4F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1539240"/>
            <a:ext cx="10822305" cy="1118235"/>
          </a:xfrm>
          <a:prstGeom prst="rect">
            <a:avLst/>
          </a:prstGeom>
          <a:solidFill>
            <a:srgbClr val="DC0917"/>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0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 name="文本框 8"/>
          <p:cNvSpPr txBox="1"/>
          <p:nvPr/>
        </p:nvSpPr>
        <p:spPr>
          <a:xfrm>
            <a:off x="504190" y="1775460"/>
            <a:ext cx="10081895" cy="70675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专题十</a:t>
            </a:r>
            <a:r>
              <a:rPr lang="en-US" altLang="zh-CN" sz="40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怎样尊重和传承中华民族历史文化？</a:t>
            </a:r>
            <a:endParaRPr lang="zh-CN" altLang="zh-CN" sz="40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011555" y="4401185"/>
            <a:ext cx="10406380" cy="706755"/>
          </a:xfrm>
          <a:prstGeom prst="rect">
            <a:avLst/>
          </a:prstGeom>
          <a:noFill/>
          <a:ln w="9525">
            <a:noFill/>
          </a:ln>
        </p:spPr>
        <p:txBody>
          <a:bodyPr wrap="square">
            <a:spAutoFit/>
          </a:bodyPr>
          <a:p>
            <a:r>
              <a:rPr lang="zh-CN" altLang="en-US" sz="4000" b="1" dirty="0">
                <a:solidFill>
                  <a:schemeClr val="tx1"/>
                </a:solidFill>
                <a:latin typeface="微软雅黑" panose="020B0503020204020204" pitchFamily="34" charset="-122"/>
                <a:ea typeface="微软雅黑" panose="020B0503020204020204" pitchFamily="34" charset="-122"/>
              </a:rPr>
              <a:t>第三章</a:t>
            </a:r>
            <a:r>
              <a:rPr lang="en-US" altLang="zh-CN" sz="4000" b="1" dirty="0">
                <a:solidFill>
                  <a:schemeClr val="tx1"/>
                </a:solidFill>
                <a:latin typeface="微软雅黑" panose="020B0503020204020204" pitchFamily="34" charset="-122"/>
                <a:ea typeface="微软雅黑" panose="020B0503020204020204" pitchFamily="34" charset="-122"/>
              </a:rPr>
              <a:t> </a:t>
            </a:r>
            <a:r>
              <a:rPr lang="zh-CN" altLang="en-US" sz="4000" b="1" dirty="0">
                <a:solidFill>
                  <a:schemeClr val="tx1"/>
                </a:solidFill>
                <a:latin typeface="微软雅黑" panose="020B0503020204020204" pitchFamily="34" charset="-122"/>
                <a:ea typeface="微软雅黑" panose="020B0503020204020204" pitchFamily="34" charset="-122"/>
              </a:rPr>
              <a:t>第二节</a:t>
            </a:r>
            <a:r>
              <a:rPr lang="en-US" altLang="zh-CN" sz="4000" b="1" dirty="0">
                <a:solidFill>
                  <a:schemeClr val="tx1"/>
                </a:solidFill>
                <a:latin typeface="微软雅黑" panose="020B0503020204020204" pitchFamily="34" charset="-122"/>
                <a:ea typeface="微软雅黑" panose="020B0503020204020204" pitchFamily="34" charset="-122"/>
              </a:rPr>
              <a:t> </a:t>
            </a:r>
            <a:r>
              <a:rPr lang="zh-CN" altLang="en-US" sz="4000" b="1" dirty="0">
                <a:solidFill>
                  <a:schemeClr val="tx1"/>
                </a:solidFill>
                <a:latin typeface="微软雅黑" panose="020B0503020204020204" pitchFamily="34" charset="-122"/>
                <a:ea typeface="微软雅黑" panose="020B0503020204020204" pitchFamily="34" charset="-122"/>
              </a:rPr>
              <a:t>做新时代忠诚爱国者</a:t>
            </a:r>
            <a:endParaRPr lang="zh-CN" altLang="en-US" sz="4000" b="1" dirty="0">
              <a:solidFill>
                <a:schemeClr val="tx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717233" y="3503513"/>
            <a:ext cx="9655175" cy="457200"/>
            <a:chOff x="1271588" y="3694259"/>
            <a:chExt cx="9655174" cy="457200"/>
          </a:xfrm>
        </p:grpSpPr>
        <p:sp>
          <p:nvSpPr>
            <p:cNvPr id="34" name="Freeform 5"/>
            <p:cNvSpPr/>
            <p:nvPr/>
          </p:nvSpPr>
          <p:spPr bwMode="auto">
            <a:xfrm>
              <a:off x="5845175" y="3694259"/>
              <a:ext cx="450850" cy="457200"/>
            </a:xfrm>
            <a:custGeom>
              <a:avLst/>
              <a:gdLst>
                <a:gd name="T0" fmla="*/ 260 w 519"/>
                <a:gd name="T1" fmla="*/ 0 h 493"/>
                <a:gd name="T2" fmla="*/ 321 w 519"/>
                <a:gd name="T3" fmla="*/ 189 h 493"/>
                <a:gd name="T4" fmla="*/ 519 w 519"/>
                <a:gd name="T5" fmla="*/ 188 h 493"/>
                <a:gd name="T6" fmla="*/ 358 w 519"/>
                <a:gd name="T7" fmla="*/ 305 h 493"/>
                <a:gd name="T8" fmla="*/ 420 w 519"/>
                <a:gd name="T9" fmla="*/ 493 h 493"/>
                <a:gd name="T10" fmla="*/ 260 w 519"/>
                <a:gd name="T11" fmla="*/ 376 h 493"/>
                <a:gd name="T12" fmla="*/ 100 w 519"/>
                <a:gd name="T13" fmla="*/ 493 h 493"/>
                <a:gd name="T14" fmla="*/ 161 w 519"/>
                <a:gd name="T15" fmla="*/ 305 h 493"/>
                <a:gd name="T16" fmla="*/ 0 w 519"/>
                <a:gd name="T17" fmla="*/ 188 h 493"/>
                <a:gd name="T18" fmla="*/ 199 w 519"/>
                <a:gd name="T19" fmla="*/ 189 h 493"/>
                <a:gd name="T20" fmla="*/ 260 w 519"/>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9" h="493">
                  <a:moveTo>
                    <a:pt x="260" y="0"/>
                  </a:moveTo>
                  <a:lnTo>
                    <a:pt x="321" y="189"/>
                  </a:lnTo>
                  <a:lnTo>
                    <a:pt x="519" y="188"/>
                  </a:lnTo>
                  <a:lnTo>
                    <a:pt x="358" y="305"/>
                  </a:lnTo>
                  <a:lnTo>
                    <a:pt x="420" y="493"/>
                  </a:lnTo>
                  <a:lnTo>
                    <a:pt x="260" y="376"/>
                  </a:lnTo>
                  <a:lnTo>
                    <a:pt x="100" y="493"/>
                  </a:lnTo>
                  <a:lnTo>
                    <a:pt x="161" y="305"/>
                  </a:lnTo>
                  <a:lnTo>
                    <a:pt x="0" y="188"/>
                  </a:lnTo>
                  <a:lnTo>
                    <a:pt x="199" y="189"/>
                  </a:lnTo>
                  <a:lnTo>
                    <a:pt x="260"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35" name="Freeform 6"/>
            <p:cNvSpPr/>
            <p:nvPr/>
          </p:nvSpPr>
          <p:spPr bwMode="auto">
            <a:xfrm>
              <a:off x="5257800" y="3768872"/>
              <a:ext cx="304800" cy="307975"/>
            </a:xfrm>
            <a:custGeom>
              <a:avLst/>
              <a:gdLst>
                <a:gd name="T0" fmla="*/ 175 w 351"/>
                <a:gd name="T1" fmla="*/ 0 h 333"/>
                <a:gd name="T2" fmla="*/ 216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6"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36" name="Freeform 7"/>
            <p:cNvSpPr/>
            <p:nvPr/>
          </p:nvSpPr>
          <p:spPr bwMode="auto">
            <a:xfrm>
              <a:off x="6611938" y="3768872"/>
              <a:ext cx="304800" cy="307975"/>
            </a:xfrm>
            <a:custGeom>
              <a:avLst/>
              <a:gdLst>
                <a:gd name="T0" fmla="*/ 175 w 351"/>
                <a:gd name="T1" fmla="*/ 0 h 333"/>
                <a:gd name="T2" fmla="*/ 217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7" y="128"/>
                  </a:lnTo>
                  <a:lnTo>
                    <a:pt x="351" y="127"/>
                  </a:lnTo>
                  <a:lnTo>
                    <a:pt x="242" y="206"/>
                  </a:lnTo>
                  <a:lnTo>
                    <a:pt x="284" y="333"/>
                  </a:lnTo>
                  <a:lnTo>
                    <a:pt x="175" y="254"/>
                  </a:lnTo>
                  <a:lnTo>
                    <a:pt x="67" y="333"/>
                  </a:lnTo>
                  <a:lnTo>
                    <a:pt x="109" y="206"/>
                  </a:lnTo>
                  <a:lnTo>
                    <a:pt x="0" y="127"/>
                  </a:lnTo>
                  <a:lnTo>
                    <a:pt x="134" y="128"/>
                  </a:lnTo>
                  <a:lnTo>
                    <a:pt x="175" y="0"/>
                  </a:lnTo>
                  <a:close/>
                </a:path>
              </a:pathLst>
            </a:custGeom>
            <a:solidFill>
              <a:srgbClr val="C5150F"/>
            </a:soli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37" name="Line 8"/>
            <p:cNvSpPr>
              <a:spLocks noChangeShapeType="1"/>
            </p:cNvSpPr>
            <p:nvPr/>
          </p:nvSpPr>
          <p:spPr bwMode="auto">
            <a:xfrm>
              <a:off x="7261225" y="3892697"/>
              <a:ext cx="3665537" cy="0"/>
            </a:xfrm>
            <a:prstGeom prst="line">
              <a:avLst/>
            </a:prstGeom>
            <a:noFill/>
            <a:ln w="17463" cap="flat">
              <a:solidFill>
                <a:srgbClr val="C5150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sp>
          <p:nvSpPr>
            <p:cNvPr id="38" name="Line 9"/>
            <p:cNvSpPr>
              <a:spLocks noChangeShapeType="1"/>
            </p:cNvSpPr>
            <p:nvPr/>
          </p:nvSpPr>
          <p:spPr bwMode="auto">
            <a:xfrm>
              <a:off x="1271588" y="3892697"/>
              <a:ext cx="3663950" cy="0"/>
            </a:xfrm>
            <a:prstGeom prst="line">
              <a:avLst/>
            </a:prstGeom>
            <a:noFill/>
            <a:ln w="17463" cap="flat">
              <a:solidFill>
                <a:srgbClr val="C5150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grpSp>
    </p:spTree>
  </p:cSld>
  <p:clrMapOvr>
    <a:masterClrMapping/>
  </p:clrMapOvr>
  <p:transition advTm="959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1015717" y="2199629"/>
            <a:ext cx="2680253" cy="4351338"/>
          </a:xfrm>
          <a:prstGeom prst="rect">
            <a:avLst/>
          </a:prstGeom>
        </p:spPr>
        <p:txBody>
          <a:bodyPr>
            <a:noAutofit/>
          </a:bodyPr>
          <a:lstStyle>
            <a:lvl1pPr marL="455930" indent="-455930" algn="l" rtl="0" eaLnBrk="0" fontAlgn="base" hangingPunct="0">
              <a:spcBef>
                <a:spcPct val="20000"/>
              </a:spcBef>
              <a:spcAft>
                <a:spcPct val="0"/>
              </a:spcAft>
              <a:buFont typeface="Wingdings" panose="05000000000000000000" pitchFamily="2" charset="2"/>
              <a:buChar char="l"/>
              <a:defRPr sz="2600" kern="1200">
                <a:solidFill>
                  <a:schemeClr val="tx1"/>
                </a:solidFill>
                <a:latin typeface="微软雅黑" panose="020B0503020204020204" pitchFamily="34" charset="-122"/>
                <a:ea typeface="微软雅黑" panose="020B0503020204020204" pitchFamily="34" charset="-122"/>
                <a:cs typeface="+mn-cs"/>
              </a:defRPr>
            </a:lvl1pPr>
            <a:lvl2pPr marL="989330" indent="-379730" algn="l" rtl="0" eaLnBrk="0" fontAlgn="base" hangingPunct="0">
              <a:spcBef>
                <a:spcPct val="20000"/>
              </a:spcBef>
              <a:spcAft>
                <a:spcPct val="0"/>
              </a:spcAft>
              <a:buFont typeface="Wingdings" panose="05000000000000000000" pitchFamily="2" charset="2"/>
              <a:buChar char="n"/>
              <a:defRPr sz="2800" kern="1200">
                <a:solidFill>
                  <a:schemeClr val="tx1"/>
                </a:solidFill>
                <a:latin typeface="微软雅黑" panose="020B0503020204020204" pitchFamily="34" charset="-122"/>
                <a:ea typeface="微软雅黑" panose="020B0503020204020204" pitchFamily="34" charset="-122"/>
                <a:cs typeface="+mn-cs"/>
              </a:defRPr>
            </a:lvl2pPr>
            <a:lvl3pPr marL="1522730" indent="-303530" algn="l" rtl="0" eaLnBrk="0" fontAlgn="base" hangingPunct="0">
              <a:spcBef>
                <a:spcPct val="20000"/>
              </a:spcBef>
              <a:spcAft>
                <a:spcPct val="0"/>
              </a:spcAft>
              <a:buFont typeface="Wingdings" panose="05000000000000000000" pitchFamily="2" charset="2"/>
              <a:buChar char="u"/>
              <a:defRPr sz="2100" kern="1200">
                <a:solidFill>
                  <a:schemeClr val="tx1"/>
                </a:solidFill>
                <a:latin typeface="微软雅黑" panose="020B0503020204020204" pitchFamily="34" charset="-122"/>
                <a:ea typeface="微软雅黑" panose="020B0503020204020204" pitchFamily="34" charset="-122"/>
                <a:cs typeface="+mn-cs"/>
              </a:defRPr>
            </a:lvl3pPr>
            <a:lvl4pPr marL="2132330" indent="-30353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1930" indent="-30353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gn="just">
              <a:lnSpc>
                <a:spcPct val="150000"/>
              </a:lnSpc>
              <a:spcBef>
                <a:spcPts val="0"/>
              </a:spcBef>
              <a:buFont typeface="Wingdings" panose="05000000000000000000" pitchFamily="2" charset="2"/>
              <a:buNone/>
            </a:pPr>
            <a:r>
              <a:rPr lang="en-US" altLang="zh-CN" sz="2000" b="1" dirty="0">
                <a:solidFill>
                  <a:srgbClr val="333333"/>
                </a:solidFill>
                <a:latin typeface="+mn-ea"/>
                <a:ea typeface="+mn-ea"/>
              </a:rPr>
              <a:t>《</a:t>
            </a:r>
            <a:r>
              <a:rPr lang="zh-CN" altLang="en-US" sz="2000" b="1" dirty="0">
                <a:solidFill>
                  <a:srgbClr val="333333"/>
                </a:solidFill>
                <a:latin typeface="+mn-ea"/>
                <a:ea typeface="+mn-ea"/>
              </a:rPr>
              <a:t>七律</a:t>
            </a:r>
            <a:r>
              <a:rPr lang="en-US" altLang="zh-CN" sz="2000" b="1" dirty="0">
                <a:solidFill>
                  <a:srgbClr val="333333"/>
                </a:solidFill>
                <a:latin typeface="+mn-ea"/>
                <a:ea typeface="+mn-ea"/>
              </a:rPr>
              <a:t>·</a:t>
            </a:r>
            <a:r>
              <a:rPr lang="zh-CN" altLang="en-US" sz="2000" b="1" dirty="0">
                <a:solidFill>
                  <a:srgbClr val="333333"/>
                </a:solidFill>
                <a:latin typeface="+mn-ea"/>
                <a:ea typeface="+mn-ea"/>
              </a:rPr>
              <a:t>长征</a:t>
            </a:r>
            <a:r>
              <a:rPr lang="en-US" altLang="zh-CN" sz="2000" b="1" dirty="0">
                <a:solidFill>
                  <a:srgbClr val="333333"/>
                </a:solidFill>
                <a:latin typeface="+mn-ea"/>
                <a:ea typeface="+mn-ea"/>
              </a:rPr>
              <a:t>》</a:t>
            </a:r>
            <a:endParaRPr lang="en-US" altLang="zh-CN"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红军不怕远征难，</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万水千山只等闲。</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五岭逶迤腾细浪，</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乌蒙磅礴走泥丸。</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金沙水拍云崖暖，</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大渡桥横铁索寒。</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更喜岷山千里雪，</a:t>
            </a:r>
            <a:endParaRPr lang="zh-CN" altLang="en-US" sz="2000" b="1" dirty="0">
              <a:solidFill>
                <a:srgbClr val="333333"/>
              </a:solidFill>
              <a:latin typeface="+mn-ea"/>
              <a:ea typeface="+mn-ea"/>
            </a:endParaRPr>
          </a:p>
          <a:p>
            <a:pPr marL="0" indent="0" algn="just">
              <a:lnSpc>
                <a:spcPct val="150000"/>
              </a:lnSpc>
              <a:spcBef>
                <a:spcPts val="0"/>
              </a:spcBef>
              <a:buFont typeface="Wingdings" panose="05000000000000000000" pitchFamily="2" charset="2"/>
              <a:buNone/>
            </a:pPr>
            <a:r>
              <a:rPr lang="zh-CN" altLang="en-US" sz="2000" b="1" dirty="0">
                <a:solidFill>
                  <a:srgbClr val="333333"/>
                </a:solidFill>
                <a:latin typeface="+mn-ea"/>
                <a:ea typeface="+mn-ea"/>
              </a:rPr>
              <a:t>三军过后尽开颜。</a:t>
            </a:r>
            <a:endParaRPr lang="zh-CN" altLang="en-US" sz="2000" b="1" dirty="0">
              <a:solidFill>
                <a:srgbClr val="333333"/>
              </a:solidFill>
              <a:latin typeface="+mn-ea"/>
              <a:ea typeface="+mn-ea"/>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96335" y="2658110"/>
            <a:ext cx="3989070" cy="30937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300582" y="1375629"/>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1.</a:t>
            </a:r>
            <a:r>
              <a:rPr lang="zh-CN" altLang="zh-CN" sz="2400" b="1" kern="100" dirty="0">
                <a:latin typeface="+mj-ea"/>
                <a:ea typeface="+mj-ea"/>
                <a:cs typeface="Times New Roman" panose="02020603050405020304" pitchFamily="18" charset="0"/>
              </a:rPr>
              <a:t>历史文化是民族生生不息的丰厚滋养</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10217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Rectangle 3"/>
          <p:cNvSpPr txBox="1">
            <a:spLocks noChangeArrowheads="1"/>
          </p:cNvSpPr>
          <p:nvPr/>
        </p:nvSpPr>
        <p:spPr bwMode="auto">
          <a:xfrm>
            <a:off x="5464810" y="5944870"/>
            <a:ext cx="4541520" cy="605790"/>
          </a:xfrm>
          <a:prstGeom prst="rect">
            <a:avLst/>
          </a:prstGeom>
          <a:noFill/>
          <a:ln w="9525">
            <a:noFill/>
            <a:miter lim="800000"/>
          </a:ln>
        </p:spPr>
        <p:txBody>
          <a:bodyPr anchor="ctr"/>
          <a:p>
            <a:r>
              <a:rPr lang="zh-CN" sz="2400" b="1" kern="100" dirty="0">
                <a:latin typeface="+mj-ea"/>
                <a:ea typeface="+mj-ea"/>
                <a:cs typeface="Times New Roman" panose="02020603050405020304" pitchFamily="18" charset="0"/>
              </a:rPr>
              <a:t>请全体同学有感情地朗读！！！</a:t>
            </a:r>
            <a:endParaRPr lang="zh-CN" sz="2400" b="1" kern="100" dirty="0">
              <a:latin typeface="+mj-ea"/>
              <a:ea typeface="+mj-ea"/>
              <a:cs typeface="Times New Roman" panose="02020603050405020304" pitchFamily="18" charset="0"/>
            </a:endParaRPr>
          </a:p>
        </p:txBody>
      </p:sp>
      <p:pic>
        <p:nvPicPr>
          <p:cNvPr id="100" name="图片 99"/>
          <p:cNvPicPr/>
          <p:nvPr/>
        </p:nvPicPr>
        <p:blipFill>
          <a:blip r:embed="rId2"/>
          <a:stretch>
            <a:fillRect/>
          </a:stretch>
        </p:blipFill>
        <p:spPr>
          <a:xfrm>
            <a:off x="7823835" y="2658745"/>
            <a:ext cx="3967480" cy="309308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06210" y="2052955"/>
            <a:ext cx="5350510" cy="4646295"/>
          </a:xfrm>
          <a:prstGeom prst="rect">
            <a:avLst/>
          </a:prstGeom>
          <a:noFill/>
          <a:ln w="9525">
            <a:solidFill>
              <a:schemeClr val="accent2">
                <a:lumMod val="60000"/>
                <a:lumOff val="40000"/>
              </a:schemeClr>
            </a:solidFill>
            <a:prstDash val="dash"/>
          </a:ln>
        </p:spPr>
        <p:txBody>
          <a:bodyPr wrap="square">
            <a:spAutoFit/>
          </a:bodyPr>
          <a:lstStyle/>
          <a:p>
            <a:pPr algn="l">
              <a:lnSpc>
                <a:spcPct val="150000"/>
              </a:lnSpc>
            </a:pPr>
            <a:r>
              <a:rPr lang="zh-CN" altLang="en-US" b="1" i="0" dirty="0">
                <a:solidFill>
                  <a:srgbClr val="333333"/>
                </a:solidFill>
                <a:effectLst/>
                <a:latin typeface="+mj-ea"/>
                <a:ea typeface="+mj-ea"/>
              </a:rPr>
              <a:t>     </a:t>
            </a:r>
            <a:r>
              <a:rPr lang="zh-CN" altLang="en-US" sz="2400" b="1" i="0" dirty="0">
                <a:solidFill>
                  <a:srgbClr val="333333"/>
                </a:solidFill>
                <a:effectLst/>
                <a:latin typeface="+mj-ea"/>
                <a:ea typeface="+mj-ea"/>
              </a:rPr>
              <a:t> 崇尚英雄才会产生英雄，争做英雄才能英雄辈出。党和国家历来高度重视对英雄模范的表彰。今天我们以最高规格褒奖英雄模范，就是要弘扬他们身上展现的忠诚、执着、朴实的鲜明品格。</a:t>
            </a:r>
            <a:endParaRPr lang="zh-CN" altLang="en-US" b="1" i="0" dirty="0">
              <a:solidFill>
                <a:srgbClr val="333333"/>
              </a:solidFill>
              <a:effectLst/>
              <a:latin typeface="+mj-ea"/>
              <a:ea typeface="+mj-ea"/>
            </a:endParaRPr>
          </a:p>
          <a:p>
            <a:pPr algn="r">
              <a:lnSpc>
                <a:spcPct val="200000"/>
              </a:lnSpc>
            </a:pPr>
            <a:r>
              <a:rPr lang="en-US" altLang="zh-CN" sz="2000" b="1" i="0" dirty="0">
                <a:solidFill>
                  <a:srgbClr val="333333"/>
                </a:solidFill>
                <a:effectLst/>
                <a:latin typeface="+mj-ea"/>
                <a:ea typeface="+mj-ea"/>
              </a:rPr>
              <a:t>——2019</a:t>
            </a:r>
            <a:r>
              <a:rPr lang="zh-CN" altLang="en-US" sz="2000" b="1" i="0" dirty="0">
                <a:solidFill>
                  <a:srgbClr val="333333"/>
                </a:solidFill>
                <a:effectLst/>
                <a:latin typeface="+mj-ea"/>
                <a:ea typeface="+mj-ea"/>
              </a:rPr>
              <a:t>年</a:t>
            </a:r>
            <a:r>
              <a:rPr lang="en-US" altLang="zh-CN" sz="2000" b="1" i="0" dirty="0">
                <a:solidFill>
                  <a:srgbClr val="333333"/>
                </a:solidFill>
                <a:effectLst/>
                <a:latin typeface="+mj-ea"/>
                <a:ea typeface="+mj-ea"/>
              </a:rPr>
              <a:t>9</a:t>
            </a:r>
            <a:r>
              <a:rPr lang="zh-CN" altLang="en-US" sz="2000" b="1" i="0" dirty="0">
                <a:solidFill>
                  <a:srgbClr val="333333"/>
                </a:solidFill>
                <a:effectLst/>
                <a:latin typeface="+mj-ea"/>
                <a:ea typeface="+mj-ea"/>
              </a:rPr>
              <a:t>月</a:t>
            </a:r>
            <a:r>
              <a:rPr lang="en-US" altLang="zh-CN" sz="2000" b="1" i="0" dirty="0">
                <a:solidFill>
                  <a:srgbClr val="333333"/>
                </a:solidFill>
                <a:effectLst/>
                <a:latin typeface="+mj-ea"/>
                <a:ea typeface="+mj-ea"/>
              </a:rPr>
              <a:t>29</a:t>
            </a:r>
            <a:r>
              <a:rPr lang="zh-CN" altLang="en-US" sz="2000" b="1" i="0" dirty="0">
                <a:solidFill>
                  <a:srgbClr val="333333"/>
                </a:solidFill>
                <a:effectLst/>
                <a:latin typeface="+mj-ea"/>
                <a:ea typeface="+mj-ea"/>
              </a:rPr>
              <a:t>日，在国家勋章和国家荣誉称号颁授仪式上的讲话</a:t>
            </a:r>
            <a:endParaRPr lang="zh-CN" altLang="en-US" sz="2000" b="1" i="0" dirty="0">
              <a:solidFill>
                <a:srgbClr val="333333"/>
              </a:solidFill>
              <a:effectLst/>
              <a:latin typeface="+mj-ea"/>
              <a:ea typeface="+mj-ea"/>
            </a:endParaRPr>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8310" y="2052955"/>
            <a:ext cx="3602990" cy="22974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32480" y="1237145"/>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2.</a:t>
            </a:r>
            <a:r>
              <a:rPr lang="zh-CN" altLang="en-US" sz="2400" b="1" kern="100" dirty="0">
                <a:latin typeface="+mj-ea"/>
                <a:ea typeface="+mj-ea"/>
                <a:cs typeface="Times New Roman" panose="02020603050405020304" pitchFamily="18" charset="0"/>
              </a:rPr>
              <a:t>旗帜鲜明反对历史虚无主义</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46545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33400" y="4452620"/>
            <a:ext cx="3517900" cy="22466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捕获3.PNG"/>
          <p:cNvPicPr>
            <a:picLocks noChangeAspect="1"/>
          </p:cNvPicPr>
          <p:nvPr/>
        </p:nvPicPr>
        <p:blipFill>
          <a:blip r:embed="rId1" cstate="print"/>
          <a:srcRect l="2326"/>
          <a:stretch>
            <a:fillRect/>
          </a:stretch>
        </p:blipFill>
        <p:spPr>
          <a:xfrm>
            <a:off x="8273453" y="2343134"/>
            <a:ext cx="3205788" cy="4083938"/>
          </a:xfrm>
          <a:prstGeom prst="rect">
            <a:avLst/>
          </a:prstGeom>
          <a:ln>
            <a:noFill/>
          </a:ln>
          <a:effectLst>
            <a:outerShdw blurRad="292100" dist="139700" dir="2700000" algn="tl" rotWithShape="0">
              <a:srgbClr val="333333">
                <a:alpha val="65000"/>
              </a:srgbClr>
            </a:outerShdw>
          </a:effectLst>
        </p:spPr>
      </p:pic>
      <p:pic>
        <p:nvPicPr>
          <p:cNvPr id="5" name="Picture 2" descr="C:\Users\admin\Downloads\966497537.jpg"/>
          <p:cNvPicPr>
            <a:picLocks noChangeAspect="1" noChangeArrowheads="1"/>
          </p:cNvPicPr>
          <p:nvPr/>
        </p:nvPicPr>
        <p:blipFill>
          <a:blip r:embed="rId2" cstate="print"/>
          <a:srcRect t="3682" b="17149"/>
          <a:stretch>
            <a:fillRect/>
          </a:stretch>
        </p:blipFill>
        <p:spPr bwMode="auto">
          <a:xfrm>
            <a:off x="1029732" y="2332190"/>
            <a:ext cx="3371541" cy="4094881"/>
          </a:xfrm>
          <a:prstGeom prst="rect">
            <a:avLst/>
          </a:prstGeom>
          <a:ln>
            <a:noFill/>
          </a:ln>
          <a:effectLst>
            <a:outerShdw blurRad="292100" dist="139700" dir="2700000" algn="tl" rotWithShape="0">
              <a:srgbClr val="333333">
                <a:alpha val="65000"/>
              </a:srgbClr>
            </a:outerShdw>
          </a:effectLst>
        </p:spPr>
      </p:pic>
      <p:pic>
        <p:nvPicPr>
          <p:cNvPr id="6" name="Picture 3" descr="C:\Users\admin\Downloads\1986930601.jpg"/>
          <p:cNvPicPr>
            <a:picLocks noChangeAspect="1" noChangeArrowheads="1"/>
          </p:cNvPicPr>
          <p:nvPr/>
        </p:nvPicPr>
        <p:blipFill>
          <a:blip r:embed="rId3" cstate="print"/>
          <a:srcRect/>
          <a:stretch>
            <a:fillRect/>
          </a:stretch>
        </p:blipFill>
        <p:spPr bwMode="auto">
          <a:xfrm>
            <a:off x="4734469" y="2392324"/>
            <a:ext cx="3205788" cy="4034747"/>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332480" y="1419390"/>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2.</a:t>
            </a:r>
            <a:r>
              <a:rPr lang="zh-CN" altLang="en-US" sz="2400" b="1" kern="100" dirty="0">
                <a:latin typeface="+mj-ea"/>
                <a:ea typeface="+mj-ea"/>
                <a:cs typeface="Times New Roman" panose="02020603050405020304" pitchFamily="18" charset="0"/>
              </a:rPr>
              <a:t>旗帜鲜明反对历史虚无主义</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55054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50390" y="2265680"/>
            <a:ext cx="5499735" cy="4041140"/>
          </a:xfrm>
        </p:spPr>
        <p:txBody>
          <a:bodyPr>
            <a:noAutofit/>
          </a:bodyPr>
          <a:lstStyle/>
          <a:p>
            <a:pPr marL="0" indent="0">
              <a:lnSpc>
                <a:spcPct val="150000"/>
              </a:lnSpc>
              <a:spcBef>
                <a:spcPts val="0"/>
              </a:spcBef>
              <a:buNone/>
            </a:pPr>
            <a:r>
              <a:rPr lang="en-US" altLang="zh-CN" sz="2400" b="1" dirty="0">
                <a:latin typeface="+mj-ea"/>
                <a:ea typeface="+mj-ea"/>
              </a:rPr>
              <a:t>       2018</a:t>
            </a:r>
            <a:r>
              <a:rPr lang="zh-CN" altLang="en-US" sz="2400" b="1" dirty="0">
                <a:latin typeface="+mj-ea"/>
                <a:ea typeface="+mj-ea"/>
              </a:rPr>
              <a:t>年</a:t>
            </a:r>
            <a:r>
              <a:rPr lang="en-US" altLang="zh-CN" sz="2400" b="1" dirty="0">
                <a:latin typeface="+mj-ea"/>
                <a:ea typeface="+mj-ea"/>
              </a:rPr>
              <a:t>4</a:t>
            </a:r>
            <a:r>
              <a:rPr lang="zh-CN" altLang="en-US" sz="2400" b="1" dirty="0">
                <a:latin typeface="+mj-ea"/>
                <a:ea typeface="+mj-ea"/>
              </a:rPr>
              <a:t>月</a:t>
            </a:r>
            <a:r>
              <a:rPr lang="en-US" altLang="zh-CN" sz="2400" b="1" dirty="0">
                <a:latin typeface="+mj-ea"/>
                <a:ea typeface="+mj-ea"/>
              </a:rPr>
              <a:t>27</a:t>
            </a:r>
            <a:r>
              <a:rPr lang="zh-CN" altLang="en-US" sz="2400" b="1" dirty="0">
                <a:latin typeface="+mj-ea"/>
                <a:ea typeface="+mj-ea"/>
              </a:rPr>
              <a:t>日，十三届全国人大常委会第二次会议全票表决通过了</a:t>
            </a:r>
            <a:r>
              <a:rPr lang="zh-CN" altLang="en-US" sz="2400" b="1" dirty="0">
                <a:solidFill>
                  <a:srgbClr val="FF0000"/>
                </a:solidFill>
                <a:latin typeface="+mj-ea"/>
                <a:ea typeface="+mj-ea"/>
              </a:rPr>
              <a:t>《英雄烈士保护法》，</a:t>
            </a:r>
            <a:r>
              <a:rPr lang="zh-CN" altLang="en-US" sz="2400" b="1" dirty="0">
                <a:latin typeface="+mj-ea"/>
                <a:ea typeface="+mj-ea"/>
              </a:rPr>
              <a:t>英雄烈士的姓名、肖像、名誉、荣誉受法律保护，禁止歪曲、丑化、亵渎、否定英雄烈士的事迹和精神，宣扬、美化侵略战争和侵略行为，将依法惩处直至追究刑责。</a:t>
            </a:r>
            <a:endParaRPr lang="zh-CN" altLang="en-US" sz="2400" b="1" dirty="0">
              <a:latin typeface="+mj-ea"/>
              <a:ea typeface="+mj-ea"/>
            </a:endParaRPr>
          </a:p>
        </p:txBody>
      </p:sp>
      <p:sp>
        <p:nvSpPr>
          <p:cNvPr id="7" name="Rectangle 3"/>
          <p:cNvSpPr txBox="1">
            <a:spLocks noChangeArrowheads="1"/>
          </p:cNvSpPr>
          <p:nvPr/>
        </p:nvSpPr>
        <p:spPr bwMode="auto">
          <a:xfrm>
            <a:off x="1850130" y="1113320"/>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2.</a:t>
            </a:r>
            <a:r>
              <a:rPr lang="zh-CN" altLang="en-US" sz="2400" b="1" kern="100" dirty="0">
                <a:latin typeface="+mj-ea"/>
                <a:ea typeface="+mj-ea"/>
                <a:cs typeface="Times New Roman" panose="02020603050405020304" pitchFamily="18" charset="0"/>
              </a:rPr>
              <a:t>旗帜鲜明反对历史虚无主义</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5518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2" name="图片 101"/>
          <p:cNvPicPr/>
          <p:nvPr/>
        </p:nvPicPr>
        <p:blipFill>
          <a:blip r:embed="rId1"/>
          <a:stretch>
            <a:fillRect/>
          </a:stretch>
        </p:blipFill>
        <p:spPr>
          <a:xfrm>
            <a:off x="7601585" y="1235710"/>
            <a:ext cx="4421505" cy="2750185"/>
          </a:xfrm>
          <a:prstGeom prst="rect">
            <a:avLst/>
          </a:prstGeom>
          <a:noFill/>
          <a:ln w="9525">
            <a:noFill/>
          </a:ln>
        </p:spPr>
      </p:pic>
      <p:pic>
        <p:nvPicPr>
          <p:cNvPr id="4" name="图片 3"/>
          <p:cNvPicPr/>
          <p:nvPr/>
        </p:nvPicPr>
        <p:blipFill>
          <a:blip r:embed="rId2"/>
          <a:stretch>
            <a:fillRect/>
          </a:stretch>
        </p:blipFill>
        <p:spPr>
          <a:xfrm>
            <a:off x="7601585" y="4108450"/>
            <a:ext cx="4421505" cy="272161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450" y="2129790"/>
            <a:ext cx="6623050" cy="4338320"/>
          </a:xfrm>
          <a:prstGeom prst="rect">
            <a:avLst/>
          </a:prstGeom>
          <a:noFill/>
        </p:spPr>
        <p:txBody>
          <a:bodyPr wrap="square">
            <a:spAutoFit/>
          </a:bodyPr>
          <a:lstStyle/>
          <a:p>
            <a:pPr>
              <a:lnSpc>
                <a:spcPct val="150000"/>
              </a:lnSpc>
            </a:pPr>
            <a:r>
              <a:rPr lang="zh-CN" altLang="en-US" b="1" i="0" dirty="0">
                <a:solidFill>
                  <a:schemeClr val="tx1"/>
                </a:solidFill>
                <a:latin typeface="+mj-ea"/>
                <a:ea typeface="+mj-ea"/>
              </a:rPr>
              <a:t>    </a:t>
            </a:r>
            <a:r>
              <a:rPr lang="zh-CN" altLang="en-US" sz="2000" b="1" i="0" dirty="0">
                <a:solidFill>
                  <a:schemeClr val="tx1"/>
                </a:solidFill>
                <a:latin typeface="+mj-ea"/>
                <a:ea typeface="+mj-ea"/>
              </a:rPr>
              <a:t>“黄继光舍身堵枪眼，相当于在敌人碉堡的机枪射击方向上，挡住了敌军的视界和射界。这对敌军的战斗干扰很大。即使敌人通过持续射击打穿黄继光的身体，也无法恢复整个射击口的观察视野。如果敌军想正常射击，就必须推开黄继光。而不管是用工兵铲等器械从内部推，还是从工事中走出搬动尸体，敌人都需要时间，射击也要停止。这样看，黄继光舍生忘死的牺牲，为志愿军后续部队冲上阵地、拿下美军火力点，赢得了宝贵的时间。”</a:t>
            </a:r>
            <a:endParaRPr lang="en-US" altLang="zh-CN" b="1" i="0" dirty="0">
              <a:solidFill>
                <a:schemeClr val="tx1"/>
              </a:solidFill>
              <a:latin typeface="+mj-ea"/>
              <a:ea typeface="+mj-ea"/>
            </a:endParaRPr>
          </a:p>
          <a:p>
            <a:pPr algn="r">
              <a:lnSpc>
                <a:spcPct val="200000"/>
              </a:lnSpc>
            </a:pPr>
            <a:r>
              <a:rPr lang="en-US" altLang="zh-CN" b="1" i="0" dirty="0">
                <a:solidFill>
                  <a:schemeClr val="tx1"/>
                </a:solidFill>
                <a:latin typeface="+mj-ea"/>
                <a:ea typeface="+mj-ea"/>
              </a:rPr>
              <a:t>——</a:t>
            </a:r>
            <a:r>
              <a:rPr lang="zh-CN" altLang="en-US" b="1" i="0" dirty="0">
                <a:solidFill>
                  <a:schemeClr val="tx1"/>
                </a:solidFill>
                <a:latin typeface="+mj-ea"/>
                <a:ea typeface="+mj-ea"/>
              </a:rPr>
              <a:t>亲历者忆黄继光牺牲经过：我随英雄共同冲锋</a:t>
            </a:r>
            <a:endParaRPr lang="zh-CN" altLang="en-US" b="1" i="0" dirty="0">
              <a:solidFill>
                <a:schemeClr val="tx1"/>
              </a:solidFill>
              <a:latin typeface="+mj-ea"/>
              <a:ea typeface="+mj-ea"/>
            </a:endParaRPr>
          </a:p>
        </p:txBody>
      </p:sp>
      <p:sp>
        <p:nvSpPr>
          <p:cNvPr id="7" name="Rectangle 3"/>
          <p:cNvSpPr txBox="1">
            <a:spLocks noChangeArrowheads="1"/>
          </p:cNvSpPr>
          <p:nvPr/>
        </p:nvSpPr>
        <p:spPr bwMode="auto">
          <a:xfrm>
            <a:off x="346450" y="849160"/>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2.</a:t>
            </a:r>
            <a:r>
              <a:rPr lang="zh-CN" altLang="en-US" sz="2400" b="1" kern="100" dirty="0">
                <a:latin typeface="+mj-ea"/>
                <a:ea typeface="+mj-ea"/>
                <a:cs typeface="Times New Roman" panose="02020603050405020304" pitchFamily="18" charset="0"/>
              </a:rPr>
              <a:t>旗帜鲜明反对历史虚无主义</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28765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3" name="图片 102"/>
          <p:cNvPicPr/>
          <p:nvPr/>
        </p:nvPicPr>
        <p:blipFill>
          <a:blip r:embed="rId1"/>
          <a:stretch>
            <a:fillRect/>
          </a:stretch>
        </p:blipFill>
        <p:spPr>
          <a:xfrm>
            <a:off x="149225" y="2446020"/>
            <a:ext cx="4572000" cy="3123565"/>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2740" y="2477770"/>
            <a:ext cx="8166100" cy="3784600"/>
          </a:xfrm>
          <a:prstGeom prst="rect">
            <a:avLst/>
          </a:prstGeom>
          <a:noFill/>
          <a:ln w="9525">
            <a:solidFill>
              <a:schemeClr val="accent2">
                <a:lumMod val="60000"/>
                <a:lumOff val="40000"/>
              </a:schemeClr>
            </a:solidFill>
          </a:ln>
        </p:spPr>
        <p:txBody>
          <a:bodyPr wrap="square">
            <a:spAutoFit/>
          </a:bodyPr>
          <a:lstStyle/>
          <a:p>
            <a:pPr>
              <a:lnSpc>
                <a:spcPct val="200000"/>
              </a:lnSpc>
            </a:pPr>
            <a:r>
              <a:rPr lang="zh-CN" altLang="en-US" sz="2400" b="1" dirty="0"/>
              <a:t>        新时代大学生要树立大历史观和正确党史观，准确把握党的历史发展的主题主线、主流本质，深刻领悟</a:t>
            </a:r>
            <a:r>
              <a:rPr lang="zh-CN" altLang="en-US" sz="2400" b="1" dirty="0">
                <a:solidFill>
                  <a:srgbClr val="C00000"/>
                </a:solidFill>
              </a:rPr>
              <a:t>中国共产党为什么“能”</a:t>
            </a:r>
            <a:r>
              <a:rPr lang="zh-CN" altLang="en-US" sz="2400" b="1" dirty="0"/>
              <a:t>、</a:t>
            </a:r>
            <a:r>
              <a:rPr lang="zh-CN" altLang="en-US" sz="2400" b="1" dirty="0">
                <a:solidFill>
                  <a:srgbClr val="C00000"/>
                </a:solidFill>
              </a:rPr>
              <a:t>马克思主义为什么“行”</a:t>
            </a:r>
            <a:r>
              <a:rPr lang="zh-CN" altLang="en-US" sz="2400" b="1" dirty="0"/>
              <a:t>、</a:t>
            </a:r>
            <a:r>
              <a:rPr lang="zh-CN" altLang="en-US" sz="2400" b="1" dirty="0">
                <a:solidFill>
                  <a:srgbClr val="C00000"/>
                </a:solidFill>
              </a:rPr>
              <a:t>中国特色社会主义为什么“好”</a:t>
            </a:r>
            <a:r>
              <a:rPr lang="zh-CN" altLang="en-US" sz="2400" b="1" dirty="0"/>
              <a:t>的历史逻辑、理论逻辑、实践逻辑，真正理解历史、把握历史，增强历史自觉和历史自信。</a:t>
            </a:r>
            <a:endParaRPr lang="zh-CN" altLang="en-US" sz="2400" b="1" dirty="0"/>
          </a:p>
        </p:txBody>
      </p:sp>
      <p:sp>
        <p:nvSpPr>
          <p:cNvPr id="7" name="Rectangle 3"/>
          <p:cNvSpPr txBox="1">
            <a:spLocks noChangeArrowheads="1"/>
          </p:cNvSpPr>
          <p:nvPr/>
        </p:nvSpPr>
        <p:spPr bwMode="auto">
          <a:xfrm>
            <a:off x="332480" y="1419390"/>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2.</a:t>
            </a:r>
            <a:r>
              <a:rPr lang="zh-CN" altLang="en-US" sz="2400" b="1" kern="100" dirty="0">
                <a:latin typeface="+mj-ea"/>
                <a:ea typeface="+mj-ea"/>
                <a:cs typeface="Times New Roman" panose="02020603050405020304" pitchFamily="18" charset="0"/>
              </a:rPr>
              <a:t>旗帜鲜明反对历史虚无主义</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10217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p:cNvPicPr/>
          <p:nvPr/>
        </p:nvPicPr>
        <p:blipFill>
          <a:blip r:embed="rId1"/>
          <a:stretch>
            <a:fillRect/>
          </a:stretch>
        </p:blipFill>
        <p:spPr>
          <a:xfrm>
            <a:off x="8646160" y="2477770"/>
            <a:ext cx="3230245" cy="378396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32230" y="1943100"/>
            <a:ext cx="9526905" cy="2886710"/>
          </a:xfrm>
          <a:prstGeom prst="rect">
            <a:avLst/>
          </a:prstGeom>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lIns="117226" tIns="58613" rIns="117226" bIns="58613" rtlCol="0">
            <a:spAutoFit/>
          </a:bodyPr>
          <a:lstStyle/>
          <a:p>
            <a:pPr algn="just">
              <a:lnSpc>
                <a:spcPct val="150000"/>
              </a:lnSpc>
            </a:pPr>
            <a:r>
              <a:rPr lang="en-US" sz="2400" b="1" dirty="0">
                <a:latin typeface="宋体" panose="02010600030101010101" pitchFamily="2" charset="-122"/>
                <a:ea typeface="宋体" panose="02010600030101010101" pitchFamily="2" charset="-122"/>
                <a:cs typeface="宋体" panose="02010600030101010101" pitchFamily="2" charset="-122"/>
                <a:sym typeface="+mn-ea"/>
              </a:rPr>
              <a:t>    </a:t>
            </a:r>
            <a:r>
              <a:rPr sz="2400" b="1" dirty="0">
                <a:latin typeface="宋体" panose="02010600030101010101" pitchFamily="2" charset="-122"/>
                <a:ea typeface="宋体" panose="02010600030101010101" pitchFamily="2" charset="-122"/>
                <a:cs typeface="宋体" panose="02010600030101010101" pitchFamily="2" charset="-122"/>
                <a:sym typeface="+mn-ea"/>
              </a:rPr>
              <a:t>同学们，</a:t>
            </a:r>
            <a:r>
              <a:rPr lang="zh-CN" sz="2400" b="1" dirty="0">
                <a:latin typeface="宋体" panose="02010600030101010101" pitchFamily="2" charset="-122"/>
                <a:ea typeface="宋体" panose="02010600030101010101" pitchFamily="2" charset="-122"/>
                <a:cs typeface="宋体" panose="02010600030101010101" pitchFamily="2" charset="-122"/>
                <a:sym typeface="+mn-ea"/>
              </a:rPr>
              <a:t>作为中华儿女，我们要了解中华民族历史、传承中华文化基因，提升民族自豪感和文化自信心，增强做中国人的志气、骨气、底气。</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新时代的大学生要树立正确的大历史观和正确党史观，真正理解历史、把握历史、增强历史自觉和历史自信。</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五边形 3"/>
          <p:cNvSpPr/>
          <p:nvPr/>
        </p:nvSpPr>
        <p:spPr>
          <a:xfrm>
            <a:off x="4865370" y="650240"/>
            <a:ext cx="1798955"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rPr>
              <a:t>小</a:t>
            </a:r>
            <a:r>
              <a:rPr kumimoji="0" lang="en-US" altLang="zh-CN"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rPr>
              <a:t>   </a:t>
            </a: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rPr>
              <a:t>结</a:t>
            </a:r>
            <a:endParaRPr kumimoji="0" lang="zh-CN" altLang="zh-CN"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0" y="257810"/>
            <a:ext cx="2661920"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rPr>
              <a:t>课前预习：</a:t>
            </a:r>
            <a:endParaRPr kumimoji="0" lang="zh-CN" altLang="zh-CN"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1" name="文本框 100"/>
          <p:cNvSpPr txBox="1"/>
          <p:nvPr/>
        </p:nvSpPr>
        <p:spPr>
          <a:xfrm>
            <a:off x="1736725" y="6028055"/>
            <a:ext cx="8707755" cy="829945"/>
          </a:xfrm>
          <a:prstGeom prst="rect">
            <a:avLst/>
          </a:prstGeom>
          <a:noFill/>
          <a:ln w="9525">
            <a:noFill/>
          </a:ln>
        </p:spPr>
        <p:txBody>
          <a:bodyPr wrap="square">
            <a:spAutoFit/>
          </a:bodyPr>
          <a:p>
            <a:pPr marL="0" indent="304800"/>
            <a:r>
              <a:rPr lang="zh-CN" sz="2400" b="1">
                <a:ea typeface="宋体" panose="02010600030101010101" pitchFamily="2" charset="-122"/>
                <a:sym typeface="+mn-ea"/>
              </a:rPr>
              <a:t>提前</a:t>
            </a:r>
            <a:r>
              <a:rPr lang="en-US" altLang="zh-CN" sz="2400" b="1">
                <a:ea typeface="宋体" panose="02010600030101010101" pitchFamily="2" charset="-122"/>
                <a:sym typeface="+mn-ea"/>
              </a:rPr>
              <a:t>2</a:t>
            </a:r>
            <a:r>
              <a:rPr lang="zh-CN" altLang="en-US" sz="2400" b="1">
                <a:ea typeface="宋体" panose="02010600030101010101" pitchFamily="2" charset="-122"/>
                <a:sym typeface="+mn-ea"/>
              </a:rPr>
              <a:t>天</a:t>
            </a:r>
            <a:r>
              <a:rPr lang="zh-CN" sz="2400" b="1">
                <a:ea typeface="宋体" panose="02010600030101010101" pitchFamily="2" charset="-122"/>
                <a:sym typeface="+mn-ea"/>
              </a:rPr>
              <a:t>在网上发布任务，</a:t>
            </a:r>
            <a:r>
              <a:rPr sz="2400" b="1">
                <a:ea typeface="宋体" panose="02010600030101010101" pitchFamily="2" charset="-122"/>
              </a:rPr>
              <a:t>查找关于</a:t>
            </a:r>
            <a:r>
              <a:rPr lang="zh-CN" sz="2400" b="1">
                <a:ea typeface="宋体" panose="02010600030101010101" pitchFamily="2" charset="-122"/>
              </a:rPr>
              <a:t>历史虚无主义的资料、英雄模范</a:t>
            </a:r>
            <a:r>
              <a:rPr sz="2400" b="1">
                <a:ea typeface="宋体" panose="02010600030101010101" pitchFamily="2" charset="-122"/>
              </a:rPr>
              <a:t>人物故事，</a:t>
            </a:r>
            <a:r>
              <a:rPr lang="zh-CN" sz="2400" b="1">
                <a:ea typeface="宋体" panose="02010600030101010101" pitchFamily="2" charset="-122"/>
                <a:sym typeface="+mn-ea"/>
              </a:rPr>
              <a:t>对课文进行预习。</a:t>
            </a:r>
            <a:endParaRPr sz="2400" b="1">
              <a:ea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1948815" y="925195"/>
            <a:ext cx="8283575" cy="50076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0" y="257810"/>
            <a:ext cx="3621405"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sym typeface="微软雅黑" panose="020B0503020204020204" pitchFamily="34" charset="-122"/>
              </a:rPr>
              <a:t>请大家来投票：</a:t>
            </a:r>
            <a:endPar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sym typeface="微软雅黑" panose="020B0503020204020204" pitchFamily="34" charset="-122"/>
            </a:endParaRPr>
          </a:p>
        </p:txBody>
      </p:sp>
      <p:pic>
        <p:nvPicPr>
          <p:cNvPr id="2" name="图片 1" descr="微信图片_20220609093533"/>
          <p:cNvPicPr>
            <a:picLocks noChangeAspect="1"/>
          </p:cNvPicPr>
          <p:nvPr/>
        </p:nvPicPr>
        <p:blipFill>
          <a:blip r:embed="rId1"/>
          <a:stretch>
            <a:fillRect/>
          </a:stretch>
        </p:blipFill>
        <p:spPr>
          <a:xfrm>
            <a:off x="7763510" y="506730"/>
            <a:ext cx="4198620" cy="6238240"/>
          </a:xfrm>
          <a:prstGeom prst="rect">
            <a:avLst/>
          </a:prstGeom>
        </p:spPr>
      </p:pic>
      <p:pic>
        <p:nvPicPr>
          <p:cNvPr id="4" name="图片 3"/>
          <p:cNvPicPr>
            <a:picLocks noChangeAspect="1"/>
          </p:cNvPicPr>
          <p:nvPr/>
        </p:nvPicPr>
        <p:blipFill>
          <a:blip r:embed="rId2"/>
          <a:stretch>
            <a:fillRect/>
          </a:stretch>
        </p:blipFill>
        <p:spPr>
          <a:xfrm>
            <a:off x="198120" y="1058545"/>
            <a:ext cx="6705600" cy="1159510"/>
          </a:xfrm>
          <a:prstGeom prst="rect">
            <a:avLst/>
          </a:prstGeom>
        </p:spPr>
      </p:pic>
      <p:pic>
        <p:nvPicPr>
          <p:cNvPr id="5" name="图片 4"/>
          <p:cNvPicPr>
            <a:picLocks noChangeAspect="1"/>
          </p:cNvPicPr>
          <p:nvPr/>
        </p:nvPicPr>
        <p:blipFill>
          <a:blip r:embed="rId3"/>
          <a:stretch>
            <a:fillRect/>
          </a:stretch>
        </p:blipFill>
        <p:spPr>
          <a:xfrm>
            <a:off x="198120" y="2218055"/>
            <a:ext cx="6706235" cy="46399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âblackboardâçå¾çæç´¢ç»æ"/>
          <p:cNvSpPr>
            <a:spLocks noChangeAspect="1" noChangeArrowheads="1"/>
          </p:cNvSpPr>
          <p:nvPr/>
        </p:nvSpPr>
        <p:spPr bwMode="auto">
          <a:xfrm>
            <a:off x="207433" y="-173355"/>
            <a:ext cx="406400" cy="365761"/>
          </a:xfrm>
          <a:prstGeom prst="rect">
            <a:avLst/>
          </a:prstGeom>
          <a:noFill/>
        </p:spPr>
        <p:txBody>
          <a:bodyPr vert="horz" wrap="square" lIns="117226" tIns="58613" rIns="117226" bIns="58613" numCol="1" anchor="t" anchorCtr="0" compatLnSpc="1"/>
          <a:lstStyle/>
          <a:p>
            <a:endParaRPr lang="zh-CN" altLang="en-US"/>
          </a:p>
        </p:txBody>
      </p:sp>
      <p:sp>
        <p:nvSpPr>
          <p:cNvPr id="16" name="灯片编号占位符 5"/>
          <p:cNvSpPr>
            <a:spLocks noGrp="1"/>
          </p:cNvSpPr>
          <p:nvPr>
            <p:ph type="sldNum" sz="quarter" idx="12"/>
          </p:nvPr>
        </p:nvSpPr>
        <p:spPr>
          <a:xfrm>
            <a:off x="10765740" y="6356352"/>
            <a:ext cx="1122872" cy="365125"/>
          </a:xfrm>
        </p:spPr>
        <p:txBody>
          <a:bodyPr/>
          <a:lstStyle/>
          <a:p>
            <a:pPr algn="r"/>
            <a:fld id="{46610953-BA4E-49FE-B1A3-BF641379F469}" type="slidenum">
              <a:rPr lang="zh-CN" altLang="en-US" smtClean="0"/>
            </a:fld>
            <a:endParaRPr lang="zh-CN" altLang="en-US" dirty="0"/>
          </a:p>
        </p:txBody>
      </p:sp>
      <p:graphicFrame>
        <p:nvGraphicFramePr>
          <p:cNvPr id="2" name="图表 4" descr="7b0a202020202263686172745265734964223a20223230343733303131220a7d0a"/>
          <p:cNvGraphicFramePr/>
          <p:nvPr/>
        </p:nvGraphicFramePr>
        <p:xfrm>
          <a:off x="5912485" y="1524000"/>
          <a:ext cx="5975985" cy="50298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1"/>
          <p:cNvGraphicFramePr/>
          <p:nvPr/>
        </p:nvGraphicFramePr>
        <p:xfrm>
          <a:off x="207645" y="1524000"/>
          <a:ext cx="5546090" cy="5029835"/>
        </p:xfrm>
        <a:graphic>
          <a:graphicData uri="http://schemas.openxmlformats.org/drawingml/2006/chart">
            <c:chart xmlns:c="http://schemas.openxmlformats.org/drawingml/2006/chart" xmlns:r="http://schemas.openxmlformats.org/officeDocument/2006/relationships" r:id="rId2"/>
          </a:graphicData>
        </a:graphic>
      </p:graphicFrame>
      <p:sp>
        <p:nvSpPr>
          <p:cNvPr id="8" name="五边形 7"/>
          <p:cNvSpPr/>
          <p:nvPr/>
        </p:nvSpPr>
        <p:spPr>
          <a:xfrm>
            <a:off x="0" y="455295"/>
            <a:ext cx="3621405"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sym typeface="微软雅黑" panose="020B0503020204020204" pitchFamily="34" charset="-122"/>
              </a:rPr>
              <a:t>请大家来投票：</a:t>
            </a:r>
            <a:endPar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âblackboardâçå¾çæç´¢ç»æ"/>
          <p:cNvSpPr>
            <a:spLocks noChangeAspect="1" noChangeArrowheads="1"/>
          </p:cNvSpPr>
          <p:nvPr/>
        </p:nvSpPr>
        <p:spPr bwMode="auto">
          <a:xfrm>
            <a:off x="207433" y="-173355"/>
            <a:ext cx="406400" cy="365761"/>
          </a:xfrm>
          <a:prstGeom prst="rect">
            <a:avLst/>
          </a:prstGeom>
          <a:noFill/>
        </p:spPr>
        <p:txBody>
          <a:bodyPr vert="horz" wrap="square" lIns="117226" tIns="58613" rIns="117226" bIns="58613" numCol="1" anchor="t" anchorCtr="0" compatLnSpc="1"/>
          <a:lstStyle/>
          <a:p>
            <a:endParaRPr lang="zh-CN" altLang="en-US"/>
          </a:p>
        </p:txBody>
      </p:sp>
      <p:sp>
        <p:nvSpPr>
          <p:cNvPr id="16" name="灯片编号占位符 5"/>
          <p:cNvSpPr>
            <a:spLocks noGrp="1"/>
          </p:cNvSpPr>
          <p:nvPr>
            <p:ph type="sldNum" sz="quarter" idx="12"/>
          </p:nvPr>
        </p:nvSpPr>
        <p:spPr>
          <a:xfrm>
            <a:off x="10765740" y="6356352"/>
            <a:ext cx="1122872" cy="365125"/>
          </a:xfrm>
        </p:spPr>
        <p:txBody>
          <a:bodyPr/>
          <a:lstStyle/>
          <a:p>
            <a:pPr algn="r"/>
            <a:fld id="{46610953-BA4E-49FE-B1A3-BF641379F469}" type="slidenum">
              <a:rPr lang="zh-CN" altLang="en-US" smtClean="0"/>
            </a:fld>
            <a:endParaRPr lang="zh-CN" altLang="en-US" dirty="0"/>
          </a:p>
        </p:txBody>
      </p:sp>
      <p:pic>
        <p:nvPicPr>
          <p:cNvPr id="133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4045" y="1631315"/>
            <a:ext cx="3869690" cy="415925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stretch>
            <a:fillRect/>
          </a:stretch>
        </p:blipFill>
        <p:spPr>
          <a:xfrm>
            <a:off x="4717415" y="1631315"/>
            <a:ext cx="7111365" cy="4158615"/>
          </a:xfrm>
          <a:prstGeom prst="rect">
            <a:avLst/>
          </a:prstGeom>
        </p:spPr>
      </p:pic>
      <p:sp>
        <p:nvSpPr>
          <p:cNvPr id="3" name="TextBox 6"/>
          <p:cNvSpPr txBox="1"/>
          <p:nvPr/>
        </p:nvSpPr>
        <p:spPr>
          <a:xfrm>
            <a:off x="4338955" y="6075045"/>
            <a:ext cx="3514090" cy="521970"/>
          </a:xfrm>
          <a:prstGeom prst="rect">
            <a:avLst/>
          </a:prstGeom>
          <a:noFill/>
        </p:spPr>
        <p:txBody>
          <a:bodyPr wrap="square" rtlCol="0">
            <a:spAutoFit/>
          </a:bodyPr>
          <a:p>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觉醒年代</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剧照</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6" name="五边形 5"/>
          <p:cNvSpPr/>
          <p:nvPr/>
        </p:nvSpPr>
        <p:spPr>
          <a:xfrm>
            <a:off x="0" y="890905"/>
            <a:ext cx="6286500"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提问：你看过这部电视剧吗？</a:t>
            </a:r>
            <a:endParaRPr kumimoji="0" lang="zh-CN" altLang="zh-CN"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blinds(horizontal)">
                                      <p:cBhvr>
                                        <p:cTn id="17" dur="5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3"/>
          <p:cNvSpPr/>
          <p:nvPr/>
        </p:nvSpPr>
        <p:spPr>
          <a:xfrm>
            <a:off x="4651375" y="1795145"/>
            <a:ext cx="7077710" cy="4156075"/>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 name="文本框 2"/>
          <p:cNvSpPr txBox="1"/>
          <p:nvPr/>
        </p:nvSpPr>
        <p:spPr>
          <a:xfrm>
            <a:off x="4918710" y="2120265"/>
            <a:ext cx="6547485" cy="3415030"/>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5000</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多年来，中华民族之所以能够经受住无数难以想象的风险和考验，始终保持旺盛生命力，生生不息，薪火相传，同中华民族有深厚持久的爱国主义传统是密不可分的。</a:t>
            </a:r>
            <a:endPar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r">
              <a:lnSpc>
                <a:spcPct val="150000"/>
              </a:lnSpc>
            </a:pPr>
            <a:endParaRPr lang="en-US" altLang="zh-CN" sz="1200"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 2015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31</a:t>
            </a:r>
            <a:r>
              <a:rPr lang="zh-CN" altLang="en-US" dirty="0">
                <a:latin typeface="微软雅黑" panose="020B0503020204020204" pitchFamily="34" charset="-122"/>
                <a:ea typeface="微软雅黑" panose="020B0503020204020204" pitchFamily="34" charset="-122"/>
              </a:rPr>
              <a:t>日，习近平总书记在中共中央政治局第二十九次集体学习时的讲话</a:t>
            </a:r>
            <a:endParaRPr lang="en-US" altLang="zh-CN" dirty="0">
              <a:latin typeface="微软雅黑" panose="020B0503020204020204" pitchFamily="34" charset="-122"/>
              <a:ea typeface="微软雅黑" panose="020B0503020204020204" pitchFamily="34" charset="-122"/>
            </a:endParaRPr>
          </a:p>
        </p:txBody>
      </p:sp>
      <p:pic>
        <p:nvPicPr>
          <p:cNvPr id="5" name="Picture 2" descr="https://timgsa.baidu.com/timg?image&amp;quality=80&amp;size=b9999_10000&amp;sec=1534682758&amp;di=0c67bb132e23467964a2bb4780c7c71b&amp;imgtype=jpg&amp;er=1&amp;src=http%3A%2F%2Fimages.rednet.cn%2FArticleImage%2F2018%2F08%2F06%2F14323611589.jpg"/>
          <p:cNvPicPr>
            <a:picLocks noChangeAspect="1" noChangeArrowheads="1"/>
          </p:cNvPicPr>
          <p:nvPr/>
        </p:nvPicPr>
        <p:blipFill>
          <a:blip r:embed="rId1" cstate="print"/>
          <a:srcRect t="8138" r="29752" b="7774"/>
          <a:stretch>
            <a:fillRect/>
          </a:stretch>
        </p:blipFill>
        <p:spPr bwMode="auto">
          <a:xfrm>
            <a:off x="635" y="1989455"/>
            <a:ext cx="4528185" cy="3298190"/>
          </a:xfrm>
          <a:prstGeom prst="ellipse">
            <a:avLst/>
          </a:prstGeom>
          <a:ln>
            <a:noFill/>
          </a:ln>
          <a:effectLst>
            <a:softEdge rad="112500"/>
          </a:effectLst>
        </p:spPr>
      </p:pic>
      <p:sp>
        <p:nvSpPr>
          <p:cNvPr id="4" name="五边形 3"/>
          <p:cNvSpPr/>
          <p:nvPr/>
        </p:nvSpPr>
        <p:spPr>
          <a:xfrm>
            <a:off x="0" y="890905"/>
            <a:ext cx="1714500" cy="572135"/>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FZCuHeiSongS-B-GB" panose="02000000000000000000" pitchFamily="2" charset="-122"/>
                <a:ea typeface="FZCuHeiSongS-B-GB" panose="02000000000000000000" pitchFamily="2" charset="-122"/>
                <a:cs typeface="+mn-cs"/>
              </a:rPr>
              <a:t>导入</a:t>
            </a:r>
            <a:endParaRPr kumimoji="0" lang="zh-CN" altLang="zh-CN"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0582" y="1375629"/>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1.</a:t>
            </a:r>
            <a:r>
              <a:rPr lang="zh-CN" altLang="zh-CN" sz="2400" b="1" kern="100" dirty="0">
                <a:latin typeface="+mj-ea"/>
                <a:ea typeface="+mj-ea"/>
                <a:cs typeface="Times New Roman" panose="02020603050405020304" pitchFamily="18" charset="0"/>
              </a:rPr>
              <a:t>历史文化是民族生生不息的丰厚滋养</a:t>
            </a:r>
            <a:endParaRPr lang="zh-CN" altLang="zh-CN" sz="2400" b="1" kern="100" dirty="0">
              <a:latin typeface="+mj-ea"/>
              <a:ea typeface="+mj-ea"/>
              <a:cs typeface="Times New Roman" panose="02020603050405020304" pitchFamily="18" charset="0"/>
            </a:endParaRPr>
          </a:p>
        </p:txBody>
      </p:sp>
      <p:sp>
        <p:nvSpPr>
          <p:cNvPr id="5" name="文本框 4"/>
          <p:cNvSpPr txBox="1"/>
          <p:nvPr/>
        </p:nvSpPr>
        <p:spPr>
          <a:xfrm>
            <a:off x="874395" y="2362200"/>
            <a:ext cx="7624445" cy="3969385"/>
          </a:xfrm>
          <a:prstGeom prst="rect">
            <a:avLst/>
          </a:prstGeom>
          <a:noFill/>
        </p:spPr>
        <p:txBody>
          <a:bodyPr wrap="square">
            <a:spAutoFit/>
          </a:bodyPr>
          <a:lstStyle/>
          <a:p>
            <a:pPr>
              <a:lnSpc>
                <a:spcPct val="150000"/>
              </a:lnSpc>
            </a:pPr>
            <a:r>
              <a:rPr lang="zh-CN" altLang="en-US" sz="2400" dirty="0"/>
              <a:t>历史是最好的</a:t>
            </a:r>
            <a:r>
              <a:rPr lang="zh-CN" altLang="en-US" sz="2400" b="1" dirty="0">
                <a:solidFill>
                  <a:srgbClr val="FF0000"/>
                </a:solidFill>
              </a:rPr>
              <a:t>教科书</a:t>
            </a:r>
            <a:r>
              <a:rPr lang="zh-CN" altLang="en-US" sz="2400" dirty="0"/>
              <a:t>，我们要在历史中看成败、鉴得失、知兴替。</a:t>
            </a:r>
            <a:endParaRPr lang="en-US" altLang="zh-CN" sz="2400" dirty="0"/>
          </a:p>
          <a:p>
            <a:pPr>
              <a:lnSpc>
                <a:spcPct val="150000"/>
              </a:lnSpc>
            </a:pPr>
            <a:r>
              <a:rPr lang="zh-CN" altLang="en-US" sz="2400" dirty="0"/>
              <a:t>历史是最好的</a:t>
            </a:r>
            <a:r>
              <a:rPr lang="zh-CN" altLang="en-US" sz="2400" b="1" dirty="0">
                <a:solidFill>
                  <a:srgbClr val="FF0000"/>
                </a:solidFill>
              </a:rPr>
              <a:t>清醒剂</a:t>
            </a:r>
            <a:r>
              <a:rPr lang="zh-CN" altLang="en-US" sz="2400" dirty="0"/>
              <a:t>，不仅提供经验，还提供教训，可以使我们保持头脑清醒，吃一堑，长一智。</a:t>
            </a:r>
            <a:endParaRPr lang="en-US" altLang="zh-CN" sz="2400" dirty="0"/>
          </a:p>
          <a:p>
            <a:pPr>
              <a:lnSpc>
                <a:spcPct val="150000"/>
              </a:lnSpc>
            </a:pPr>
            <a:r>
              <a:rPr lang="zh-CN" altLang="en-US" sz="2400" dirty="0"/>
              <a:t>历史是最好的</a:t>
            </a:r>
            <a:r>
              <a:rPr lang="zh-CN" altLang="en-US" sz="2400" b="1" dirty="0">
                <a:solidFill>
                  <a:srgbClr val="FF0000"/>
                </a:solidFill>
              </a:rPr>
              <a:t>营养剂</a:t>
            </a:r>
            <a:r>
              <a:rPr lang="zh-CN" altLang="en-US" sz="2400" dirty="0"/>
              <a:t>，要不断地向历史学习，回答和解决在新的历史条件下党和国家发展面临的重大理论和现实问题。</a:t>
            </a:r>
            <a:endParaRPr lang="zh-CN" altLang="en-US" sz="2400" dirty="0"/>
          </a:p>
        </p:txBody>
      </p:sp>
      <p:sp>
        <p:nvSpPr>
          <p:cNvPr id="6" name="五边形 5"/>
          <p:cNvSpPr/>
          <p:nvPr/>
        </p:nvSpPr>
        <p:spPr>
          <a:xfrm>
            <a:off x="0" y="10217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descr="303b3230303933313434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9420" y="2713990"/>
            <a:ext cx="434975" cy="434975"/>
          </a:xfrm>
          <a:prstGeom prst="rect">
            <a:avLst/>
          </a:prstGeom>
        </p:spPr>
      </p:pic>
      <p:pic>
        <p:nvPicPr>
          <p:cNvPr id="4" name="图片 3" descr="303b3230303933313434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9420" y="3871595"/>
            <a:ext cx="434975" cy="434975"/>
          </a:xfrm>
          <a:prstGeom prst="rect">
            <a:avLst/>
          </a:prstGeom>
        </p:spPr>
      </p:pic>
      <p:pic>
        <p:nvPicPr>
          <p:cNvPr id="7" name="图片 6" descr="303b3230303933313434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9420" y="5029200"/>
            <a:ext cx="434975" cy="434975"/>
          </a:xfrm>
          <a:prstGeom prst="rect">
            <a:avLst/>
          </a:prstGeom>
        </p:spPr>
      </p:pic>
      <p:pic>
        <p:nvPicPr>
          <p:cNvPr id="104" name="图片 103"/>
          <p:cNvPicPr/>
          <p:nvPr/>
        </p:nvPicPr>
        <p:blipFill>
          <a:blip r:embed="rId3"/>
          <a:stretch>
            <a:fillRect/>
          </a:stretch>
        </p:blipFill>
        <p:spPr>
          <a:xfrm>
            <a:off x="8498840" y="1803400"/>
            <a:ext cx="3603625" cy="4882515"/>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449580" y="2622550"/>
            <a:ext cx="6012180" cy="2696845"/>
          </a:xfrm>
          <a:prstGeom prst="rect">
            <a:avLst/>
          </a:prstGeom>
        </p:spPr>
        <p:txBody>
          <a:bodyPr>
            <a:noAutofit/>
          </a:bodyPr>
          <a:lstStyle>
            <a:lvl1pPr marL="455930" indent="-455930" algn="l" rtl="0" eaLnBrk="0" fontAlgn="base" hangingPunct="0">
              <a:spcBef>
                <a:spcPct val="20000"/>
              </a:spcBef>
              <a:spcAft>
                <a:spcPct val="0"/>
              </a:spcAft>
              <a:buFont typeface="Wingdings" panose="05000000000000000000" pitchFamily="2" charset="2"/>
              <a:buChar char="l"/>
              <a:defRPr sz="2600" kern="1200">
                <a:solidFill>
                  <a:schemeClr val="tx1"/>
                </a:solidFill>
                <a:latin typeface="微软雅黑" panose="020B0503020204020204" pitchFamily="34" charset="-122"/>
                <a:ea typeface="微软雅黑" panose="020B0503020204020204" pitchFamily="34" charset="-122"/>
                <a:cs typeface="+mn-cs"/>
              </a:defRPr>
            </a:lvl1pPr>
            <a:lvl2pPr marL="989330" indent="-379730" algn="l" rtl="0" eaLnBrk="0" fontAlgn="base" hangingPunct="0">
              <a:spcBef>
                <a:spcPct val="20000"/>
              </a:spcBef>
              <a:spcAft>
                <a:spcPct val="0"/>
              </a:spcAft>
              <a:buFont typeface="Wingdings" panose="05000000000000000000" pitchFamily="2" charset="2"/>
              <a:buChar char="n"/>
              <a:defRPr sz="2800" kern="1200">
                <a:solidFill>
                  <a:schemeClr val="tx1"/>
                </a:solidFill>
                <a:latin typeface="微软雅黑" panose="020B0503020204020204" pitchFamily="34" charset="-122"/>
                <a:ea typeface="微软雅黑" panose="020B0503020204020204" pitchFamily="34" charset="-122"/>
                <a:cs typeface="+mn-cs"/>
              </a:defRPr>
            </a:lvl2pPr>
            <a:lvl3pPr marL="1522730" indent="-303530" algn="l" rtl="0" eaLnBrk="0" fontAlgn="base" hangingPunct="0">
              <a:spcBef>
                <a:spcPct val="20000"/>
              </a:spcBef>
              <a:spcAft>
                <a:spcPct val="0"/>
              </a:spcAft>
              <a:buFont typeface="Wingdings" panose="05000000000000000000" pitchFamily="2" charset="2"/>
              <a:buChar char="u"/>
              <a:defRPr sz="2100" kern="1200">
                <a:solidFill>
                  <a:schemeClr val="tx1"/>
                </a:solidFill>
                <a:latin typeface="微软雅黑" panose="020B0503020204020204" pitchFamily="34" charset="-122"/>
                <a:ea typeface="微软雅黑" panose="020B0503020204020204" pitchFamily="34" charset="-122"/>
                <a:cs typeface="+mn-cs"/>
              </a:defRPr>
            </a:lvl3pPr>
            <a:lvl4pPr marL="2132330" indent="-30353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1930" indent="-30353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gn="just">
              <a:lnSpc>
                <a:spcPct val="150000"/>
              </a:lnSpc>
              <a:spcBef>
                <a:spcPts val="0"/>
              </a:spcBef>
              <a:buFont typeface="Wingdings" panose="05000000000000000000" pitchFamily="2" charset="2"/>
              <a:buNone/>
            </a:pPr>
            <a:r>
              <a:rPr lang="en-US" altLang="zh-CN" sz="2400" b="1" dirty="0">
                <a:solidFill>
                  <a:schemeClr val="tx1"/>
                </a:solidFill>
                <a:latin typeface="+mn-ea"/>
                <a:ea typeface="+mn-ea"/>
              </a:rPr>
              <a:t>     </a:t>
            </a:r>
            <a:r>
              <a:rPr lang="zh-CN" altLang="en-US" sz="2400" b="1" dirty="0">
                <a:solidFill>
                  <a:schemeClr val="tx1"/>
                </a:solidFill>
                <a:latin typeface="+mn-ea"/>
                <a:ea typeface="+mn-ea"/>
              </a:rPr>
              <a:t>中华优秀传统文化是中华民族的精神命脉，其中蕴含着中华民族世世代代形成和积累的思想营养和实践智慧，是中华民族得以延续的文化基因，也是我们在世界文化激荡中站稳脚跟的根基。</a:t>
            </a:r>
            <a:endParaRPr lang="zh-CN" altLang="en-US" sz="2400" b="1" dirty="0">
              <a:solidFill>
                <a:schemeClr val="tx1"/>
              </a:solidFill>
              <a:latin typeface="+mn-ea"/>
              <a:ea typeface="+mn-ea"/>
            </a:endParaRPr>
          </a:p>
        </p:txBody>
      </p:sp>
      <p:sp>
        <p:nvSpPr>
          <p:cNvPr id="8" name="Rectangle 3"/>
          <p:cNvSpPr txBox="1">
            <a:spLocks noChangeArrowheads="1"/>
          </p:cNvSpPr>
          <p:nvPr/>
        </p:nvSpPr>
        <p:spPr bwMode="auto">
          <a:xfrm>
            <a:off x="300582" y="1375629"/>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1.</a:t>
            </a:r>
            <a:r>
              <a:rPr lang="zh-CN" altLang="zh-CN" sz="2400" b="1" kern="100" dirty="0">
                <a:latin typeface="+mj-ea"/>
                <a:ea typeface="+mj-ea"/>
                <a:cs typeface="Times New Roman" panose="02020603050405020304" pitchFamily="18" charset="0"/>
              </a:rPr>
              <a:t>历史文化是民族生生不息的丰厚滋养</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10217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1" name="图片 100"/>
          <p:cNvPicPr/>
          <p:nvPr/>
        </p:nvPicPr>
        <p:blipFill>
          <a:blip r:embed="rId1"/>
          <a:stretch>
            <a:fillRect/>
          </a:stretch>
        </p:blipFill>
        <p:spPr>
          <a:xfrm>
            <a:off x="7536815" y="1981200"/>
            <a:ext cx="3636645" cy="457327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00582" y="1375629"/>
            <a:ext cx="8027035" cy="605790"/>
          </a:xfrm>
          <a:prstGeom prst="rect">
            <a:avLst/>
          </a:prstGeom>
          <a:noFill/>
          <a:ln w="9525">
            <a:noFill/>
            <a:miter lim="800000"/>
          </a:ln>
        </p:spPr>
        <p:txBody>
          <a:bodyPr anchor="ctr"/>
          <a:lstStyle/>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endParaRPr lang="en-US" altLang="zh-CN" sz="2400" b="1" kern="100" dirty="0">
              <a:latin typeface="+mj-ea"/>
              <a:ea typeface="+mj-ea"/>
              <a:cs typeface="Times New Roman" panose="02020603050405020304" pitchFamily="18" charset="0"/>
            </a:endParaRPr>
          </a:p>
          <a:p>
            <a:r>
              <a:rPr lang="en-US" altLang="zh-CN" sz="2400" b="1" kern="100" dirty="0">
                <a:latin typeface="+mj-ea"/>
                <a:ea typeface="+mj-ea"/>
                <a:cs typeface="Times New Roman" panose="02020603050405020304" pitchFamily="18" charset="0"/>
              </a:rPr>
              <a:t>1.</a:t>
            </a:r>
            <a:r>
              <a:rPr lang="zh-CN" altLang="zh-CN" sz="2400" b="1" kern="100" dirty="0">
                <a:latin typeface="+mj-ea"/>
                <a:ea typeface="+mj-ea"/>
                <a:cs typeface="Times New Roman" panose="02020603050405020304" pitchFamily="18" charset="0"/>
              </a:rPr>
              <a:t>历史文化是民族生生不息的丰厚滋养</a:t>
            </a:r>
            <a:endParaRPr lang="zh-CN" altLang="zh-CN" sz="2400" b="1" kern="100" dirty="0">
              <a:latin typeface="+mj-ea"/>
              <a:ea typeface="+mj-ea"/>
              <a:cs typeface="Times New Roman" panose="02020603050405020304" pitchFamily="18" charset="0"/>
            </a:endParaRPr>
          </a:p>
        </p:txBody>
      </p:sp>
      <p:sp>
        <p:nvSpPr>
          <p:cNvPr id="2" name="五边形 1"/>
          <p:cNvSpPr/>
          <p:nvPr/>
        </p:nvSpPr>
        <p:spPr>
          <a:xfrm>
            <a:off x="0" y="1021715"/>
            <a:ext cx="8498840" cy="561340"/>
          </a:xfrm>
          <a:prstGeom prst="homePlate">
            <a:avLst>
              <a:gd name="adj" fmla="val 42953"/>
            </a:avLst>
          </a:prstGeom>
          <a:solidFill>
            <a:srgbClr val="DC0917"/>
          </a:solidFill>
          <a:ln>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怎样去尊重和传承中华民族历史文化？</a:t>
            </a:r>
            <a:endParaRPr lang="zh-CN" altLang="en-US" sz="3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720090" y="2497455"/>
            <a:ext cx="6130290" cy="3507740"/>
          </a:xfrm>
          <a:prstGeom prst="rect">
            <a:avLst/>
          </a:prstGeom>
        </p:spPr>
        <p:txBody>
          <a:bodyPr wrap="square">
            <a:spAutoFit/>
          </a:bodyPr>
          <a:p>
            <a:pPr indent="457200" algn="l">
              <a:lnSpc>
                <a:spcPct val="150000"/>
              </a:lnSpc>
            </a:pPr>
            <a:r>
              <a:rPr lang="zh-CN" altLang="en-US" sz="28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抗美援朝：</a:t>
            </a:r>
            <a:r>
              <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1950</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10</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月</a:t>
            </a:r>
            <a:r>
              <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-1953</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7</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月，</a:t>
            </a:r>
            <a:endPar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中国人民志愿军肩负着人民的重托</a:t>
            </a: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、民族的</a:t>
            </a:r>
            <a:endParaRPr lang="en-US" altLang="zh-CN"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期望</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，高举保卫和平、反抗</a:t>
            </a: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侵略的</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正义旗帜</a:t>
            </a: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kern="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“雄赳赳</a:t>
            </a:r>
            <a:r>
              <a:rPr lang="zh-CN" altLang="en-US" sz="24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、气昂昂，跨过</a:t>
            </a:r>
            <a:r>
              <a:rPr lang="zh-CN" altLang="en-US" sz="2400" b="1" kern="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鸭绿江</a:t>
            </a:r>
            <a:r>
              <a:rPr lang="en-US" altLang="zh-CN" sz="2400" b="1" kern="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kern="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同朝鲜人民</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和军队一道，历经</a:t>
            </a:r>
            <a:r>
              <a:rPr lang="zh-CN" altLang="en-US" sz="2400" b="1" kern="0" dirty="0" smtClean="0">
                <a:solidFill>
                  <a:schemeClr val="tx1"/>
                </a:solidFill>
                <a:latin typeface="宋体" panose="02010600030101010101" pitchFamily="2" charset="-122"/>
                <a:ea typeface="宋体" panose="02010600030101010101" pitchFamily="2" charset="-122"/>
                <a:cs typeface="宋体" panose="02010600030101010101" pitchFamily="2" charset="-122"/>
              </a:rPr>
              <a:t>艰苦卓绝的</a:t>
            </a: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浴血奋战，</a:t>
            </a:r>
            <a:endPar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rPr>
              <a:t>赢得了抗美援朝战争伟大胜利。</a:t>
            </a:r>
            <a:endParaRPr lang="zh-CN" altLang="en-US" sz="2400" b="1" kern="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6" name="ïşlîḓe"/>
          <p:cNvGrpSpPr/>
          <p:nvPr/>
        </p:nvGrpSpPr>
        <p:grpSpPr bwMode="auto">
          <a:xfrm>
            <a:off x="7463550" y="2949528"/>
            <a:ext cx="4714875" cy="2686051"/>
            <a:chOff x="2448695" y="1658841"/>
            <a:chExt cx="7294609" cy="4153897"/>
          </a:xfrm>
        </p:grpSpPr>
        <p:grpSp>
          <p:nvGrpSpPr>
            <p:cNvPr id="5" name="íşļiḋê"/>
            <p:cNvGrpSpPr/>
            <p:nvPr/>
          </p:nvGrpSpPr>
          <p:grpSpPr bwMode="auto">
            <a:xfrm>
              <a:off x="2448695" y="1658841"/>
              <a:ext cx="7294609" cy="4153897"/>
              <a:chOff x="8540751" y="4843462"/>
              <a:chExt cx="8012112" cy="4562476"/>
            </a:xfrm>
          </p:grpSpPr>
          <p:sp>
            <p:nvSpPr>
              <p:cNvPr id="9" name="iṡḷídê"/>
              <p:cNvSpPr/>
              <p:nvPr/>
            </p:nvSpPr>
            <p:spPr bwMode="auto">
              <a:xfrm>
                <a:off x="9323077" y="4843462"/>
                <a:ext cx="6479829" cy="4422257"/>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778495">
                  <a:lumMod val="50000"/>
                </a:srgbClr>
              </a:solidFill>
              <a:ln>
                <a:noFill/>
              </a:ln>
            </p:spPr>
            <p:txBody>
              <a:bodyPr anchor="ctr"/>
              <a:p>
                <a:pPr algn="ctr" fontAlgn="auto">
                  <a:spcBef>
                    <a:spcPts val="0"/>
                  </a:spcBef>
                  <a:spcAft>
                    <a:spcPts val="0"/>
                  </a:spcAft>
                  <a:defRPr/>
                </a:pPr>
                <a:endParaRPr kern="0">
                  <a:solidFill>
                    <a:srgbClr val="000000"/>
                  </a:solidFill>
                </a:endParaRPr>
              </a:p>
            </p:txBody>
          </p:sp>
          <p:sp>
            <p:nvSpPr>
              <p:cNvPr id="10" name="ïsľîḓè"/>
              <p:cNvSpPr/>
              <p:nvPr/>
            </p:nvSpPr>
            <p:spPr bwMode="auto">
              <a:xfrm>
                <a:off x="8543448" y="9168646"/>
                <a:ext cx="8006717" cy="14291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lumMod val="95000"/>
                </a:srgbClr>
              </a:solidFill>
              <a:ln>
                <a:noFill/>
              </a:ln>
            </p:spPr>
            <p:txBody>
              <a:bodyPr anchor="ctr"/>
              <a:p>
                <a:pPr algn="ctr" fontAlgn="auto">
                  <a:spcBef>
                    <a:spcPts val="0"/>
                  </a:spcBef>
                  <a:spcAft>
                    <a:spcPts val="0"/>
                  </a:spcAft>
                  <a:defRPr/>
                </a:pPr>
                <a:endParaRPr kern="0">
                  <a:solidFill>
                    <a:srgbClr val="000000"/>
                  </a:solidFill>
                </a:endParaRPr>
              </a:p>
            </p:txBody>
          </p:sp>
          <p:sp>
            <p:nvSpPr>
              <p:cNvPr id="11" name="íṣliḑè"/>
              <p:cNvSpPr/>
              <p:nvPr/>
            </p:nvSpPr>
            <p:spPr bwMode="auto">
              <a:xfrm>
                <a:off x="8543448" y="9168646"/>
                <a:ext cx="8006717" cy="237292"/>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rgbClr val="778495"/>
                </a:solidFill>
                <a:miter lim="800000"/>
              </a:ln>
            </p:spPr>
            <p:txBody>
              <a:bodyPr anchor="ctr"/>
              <a:p>
                <a:pPr algn="ctr" fontAlgn="auto">
                  <a:spcBef>
                    <a:spcPts val="0"/>
                  </a:spcBef>
                  <a:spcAft>
                    <a:spcPts val="0"/>
                  </a:spcAft>
                  <a:defRPr/>
                </a:pPr>
                <a:endParaRPr kern="0">
                  <a:solidFill>
                    <a:srgbClr val="000000"/>
                  </a:solidFill>
                </a:endParaRPr>
              </a:p>
            </p:txBody>
          </p:sp>
          <p:sp>
            <p:nvSpPr>
              <p:cNvPr id="12" name="ïṥḻíḓè"/>
              <p:cNvSpPr/>
              <p:nvPr/>
            </p:nvSpPr>
            <p:spPr bwMode="auto">
              <a:xfrm>
                <a:off x="8540751" y="9311560"/>
                <a:ext cx="8012112" cy="94378"/>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rgbClr val="778495">
                  <a:lumMod val="50000"/>
                </a:srgbClr>
              </a:solidFill>
              <a:ln>
                <a:noFill/>
              </a:ln>
            </p:spPr>
            <p:txBody>
              <a:bodyPr anchor="ctr"/>
              <a:p>
                <a:pPr algn="ctr" fontAlgn="auto">
                  <a:spcBef>
                    <a:spcPts val="0"/>
                  </a:spcBef>
                  <a:spcAft>
                    <a:spcPts val="0"/>
                  </a:spcAft>
                  <a:defRPr/>
                </a:pPr>
                <a:endParaRPr kern="0">
                  <a:solidFill>
                    <a:srgbClr val="000000"/>
                  </a:solidFill>
                </a:endParaRPr>
              </a:p>
            </p:txBody>
          </p:sp>
          <p:sp>
            <p:nvSpPr>
              <p:cNvPr id="13" name="íşḻíďê"/>
              <p:cNvSpPr/>
              <p:nvPr/>
            </p:nvSpPr>
            <p:spPr bwMode="auto">
              <a:xfrm>
                <a:off x="11980293" y="9168646"/>
                <a:ext cx="1141120" cy="88984"/>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rgbClr val="778495">
                  <a:lumMod val="50000"/>
                </a:srgbClr>
              </a:solidFill>
              <a:ln>
                <a:noFill/>
              </a:ln>
            </p:spPr>
            <p:txBody>
              <a:bodyPr anchor="ctr"/>
              <a:p>
                <a:pPr algn="ctr" fontAlgn="auto">
                  <a:spcBef>
                    <a:spcPts val="0"/>
                  </a:spcBef>
                  <a:spcAft>
                    <a:spcPts val="0"/>
                  </a:spcAft>
                  <a:defRPr/>
                </a:pPr>
                <a:endParaRPr kern="0">
                  <a:solidFill>
                    <a:srgbClr val="000000"/>
                  </a:solidFill>
                </a:endParaRPr>
              </a:p>
            </p:txBody>
          </p:sp>
          <p:sp>
            <p:nvSpPr>
              <p:cNvPr id="14" name="iṩļîdè"/>
              <p:cNvSpPr/>
              <p:nvPr/>
            </p:nvSpPr>
            <p:spPr bwMode="auto">
              <a:xfrm>
                <a:off x="12571086" y="4937840"/>
                <a:ext cx="37768" cy="35055"/>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p>
                <a:pPr algn="ctr" fontAlgn="auto">
                  <a:spcBef>
                    <a:spcPts val="0"/>
                  </a:spcBef>
                  <a:spcAft>
                    <a:spcPts val="0"/>
                  </a:spcAft>
                  <a:defRPr/>
                </a:pPr>
                <a:endParaRPr kern="0">
                  <a:solidFill>
                    <a:srgbClr val="000000"/>
                  </a:solidFill>
                </a:endParaRPr>
              </a:p>
            </p:txBody>
          </p:sp>
        </p:grpSp>
        <p:sp>
          <p:nvSpPr>
            <p:cNvPr id="15" name="íṩ1îḋé"/>
            <p:cNvSpPr/>
            <p:nvPr/>
          </p:nvSpPr>
          <p:spPr>
            <a:xfrm>
              <a:off x="3386923" y="1980448"/>
              <a:ext cx="5418150" cy="3417389"/>
            </a:xfrm>
            <a:prstGeom prst="rect">
              <a:avLst/>
            </a:prstGeom>
            <a:solidFill>
              <a:srgbClr val="FFFFFF"/>
            </a:solidFill>
            <a:ln w="12700" cap="flat" cmpd="sng" algn="ctr">
              <a:noFill/>
              <a:prstDash val="solid"/>
              <a:miter lim="800000"/>
            </a:ln>
            <a:effectLst/>
          </p:spPr>
          <p:txBody>
            <a:bodyPr anchor="ctr"/>
            <a:p>
              <a:pPr algn="ctr" fontAlgn="auto">
                <a:spcBef>
                  <a:spcPts val="0"/>
                </a:spcBef>
                <a:spcAft>
                  <a:spcPts val="0"/>
                </a:spcAft>
                <a:defRPr/>
              </a:pPr>
              <a:endParaRPr kern="0">
                <a:solidFill>
                  <a:srgbClr val="FFFFFF"/>
                </a:solidFill>
              </a:endParaRPr>
            </a:p>
          </p:txBody>
        </p:sp>
      </p:grpSp>
      <p:sp>
        <p:nvSpPr>
          <p:cNvPr id="100" name="文本框 99"/>
          <p:cNvSpPr txBox="1"/>
          <p:nvPr/>
        </p:nvSpPr>
        <p:spPr>
          <a:xfrm>
            <a:off x="8070215" y="5848350"/>
            <a:ext cx="5080000" cy="460375"/>
          </a:xfrm>
          <a:prstGeom prst="rect">
            <a:avLst/>
          </a:prstGeom>
          <a:noFill/>
          <a:ln w="9525">
            <a:noFill/>
          </a:ln>
        </p:spPr>
        <p:txBody>
          <a:bodyPr>
            <a:spAutoFit/>
          </a:bodyPr>
          <a:p>
            <a:pPr indent="0"/>
            <a:r>
              <a:rPr lang="zh-CN" sz="2400" b="1">
                <a:ea typeface="宋体" panose="02010600030101010101" pitchFamily="2" charset="-122"/>
              </a:rPr>
              <a:t>抗美援朝时间轴全回顾</a:t>
            </a:r>
            <a:endParaRPr lang="zh-CN" altLang="en-US" sz="2400" b="1"/>
          </a:p>
        </p:txBody>
      </p:sp>
      <p:sp>
        <p:nvSpPr>
          <p:cNvPr id="7" name="文本框 6"/>
          <p:cNvSpPr txBox="1"/>
          <p:nvPr/>
        </p:nvSpPr>
        <p:spPr>
          <a:xfrm>
            <a:off x="2278380" y="6163945"/>
            <a:ext cx="4233545" cy="46037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《中国人民志愿军战歌》</a:t>
            </a:r>
            <a:endParaRPr lang="zh-CN" altLang="en-US" sz="2400" b="1">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8070215" y="3155950"/>
            <a:ext cx="3599815" cy="219519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1022204741"/>
  <p:tag name="MH_LIBRARY" val="GRAPHIC"/>
  <p:tag name="MH_ORDER" val="Rectangle 1"/>
</p:tagLst>
</file>

<file path=ppt/tags/tag2.xml><?xml version="1.0" encoding="utf-8"?>
<p:tagLst xmlns:p="http://schemas.openxmlformats.org/presentationml/2006/main">
  <p:tag name="KSO_WM_UNIT_PLACING_PICTURE_USER_VIEWPORT" val="{&quot;height&quot;:9285,&quot;width&quot;:15360}"/>
</p:tagLst>
</file>

<file path=ppt/tags/tag3.xml><?xml version="1.0" encoding="utf-8"?>
<p:tagLst xmlns:p="http://schemas.openxmlformats.org/presentationml/2006/main">
  <p:tag name="COMMONDATA" val="eyJoZGlkIjoiZTljMDJkNmM2ZTE1MTc3ZGY4YWI1YzExNDA3Nzc0YTkifQ=="/>
  <p:tag name="KSO_WPP_MARK_KEY" val="81e0747d-9825-46ac-9c72-accbd162308f"/>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ppt59B4.tmp</Template>
  <TotalTime>0</TotalTime>
  <Words>1708</Words>
  <Application>WPS 演示</Application>
  <PresentationFormat>自定义</PresentationFormat>
  <Paragraphs>115</Paragraphs>
  <Slides>16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等线</vt:lpstr>
      <vt:lpstr>等线 Light</vt:lpstr>
      <vt:lpstr>Arial</vt:lpstr>
      <vt:lpstr>微软雅黑</vt:lpstr>
      <vt:lpstr>FZCuHeiSongS-B-GB</vt:lpstr>
      <vt:lpstr>Times New Roman</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54333675@qq.com</dc:creator>
  <cp:lastModifiedBy>24530</cp:lastModifiedBy>
  <cp:revision>59</cp:revision>
  <dcterms:created xsi:type="dcterms:W3CDTF">2021-09-17T22:16:00Z</dcterms:created>
  <dcterms:modified xsi:type="dcterms:W3CDTF">2023-03-06T04:02:48Z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B164E28558D0480687578056AF88FE37</vt:lpwstr>
  </property>
  <property fmtid="{D5CDD505-2E9C-101B-9397-08002B2CF9AE}" pid="3" name="KSOProductBuildVer">
    <vt:lpwstr>2052-11.1.0.13703</vt:lpwstr>
  </property>
</Properties>
</file>