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72"/>
  </p:notesMasterIdLst>
  <p:handoutMasterIdLst>
    <p:handoutMasterId r:id="rId73"/>
  </p:handoutMasterIdLst>
  <p:sldIdLst>
    <p:sldId id="256" r:id="rId2"/>
    <p:sldId id="643" r:id="rId3"/>
    <p:sldId id="644" r:id="rId4"/>
    <p:sldId id="260" r:id="rId5"/>
    <p:sldId id="400" r:id="rId6"/>
    <p:sldId id="571" r:id="rId7"/>
    <p:sldId id="377" r:id="rId8"/>
    <p:sldId id="555" r:id="rId9"/>
    <p:sldId id="404" r:id="rId10"/>
    <p:sldId id="572" r:id="rId11"/>
    <p:sldId id="488" r:id="rId12"/>
    <p:sldId id="489" r:id="rId13"/>
    <p:sldId id="476" r:id="rId14"/>
    <p:sldId id="550" r:id="rId15"/>
    <p:sldId id="521" r:id="rId16"/>
    <p:sldId id="537" r:id="rId17"/>
    <p:sldId id="408" r:id="rId18"/>
    <p:sldId id="559" r:id="rId19"/>
    <p:sldId id="560" r:id="rId20"/>
    <p:sldId id="565" r:id="rId21"/>
    <p:sldId id="561" r:id="rId22"/>
    <p:sldId id="562" r:id="rId23"/>
    <p:sldId id="564" r:id="rId24"/>
    <p:sldId id="563" r:id="rId25"/>
    <p:sldId id="523" r:id="rId26"/>
    <p:sldId id="526" r:id="rId27"/>
    <p:sldId id="493" r:id="rId28"/>
    <p:sldId id="538" r:id="rId29"/>
    <p:sldId id="499" r:id="rId30"/>
    <p:sldId id="500" r:id="rId31"/>
    <p:sldId id="498" r:id="rId32"/>
    <p:sldId id="502" r:id="rId33"/>
    <p:sldId id="503" r:id="rId34"/>
    <p:sldId id="504" r:id="rId35"/>
    <p:sldId id="505" r:id="rId36"/>
    <p:sldId id="508" r:id="rId37"/>
    <p:sldId id="507" r:id="rId38"/>
    <p:sldId id="566" r:id="rId39"/>
    <p:sldId id="568" r:id="rId40"/>
    <p:sldId id="567" r:id="rId41"/>
    <p:sldId id="569" r:id="rId42"/>
    <p:sldId id="570" r:id="rId43"/>
    <p:sldId id="522" r:id="rId44"/>
    <p:sldId id="510" r:id="rId45"/>
    <p:sldId id="512" r:id="rId46"/>
    <p:sldId id="539" r:id="rId47"/>
    <p:sldId id="533" r:id="rId48"/>
    <p:sldId id="511" r:id="rId49"/>
    <p:sldId id="409" r:id="rId50"/>
    <p:sldId id="451" r:id="rId51"/>
    <p:sldId id="579" r:id="rId52"/>
    <p:sldId id="580" r:id="rId53"/>
    <p:sldId id="540" r:id="rId54"/>
    <p:sldId id="581" r:id="rId55"/>
    <p:sldId id="584" r:id="rId56"/>
    <p:sldId id="585" r:id="rId57"/>
    <p:sldId id="586" r:id="rId58"/>
    <p:sldId id="535" r:id="rId59"/>
    <p:sldId id="574" r:id="rId60"/>
    <p:sldId id="410" r:id="rId61"/>
    <p:sldId id="519" r:id="rId62"/>
    <p:sldId id="520" r:id="rId63"/>
    <p:sldId id="543" r:id="rId64"/>
    <p:sldId id="420" r:id="rId65"/>
    <p:sldId id="411" r:id="rId66"/>
    <p:sldId id="429" r:id="rId67"/>
    <p:sldId id="577" r:id="rId68"/>
    <p:sldId id="587" r:id="rId69"/>
    <p:sldId id="645" r:id="rId70"/>
    <p:sldId id="257"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CCFF"/>
    <a:srgbClr val="BDBDBD"/>
    <a:srgbClr val="FF9999"/>
    <a:srgbClr val="CCFFFF"/>
    <a:srgbClr val="CC99FF"/>
    <a:srgbClr val="9999FF"/>
    <a:srgbClr val="6699FF"/>
    <a:srgbClr val="87BBFF"/>
    <a:srgbClr val="D2D2D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2" autoAdjust="0"/>
    <p:restoredTop sz="97650" autoAdjust="0"/>
  </p:normalViewPr>
  <p:slideViewPr>
    <p:cSldViewPr snapToGrid="0">
      <p:cViewPr varScale="1">
        <p:scale>
          <a:sx n="66" d="100"/>
          <a:sy n="66" d="100"/>
        </p:scale>
        <p:origin x="-96" y="-11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3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0CC5C9-847A-4AFF-BE45-ED75F4913185}" type="datetimeFigureOut">
              <a:rPr lang="zh-CN" altLang="en-US" smtClean="0"/>
              <a:pPr/>
              <a:t>2021/12/20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189E0-078E-4C81-8AED-F55778FDA7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6F0FE-D4B8-49BD-8227-98E14071A514}" type="datetimeFigureOut">
              <a:rPr lang="zh-CN" altLang="en-US" smtClean="0"/>
              <a:pPr/>
              <a:t>2021/12/20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37C54-684C-48D7-82DD-29ED673F2FC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18</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40</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41</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42</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19</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20</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21</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22</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23</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24</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38</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p:spPr>
      </p:sp>
      <p:sp>
        <p:nvSpPr>
          <p:cNvPr id="911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75F7D8-ED7E-4B2C-BCBF-4BE6CEF57A53}" type="slidenum">
              <a:rPr lang="zh-CN" altLang="en-US" smtClean="0">
                <a:solidFill>
                  <a:srgbClr val="000000"/>
                </a:solidFill>
                <a:latin typeface="Calibri" panose="020F0502020204030204" charset="0"/>
                <a:ea typeface="宋体" panose="02010600030101010101" pitchFamily="2" charset="-122"/>
              </a:rPr>
              <a:pPr fontAlgn="base">
                <a:spcBef>
                  <a:spcPct val="0"/>
                </a:spcBef>
                <a:spcAft>
                  <a:spcPct val="0"/>
                </a:spcAft>
              </a:pPr>
              <a:t>39</a:t>
            </a:fld>
            <a:endParaRPr lang="zh-CN" altLang="en-US" smtClean="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14" name="Picture 2" descr="c:\users\jqq\appdata\roaming\360se6\User Data\temp\19300001024098142529522539764_950.png"/>
          <p:cNvPicPr>
            <a:picLocks noChangeAspect="1" noChangeArrowheads="1"/>
          </p:cNvPicPr>
          <p:nvPr userDrawn="1"/>
        </p:nvPicPr>
        <p:blipFill>
          <a:blip r:embed="rId2" cstate="print"/>
          <a:srcRect t="3021"/>
          <a:stretch>
            <a:fillRect/>
          </a:stretch>
        </p:blipFill>
        <p:spPr bwMode="auto">
          <a:xfrm flipH="1">
            <a:off x="8" y="8958"/>
            <a:ext cx="7445794" cy="5526775"/>
          </a:xfrm>
          <a:prstGeom prst="rect">
            <a:avLst/>
          </a:prstGeom>
          <a:noFill/>
          <a:ln w="9525">
            <a:noFill/>
            <a:miter lim="800000"/>
            <a:headEnd/>
            <a:tailEnd/>
          </a:ln>
        </p:spPr>
      </p:pic>
      <p:sp>
        <p:nvSpPr>
          <p:cNvPr id="19" name="矩形 18"/>
          <p:cNvSpPr/>
          <p:nvPr userDrawn="1"/>
        </p:nvSpPr>
        <p:spPr>
          <a:xfrm>
            <a:off x="11799277" y="0"/>
            <a:ext cx="392723" cy="6858000"/>
          </a:xfrm>
          <a:prstGeom prst="rect">
            <a:avLst/>
          </a:prstGeom>
          <a:solidFill>
            <a:srgbClr val="007BF6">
              <a:alpha val="7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5540188"/>
            <a:ext cx="12192000" cy="1305906"/>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1"/>
          <p:cNvSpPr txBox="1"/>
          <p:nvPr userDrawn="1"/>
        </p:nvSpPr>
        <p:spPr>
          <a:xfrm>
            <a:off x="11017" y="5689208"/>
            <a:ext cx="12191999" cy="1015663"/>
          </a:xfrm>
          <a:prstGeom prst="rect">
            <a:avLst/>
          </a:prstGeom>
          <a:noFill/>
        </p:spPr>
        <p:txBody>
          <a:bodyPr wrap="square">
            <a:spAutoFit/>
          </a:bodyPr>
          <a:lstStyle/>
          <a:p>
            <a:pPr algn="ctr" fontAlgn="auto">
              <a:spcBef>
                <a:spcPts val="0"/>
              </a:spcBef>
              <a:spcAft>
                <a:spcPts val="0"/>
              </a:spcAft>
              <a:defRPr/>
            </a:pPr>
            <a:r>
              <a:rPr lang="en-US" altLang="zh-CN" sz="60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E</a:t>
            </a:r>
            <a:r>
              <a:rPr lang="zh-CN" altLang="en-US" sz="60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时代高职英语</a:t>
            </a:r>
            <a:r>
              <a:rPr lang="en-US" altLang="zh-CN" sz="60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a:t>
            </a:r>
            <a:r>
              <a:rPr lang="zh-CN" altLang="en-US" sz="60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综合教程</a:t>
            </a:r>
            <a:r>
              <a:rPr lang="zh-CN" altLang="en-US" sz="48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a:t>
            </a:r>
            <a:r>
              <a:rPr lang="en-US" altLang="zh-CN" sz="48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2</a:t>
            </a:r>
            <a:r>
              <a:rPr lang="zh-CN" altLang="en-US" sz="4800" b="1" smtClean="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rPr>
              <a:t>）</a:t>
            </a:r>
            <a:endParaRPr lang="en-US" altLang="zh-CN" sz="4800" b="1" dirty="0">
              <a:solidFill>
                <a:srgbClr val="FF7415"/>
              </a:solidFill>
              <a:effectLst>
                <a:outerShdw blurRad="38100" dist="38100" dir="2700000" algn="tl">
                  <a:srgbClr val="000000">
                    <a:alpha val="43137"/>
                  </a:srgbClr>
                </a:outerShdw>
                <a:reflection blurRad="25400" stA="30000" endPos="30000" dist="50800" dir="5400000" sy="-100000" algn="bl" rotWithShape="0"/>
              </a:effectLst>
              <a:latin typeface="汉仪粗圆简" pitchFamily="49" charset="-122"/>
              <a:ea typeface="汉仪粗圆简" pitchFamily="49" charset="-122"/>
            </a:endParaRPr>
          </a:p>
        </p:txBody>
      </p:sp>
      <p:sp>
        <p:nvSpPr>
          <p:cNvPr id="20" name="矩形 19"/>
          <p:cNvSpPr/>
          <p:nvPr userDrawn="1"/>
        </p:nvSpPr>
        <p:spPr>
          <a:xfrm>
            <a:off x="5854165" y="817955"/>
            <a:ext cx="5945112" cy="2308324"/>
          </a:xfrm>
          <a:prstGeom prst="rect">
            <a:avLst/>
          </a:prstGeom>
        </p:spPr>
        <p:txBody>
          <a:bodyPr wrap="square">
            <a:spAutoFit/>
          </a:bodyPr>
          <a:lstStyle/>
          <a:p>
            <a:pPr algn="ctr">
              <a:lnSpc>
                <a:spcPct val="150000"/>
              </a:lnSpc>
            </a:pPr>
            <a:r>
              <a:rPr lang="en-US" altLang="zh-CN" sz="4800" b="1" kern="1200" dirty="0">
                <a:solidFill>
                  <a:srgbClr val="FF0000"/>
                </a:solidFill>
                <a:latin typeface="方正华隶简体" pitchFamily="65" charset="-122"/>
                <a:ea typeface="方正华隶简体" pitchFamily="65" charset="-122"/>
                <a:cs typeface="+mn-cs"/>
              </a:rPr>
              <a:t>Unit 5</a:t>
            </a:r>
          </a:p>
          <a:p>
            <a:pPr algn="ctr">
              <a:lnSpc>
                <a:spcPct val="150000"/>
              </a:lnSpc>
            </a:pPr>
            <a:r>
              <a:rPr lang="en-US" altLang="zh-CN" sz="4800" kern="1200" dirty="0">
                <a:solidFill>
                  <a:schemeClr val="tx1">
                    <a:lumMod val="75000"/>
                    <a:lumOff val="25000"/>
                  </a:schemeClr>
                </a:solidFill>
                <a:latin typeface="方正华隶简体" pitchFamily="65" charset="-122"/>
                <a:ea typeface="方正华隶简体" pitchFamily="65" charset="-122"/>
                <a:cs typeface="+mn-cs"/>
              </a:rPr>
              <a:t>Game Isn’t Nothing</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两栏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两栏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3645024"/>
            <a:ext cx="12195175" cy="3024336"/>
          </a:xfrm>
          <a:prstGeom prst="rect">
            <a:avLst/>
          </a:prstGeom>
          <a:gradFill>
            <a:gsLst>
              <a:gs pos="0">
                <a:srgbClr val="FAFAFA"/>
              </a:gs>
              <a:gs pos="50000">
                <a:srgbClr val="FBFBFB"/>
              </a:gs>
              <a:gs pos="100000">
                <a:srgbClr val="FCFCF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669360"/>
            <a:ext cx="12195175" cy="18864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23034"/>
              </a:solidFill>
            </a:endParaRPr>
          </a:p>
        </p:txBody>
      </p:sp>
      <p:sp>
        <p:nvSpPr>
          <p:cNvPr id="11" name="矩形 10"/>
          <p:cNvSpPr/>
          <p:nvPr userDrawn="1"/>
        </p:nvSpPr>
        <p:spPr>
          <a:xfrm>
            <a:off x="0" y="0"/>
            <a:ext cx="12195175" cy="3645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70C19"/>
              </a:solidFill>
            </a:endParaRPr>
          </a:p>
        </p:txBody>
      </p:sp>
      <p:sp>
        <p:nvSpPr>
          <p:cNvPr id="12" name="标题 1"/>
          <p:cNvSpPr txBox="1">
            <a:spLocks noChangeArrowheads="1"/>
          </p:cNvSpPr>
          <p:nvPr userDrawn="1"/>
        </p:nvSpPr>
        <p:spPr>
          <a:xfrm>
            <a:off x="12026" y="1904549"/>
            <a:ext cx="7358587"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pic>
        <p:nvPicPr>
          <p:cNvPr id="17" name="图片 16" descr="U3834P42DT20120718115700.png"/>
          <p:cNvPicPr>
            <a:picLocks noChangeAspect="1"/>
          </p:cNvPicPr>
          <p:nvPr userDrawn="1"/>
        </p:nvPicPr>
        <p:blipFill>
          <a:blip r:embed="rId2" cstate="print"/>
          <a:stretch>
            <a:fillRect/>
          </a:stretch>
        </p:blipFill>
        <p:spPr>
          <a:xfrm rot="486011">
            <a:off x="7409447" y="1287367"/>
            <a:ext cx="4184984" cy="4184984"/>
          </a:xfrm>
          <a:prstGeom prst="rect">
            <a:avLst/>
          </a:prstGeom>
          <a:ln w="34925">
            <a:solidFill>
              <a:srgbClr val="FF7415"/>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2"/>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0" y="0"/>
            <a:ext cx="0" cy="0"/>
          </a:xfrm>
        </p:spPr>
        <p:txBody>
          <a:bodyPr/>
          <a:lstStyle>
            <a:lvl1pPr fontAlgn="auto">
              <a:spcBef>
                <a:spcPts val="0"/>
              </a:spcBef>
              <a:spcAft>
                <a:spcPts val="0"/>
              </a:spcAft>
              <a:defRPr>
                <a:latin typeface="+mn-lt"/>
                <a:ea typeface="+mn-ea"/>
              </a:defRPr>
            </a:lvl1pPr>
          </a:lstStyle>
          <a:p>
            <a:pPr>
              <a:defRPr/>
            </a:pPr>
            <a:fld id="{22630632-A540-4143-886C-87A90EEBCF81}" type="datetimeFigureOut">
              <a:rPr lang="zh-CN" altLang="en-US"/>
              <a:pPr>
                <a:defRPr/>
              </a:pPr>
              <a:t>2021/12/20</a:t>
            </a:fld>
            <a:endParaRPr lang="zh-CN" altLang="en-US"/>
          </a:p>
        </p:txBody>
      </p:sp>
      <p:sp>
        <p:nvSpPr>
          <p:cNvPr id="3" name="页脚占位符 4"/>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5"/>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defRPr>
            </a:lvl1pPr>
          </a:lstStyle>
          <a:p>
            <a:pPr>
              <a:defRPr/>
            </a:pPr>
            <a:fld id="{D99492FF-DDAF-4303-A1B7-311747DA5D30}" type="slidenum">
              <a:rPr lang="zh-CN" altLang="en-US"/>
              <a:pPr>
                <a:defRPr/>
              </a:pPr>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2" name="矩形 21"/>
          <p:cNvSpPr/>
          <p:nvPr userDrawn="1"/>
        </p:nvSpPr>
        <p:spPr>
          <a:xfrm>
            <a:off x="533016" y="547784"/>
            <a:ext cx="3456000" cy="432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2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rPr>
              <a:t>CONTENTS PAGE  </a:t>
            </a:r>
            <a:r>
              <a:rPr lang="zh-CN" altLang="en-US" sz="2200" dirty="0">
                <a:solidFill>
                  <a:schemeClr val="bg1"/>
                </a:solidFill>
                <a:latin typeface="微软雅黑" panose="020B0503020204020204" pitchFamily="34" charset="-122"/>
                <a:ea typeface="微软雅黑" panose="020B0503020204020204" pitchFamily="34" charset="-122"/>
              </a:rPr>
              <a:t>目录页</a:t>
            </a:r>
            <a:endParaRPr lang="zh-CN" altLang="en-US" sz="1600" dirty="0">
              <a:solidFill>
                <a:schemeClr val="bg1"/>
              </a:solidFill>
            </a:endParaRPr>
          </a:p>
        </p:txBody>
      </p:sp>
      <p:sp>
        <p:nvSpPr>
          <p:cNvPr id="23" name="矩形 22"/>
          <p:cNvSpPr/>
          <p:nvPr userDrawn="1"/>
        </p:nvSpPr>
        <p:spPr>
          <a:xfrm>
            <a:off x="0" y="547782"/>
            <a:ext cx="508302" cy="432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两栏内容">
    <p:spTree>
      <p:nvGrpSpPr>
        <p:cNvPr id="1" name=""/>
        <p:cNvGrpSpPr/>
        <p:nvPr/>
      </p:nvGrpSpPr>
      <p:grpSpPr>
        <a:xfrm>
          <a:off x="0" y="0"/>
          <a:ext cx="0" cy="0"/>
          <a:chOff x="0" y="0"/>
          <a:chExt cx="0" cy="0"/>
        </a:xfrm>
      </p:grpSpPr>
      <p:sp>
        <p:nvSpPr>
          <p:cNvPr id="4" name="矩形 3"/>
          <p:cNvSpPr/>
          <p:nvPr userDrawn="1"/>
        </p:nvSpPr>
        <p:spPr>
          <a:xfrm>
            <a:off x="533016" y="547784"/>
            <a:ext cx="3456000" cy="432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200" dirty="0">
                <a:solidFill>
                  <a:schemeClr val="bg1"/>
                </a:solidFill>
                <a:latin typeface="微软雅黑" panose="020B0503020204020204" pitchFamily="34" charset="-122"/>
                <a:ea typeface="微软雅黑" panose="020B0503020204020204" pitchFamily="34" charset="-122"/>
              </a:rPr>
              <a:t> </a:t>
            </a:r>
            <a:r>
              <a:rPr lang="en-US" altLang="zh-CN" sz="2000" kern="1200" dirty="0">
                <a:solidFill>
                  <a:schemeClr val="bg1"/>
                </a:solidFill>
                <a:latin typeface="+mn-lt"/>
                <a:ea typeface="微软雅黑" panose="020B0503020204020204" pitchFamily="34" charset="-122"/>
                <a:cs typeface="+mn-cs"/>
              </a:rPr>
              <a:t>TRANSITION PAGE  </a:t>
            </a:r>
            <a:r>
              <a:rPr lang="zh-CN" altLang="en-US" sz="2200" dirty="0">
                <a:solidFill>
                  <a:schemeClr val="bg1"/>
                </a:solidFill>
                <a:latin typeface="微软雅黑" panose="020B0503020204020204" pitchFamily="34" charset="-122"/>
                <a:ea typeface="微软雅黑" panose="020B0503020204020204" pitchFamily="34" charset="-122"/>
              </a:rPr>
              <a:t>过渡页</a:t>
            </a:r>
          </a:p>
        </p:txBody>
      </p:sp>
      <p:sp>
        <p:nvSpPr>
          <p:cNvPr id="5" name="矩形 4"/>
          <p:cNvSpPr/>
          <p:nvPr userDrawn="1"/>
        </p:nvSpPr>
        <p:spPr>
          <a:xfrm>
            <a:off x="0" y="547782"/>
            <a:ext cx="508302" cy="432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8" name="矩形 7"/>
          <p:cNvSpPr/>
          <p:nvPr userDrawn="1"/>
        </p:nvSpPr>
        <p:spPr>
          <a:xfrm>
            <a:off x="1837592" y="6383215"/>
            <a:ext cx="1326713" cy="475200"/>
          </a:xfrm>
          <a:prstGeom prst="rect">
            <a:avLst/>
          </a:prstGeom>
          <a:solidFill>
            <a:schemeClr val="tx1">
              <a:lumMod val="65000"/>
              <a:lumOff val="3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8"/>
          <p:cNvSpPr txBox="1"/>
          <p:nvPr userDrawn="1"/>
        </p:nvSpPr>
        <p:spPr>
          <a:xfrm>
            <a:off x="1761757" y="6388831"/>
            <a:ext cx="1574763" cy="461665"/>
          </a:xfrm>
          <a:prstGeom prst="rect">
            <a:avLst/>
          </a:prstGeom>
          <a:noFill/>
        </p:spPr>
        <p:txBody>
          <a:bodyPr wrap="square" rtlCol="0" anchor="ctr">
            <a:spAutoFit/>
          </a:bodyPr>
          <a:lstStyle/>
          <a:p>
            <a:r>
              <a:rPr lang="en-US" altLang="zh-CN" sz="2400" kern="1200" dirty="0">
                <a:solidFill>
                  <a:schemeClr val="bg1"/>
                </a:solidFill>
                <a:latin typeface="汉仪综艺体简" pitchFamily="49" charset="-122"/>
                <a:ea typeface="汉仪综艺体简" pitchFamily="49" charset="-122"/>
                <a:cs typeface="+mn-cs"/>
              </a:rPr>
              <a:t>Unit 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3275449" y="6422376"/>
            <a:ext cx="3070267" cy="400110"/>
          </a:xfrm>
          <a:prstGeom prst="rect">
            <a:avLst/>
          </a:prstGeom>
        </p:spPr>
        <p:txBody>
          <a:bodyPr wrap="square">
            <a:spAutoFit/>
          </a:bodyPr>
          <a:lstStyle/>
          <a:p>
            <a:r>
              <a:rPr kumimoji="0" lang="en-US" altLang="zh-CN" sz="2000" b="0" i="0" u="none" strike="noStrike" kern="1200" cap="none" spc="0" normalizeH="0" baseline="0" dirty="0">
                <a:ln>
                  <a:noFill/>
                </a:ln>
                <a:solidFill>
                  <a:prstClr val="white"/>
                </a:solidFill>
                <a:effectLst/>
                <a:uLnTx/>
                <a:uFillTx/>
                <a:latin typeface="微软雅黑" panose="020B0503020204020204" pitchFamily="34" charset="-122"/>
                <a:ea typeface="微软雅黑" panose="020B0503020204020204" pitchFamily="34" charset="-122"/>
                <a:cs typeface="+mn-cs"/>
              </a:rPr>
              <a:t> Game Isn’t Nothing</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userDrawn="1"/>
        </p:nvSpPr>
        <p:spPr>
          <a:xfrm>
            <a:off x="3118012" y="6461928"/>
            <a:ext cx="61547"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6" name="矩形 5"/>
          <p:cNvSpPr/>
          <p:nvPr userDrawn="1"/>
        </p:nvSpPr>
        <p:spPr>
          <a:xfrm>
            <a:off x="1837592" y="6383215"/>
            <a:ext cx="1326713" cy="475200"/>
          </a:xfrm>
          <a:prstGeom prst="rect">
            <a:avLst/>
          </a:prstGeom>
          <a:solidFill>
            <a:schemeClr val="tx1">
              <a:lumMod val="65000"/>
              <a:lumOff val="3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userDrawn="1"/>
        </p:nvSpPr>
        <p:spPr>
          <a:xfrm>
            <a:off x="1761757" y="6388831"/>
            <a:ext cx="1574763" cy="461665"/>
          </a:xfrm>
          <a:prstGeom prst="rect">
            <a:avLst/>
          </a:prstGeom>
          <a:noFill/>
        </p:spPr>
        <p:txBody>
          <a:bodyPr wrap="square" rtlCol="0" anchor="ctr">
            <a:spAutoFit/>
          </a:bodyPr>
          <a:lstStyle/>
          <a:p>
            <a:r>
              <a:rPr lang="en-US" altLang="zh-CN" sz="2400" kern="1200" dirty="0">
                <a:solidFill>
                  <a:schemeClr val="bg1"/>
                </a:solidFill>
                <a:latin typeface="汉仪综艺体简" pitchFamily="49" charset="-122"/>
                <a:ea typeface="汉仪综艺体简" pitchFamily="49" charset="-122"/>
                <a:cs typeface="+mn-cs"/>
              </a:rPr>
              <a:t>Unit 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118012" y="6461928"/>
            <a:ext cx="61547"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275449" y="6422376"/>
            <a:ext cx="3070267" cy="400110"/>
          </a:xfrm>
          <a:prstGeom prst="rect">
            <a:avLst/>
          </a:prstGeom>
        </p:spPr>
        <p:txBody>
          <a:bodyPr wrap="square">
            <a:spAutoFit/>
          </a:bodyPr>
          <a:lstStyle/>
          <a:p>
            <a:r>
              <a:rPr kumimoji="0" lang="en-US" altLang="zh-CN" sz="2000" b="0" i="0" u="none" strike="noStrike" kern="1200" cap="none" spc="0" normalizeH="0" baseline="0" dirty="0">
                <a:ln>
                  <a:noFill/>
                </a:ln>
                <a:solidFill>
                  <a:prstClr val="white"/>
                </a:solidFill>
                <a:effectLst/>
                <a:uLnTx/>
                <a:uFillTx/>
                <a:latin typeface="微软雅黑" panose="020B0503020204020204" pitchFamily="34" charset="-122"/>
                <a:ea typeface="微软雅黑" panose="020B0503020204020204" pitchFamily="34" charset="-122"/>
                <a:cs typeface="+mn-cs"/>
              </a:rPr>
              <a:t> Game Isn’t Nothing</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6" name="矩形 5"/>
          <p:cNvSpPr/>
          <p:nvPr userDrawn="1"/>
        </p:nvSpPr>
        <p:spPr>
          <a:xfrm>
            <a:off x="1837592" y="6383215"/>
            <a:ext cx="1326713" cy="475200"/>
          </a:xfrm>
          <a:prstGeom prst="rect">
            <a:avLst/>
          </a:prstGeom>
          <a:solidFill>
            <a:schemeClr val="tx1">
              <a:lumMod val="65000"/>
              <a:lumOff val="3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userDrawn="1"/>
        </p:nvSpPr>
        <p:spPr>
          <a:xfrm>
            <a:off x="1761757" y="6388831"/>
            <a:ext cx="1574763" cy="461665"/>
          </a:xfrm>
          <a:prstGeom prst="rect">
            <a:avLst/>
          </a:prstGeom>
          <a:noFill/>
        </p:spPr>
        <p:txBody>
          <a:bodyPr wrap="square" rtlCol="0" anchor="ctr">
            <a:spAutoFit/>
          </a:bodyPr>
          <a:lstStyle/>
          <a:p>
            <a:r>
              <a:rPr lang="en-US" altLang="zh-CN" sz="2400" kern="1200" dirty="0">
                <a:solidFill>
                  <a:schemeClr val="bg1"/>
                </a:solidFill>
                <a:latin typeface="汉仪综艺体简" pitchFamily="49" charset="-122"/>
                <a:ea typeface="汉仪综艺体简" pitchFamily="49" charset="-122"/>
                <a:cs typeface="+mn-cs"/>
              </a:rPr>
              <a:t>Unit 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3118012" y="6461928"/>
            <a:ext cx="61547"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275449" y="6422376"/>
            <a:ext cx="3070267" cy="400110"/>
          </a:xfrm>
          <a:prstGeom prst="rect">
            <a:avLst/>
          </a:prstGeom>
        </p:spPr>
        <p:txBody>
          <a:bodyPr wrap="square">
            <a:spAutoFit/>
          </a:bodyPr>
          <a:lstStyle/>
          <a:p>
            <a:r>
              <a:rPr kumimoji="0" lang="en-US" altLang="zh-CN" sz="2000" b="0" i="0" u="none" strike="noStrike" kern="1200" cap="none" spc="0" normalizeH="0" baseline="0" dirty="0">
                <a:ln>
                  <a:noFill/>
                </a:ln>
                <a:solidFill>
                  <a:prstClr val="white"/>
                </a:solidFill>
                <a:effectLst/>
                <a:uLnTx/>
                <a:uFillTx/>
                <a:latin typeface="微软雅黑" panose="020B0503020204020204" pitchFamily="34" charset="-122"/>
                <a:ea typeface="微软雅黑" panose="020B0503020204020204" pitchFamily="34" charset="-122"/>
                <a:cs typeface="+mn-cs"/>
              </a:rPr>
              <a:t> Game Isn’t Nothing</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
        <p:nvSpPr>
          <p:cNvPr id="6" name="矩形 5"/>
          <p:cNvSpPr/>
          <p:nvPr userDrawn="1"/>
        </p:nvSpPr>
        <p:spPr>
          <a:xfrm>
            <a:off x="1837592" y="6383215"/>
            <a:ext cx="1326713" cy="475200"/>
          </a:xfrm>
          <a:prstGeom prst="rect">
            <a:avLst/>
          </a:prstGeom>
          <a:solidFill>
            <a:schemeClr val="tx1">
              <a:lumMod val="65000"/>
              <a:lumOff val="3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userDrawn="1"/>
        </p:nvSpPr>
        <p:spPr>
          <a:xfrm>
            <a:off x="1761757" y="6388831"/>
            <a:ext cx="1574763" cy="461665"/>
          </a:xfrm>
          <a:prstGeom prst="rect">
            <a:avLst/>
          </a:prstGeom>
          <a:noFill/>
        </p:spPr>
        <p:txBody>
          <a:bodyPr wrap="square" rtlCol="0" anchor="ctr">
            <a:spAutoFit/>
          </a:bodyPr>
          <a:lstStyle/>
          <a:p>
            <a:r>
              <a:rPr lang="en-US" altLang="zh-CN" sz="2400" kern="1200" dirty="0">
                <a:solidFill>
                  <a:schemeClr val="bg1"/>
                </a:solidFill>
                <a:latin typeface="汉仪综艺体简" pitchFamily="49" charset="-122"/>
                <a:ea typeface="汉仪综艺体简" pitchFamily="49" charset="-122"/>
                <a:cs typeface="+mn-cs"/>
              </a:rPr>
              <a:t>Unit 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3118012" y="6461928"/>
            <a:ext cx="61547"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275449" y="6422376"/>
            <a:ext cx="3070267" cy="400110"/>
          </a:xfrm>
          <a:prstGeom prst="rect">
            <a:avLst/>
          </a:prstGeom>
        </p:spPr>
        <p:txBody>
          <a:bodyPr wrap="square">
            <a:spAutoFit/>
          </a:bodyPr>
          <a:lstStyle/>
          <a:p>
            <a:r>
              <a:rPr kumimoji="0" lang="en-US" altLang="zh-CN" sz="2000" b="0" i="0" u="none" strike="noStrike" kern="1200" cap="none" spc="0" normalizeH="0" baseline="0" dirty="0">
                <a:ln>
                  <a:noFill/>
                </a:ln>
                <a:solidFill>
                  <a:prstClr val="white"/>
                </a:solidFill>
                <a:effectLst/>
                <a:uLnTx/>
                <a:uFillTx/>
                <a:latin typeface="微软雅黑" panose="020B0503020204020204" pitchFamily="34" charset="-122"/>
                <a:ea typeface="微软雅黑" panose="020B0503020204020204" pitchFamily="34" charset="-122"/>
                <a:cs typeface="+mn-cs"/>
              </a:rPr>
              <a:t> Game Isn’t Nothing</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sp>
        <p:nvSpPr>
          <p:cNvPr id="6" name="矩形 5"/>
          <p:cNvSpPr/>
          <p:nvPr userDrawn="1"/>
        </p:nvSpPr>
        <p:spPr>
          <a:xfrm>
            <a:off x="1837592" y="6383215"/>
            <a:ext cx="1326713" cy="475200"/>
          </a:xfrm>
          <a:prstGeom prst="rect">
            <a:avLst/>
          </a:prstGeom>
          <a:solidFill>
            <a:schemeClr val="tx1">
              <a:lumMod val="65000"/>
              <a:lumOff val="3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userDrawn="1"/>
        </p:nvSpPr>
        <p:spPr>
          <a:xfrm>
            <a:off x="1761757" y="6388831"/>
            <a:ext cx="1574763" cy="461665"/>
          </a:xfrm>
          <a:prstGeom prst="rect">
            <a:avLst/>
          </a:prstGeom>
          <a:noFill/>
        </p:spPr>
        <p:txBody>
          <a:bodyPr wrap="square" rtlCol="0" anchor="ctr">
            <a:spAutoFit/>
          </a:bodyPr>
          <a:lstStyle/>
          <a:p>
            <a:r>
              <a:rPr lang="en-US" altLang="zh-CN" sz="2400" kern="1200" dirty="0">
                <a:solidFill>
                  <a:schemeClr val="bg1"/>
                </a:solidFill>
                <a:latin typeface="汉仪综艺体简" pitchFamily="49" charset="-122"/>
                <a:ea typeface="汉仪综艺体简" pitchFamily="49" charset="-122"/>
                <a:cs typeface="+mn-cs"/>
              </a:rPr>
              <a:t>Unit 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3118012" y="6461928"/>
            <a:ext cx="61547"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275449" y="6422376"/>
            <a:ext cx="3070267" cy="400110"/>
          </a:xfrm>
          <a:prstGeom prst="rect">
            <a:avLst/>
          </a:prstGeom>
        </p:spPr>
        <p:txBody>
          <a:bodyPr wrap="square">
            <a:spAutoFit/>
          </a:bodyPr>
          <a:lstStyle/>
          <a:p>
            <a:r>
              <a:rPr kumimoji="0" lang="en-US" altLang="zh-CN" sz="2000" b="0" i="0" u="none" strike="noStrike" kern="1200" cap="none" spc="0" normalizeH="0" baseline="0" dirty="0">
                <a:ln>
                  <a:noFill/>
                </a:ln>
                <a:solidFill>
                  <a:prstClr val="white"/>
                </a:solidFill>
                <a:effectLst/>
                <a:uLnTx/>
                <a:uFillTx/>
                <a:latin typeface="微软雅黑" panose="020B0503020204020204" pitchFamily="34" charset="-122"/>
                <a:ea typeface="微软雅黑" panose="020B0503020204020204" pitchFamily="34" charset="-122"/>
                <a:cs typeface="+mn-cs"/>
              </a:rPr>
              <a:t> Game Isn’t Nothing</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EA"/>
        </a:solidFill>
        <a:effectLst/>
      </p:bgPr>
    </p:bg>
    <p:spTree>
      <p:nvGrpSpPr>
        <p:cNvPr id="1" name=""/>
        <p:cNvGrpSpPr/>
        <p:nvPr/>
      </p:nvGrpSpPr>
      <p:grpSpPr>
        <a:xfrm>
          <a:off x="0" y="0"/>
          <a:ext cx="0" cy="0"/>
          <a:chOff x="0" y="0"/>
          <a:chExt cx="0" cy="0"/>
        </a:xfrm>
      </p:grpSpPr>
      <p:sp>
        <p:nvSpPr>
          <p:cNvPr id="22" name="矩形 21"/>
          <p:cNvSpPr/>
          <p:nvPr/>
        </p:nvSpPr>
        <p:spPr>
          <a:xfrm>
            <a:off x="1597447" y="6381327"/>
            <a:ext cx="10594554" cy="476673"/>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23034"/>
              </a:solidFill>
            </a:endParaRPr>
          </a:p>
        </p:txBody>
      </p:sp>
      <p:sp>
        <p:nvSpPr>
          <p:cNvPr id="9" name="矩形 8"/>
          <p:cNvSpPr/>
          <p:nvPr/>
        </p:nvSpPr>
        <p:spPr>
          <a:xfrm>
            <a:off x="0" y="6381327"/>
            <a:ext cx="1608463" cy="47667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56958" y="6439663"/>
            <a:ext cx="360000"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11" name="TextBox 15"/>
          <p:cNvSpPr txBox="1"/>
          <p:nvPr/>
        </p:nvSpPr>
        <p:spPr>
          <a:xfrm>
            <a:off x="11211743" y="6450386"/>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video" Target="file:///C:\Users\Administrator\Desktop\2018&#24180;9&#26376;&#23436;&#25972;&#29256;\&#20462;&#35746;&#12298;E&#26102;&#20195;&#39640;&#32844;&#33521;&#35821;&#8212;&#8212;&#32508;&#21512;&#25945;&#31243;2&#12299;%20PPT\E&#26102;&#20195;&#39640;&#32844;&#33521;&#35821;&#8212;&#8212;&#32508;&#21512;&#25945;&#31243;%202\&#31532;&#20116;&#21333;&#20803;\3.%20Speaking.mp4" TargetMode="External"/><Relationship Id="rId5" Type="http://schemas.openxmlformats.org/officeDocument/2006/relationships/image" Target="../media/image7.png"/><Relationship Id="rId4"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3.%20Speaking.mp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4.xml"/><Relationship Id="rId7" Type="http://schemas.openxmlformats.org/officeDocument/2006/relationships/notesSlide" Target="../notesSlides/notesSlide1.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1.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1.wav" TargetMode="External"/><Relationship Id="rId1" Type="http://schemas.openxmlformats.org/officeDocument/2006/relationships/tags" Target="../tags/tag13.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16.xml"/><Relationship Id="rId10" Type="http://schemas.openxmlformats.org/officeDocument/2006/relationships/image" Target="../media/image16.png"/><Relationship Id="rId4" Type="http://schemas.openxmlformats.org/officeDocument/2006/relationships/tags" Target="../tags/tag15.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18.xml"/><Relationship Id="rId7" Type="http://schemas.openxmlformats.org/officeDocument/2006/relationships/notesSlide" Target="../notesSlides/notesSlide2.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2.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2.wav" TargetMode="External"/><Relationship Id="rId1" Type="http://schemas.openxmlformats.org/officeDocument/2006/relationships/tags" Target="../tags/tag17.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20.xml"/><Relationship Id="rId10" Type="http://schemas.openxmlformats.org/officeDocument/2006/relationships/image" Target="../media/image16.png"/><Relationship Id="rId4" Type="http://schemas.openxmlformats.org/officeDocument/2006/relationships/tags" Target="../tags/tag19.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22.xml"/><Relationship Id="rId7" Type="http://schemas.openxmlformats.org/officeDocument/2006/relationships/notesSlide" Target="../notesSlides/notesSlide3.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3.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3.wav" TargetMode="External"/><Relationship Id="rId1" Type="http://schemas.openxmlformats.org/officeDocument/2006/relationships/tags" Target="../tags/tag21.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24.xml"/><Relationship Id="rId10" Type="http://schemas.openxmlformats.org/officeDocument/2006/relationships/image" Target="../media/image16.png"/><Relationship Id="rId4" Type="http://schemas.openxmlformats.org/officeDocument/2006/relationships/tags" Target="../tags/tag23.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png"/><Relationship Id="rId3" Type="http://schemas.openxmlformats.org/officeDocument/2006/relationships/tags" Target="../tags/tag26.xml"/><Relationship Id="rId7" Type="http://schemas.openxmlformats.org/officeDocument/2006/relationships/notesSlide" Target="../notesSlides/notesSlide4.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4.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4.wav" TargetMode="External"/><Relationship Id="rId1" Type="http://schemas.openxmlformats.org/officeDocument/2006/relationships/tags" Target="../tags/tag25.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28.xml"/><Relationship Id="rId10" Type="http://schemas.openxmlformats.org/officeDocument/2006/relationships/image" Target="../media/image16.png"/><Relationship Id="rId4" Type="http://schemas.openxmlformats.org/officeDocument/2006/relationships/tags" Target="../tags/tag27.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tags" Target="../tags/tag30.xml"/><Relationship Id="rId7" Type="http://schemas.openxmlformats.org/officeDocument/2006/relationships/notesSlide" Target="../notesSlides/notesSlide5.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5.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5.wav" TargetMode="External"/><Relationship Id="rId1" Type="http://schemas.openxmlformats.org/officeDocument/2006/relationships/tags" Target="../tags/tag29.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32.xml"/><Relationship Id="rId10" Type="http://schemas.openxmlformats.org/officeDocument/2006/relationships/image" Target="../media/image16.png"/><Relationship Id="rId4" Type="http://schemas.openxmlformats.org/officeDocument/2006/relationships/tags" Target="../tags/tag31.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34.xml"/><Relationship Id="rId7" Type="http://schemas.openxmlformats.org/officeDocument/2006/relationships/notesSlide" Target="../notesSlides/notesSlide6.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6.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6.wav" TargetMode="External"/><Relationship Id="rId1" Type="http://schemas.openxmlformats.org/officeDocument/2006/relationships/tags" Target="../tags/tag33.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36.xml"/><Relationship Id="rId10" Type="http://schemas.openxmlformats.org/officeDocument/2006/relationships/image" Target="../media/image16.png"/><Relationship Id="rId4" Type="http://schemas.openxmlformats.org/officeDocument/2006/relationships/tags" Target="../tags/tag35.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openxmlformats.org/officeDocument/2006/relationships/tags" Target="../tags/tag38.xml"/><Relationship Id="rId7" Type="http://schemas.openxmlformats.org/officeDocument/2006/relationships/notesSlide" Target="../notesSlides/notesSlide7.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7.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7.wav" TargetMode="External"/><Relationship Id="rId1" Type="http://schemas.openxmlformats.org/officeDocument/2006/relationships/tags" Target="../tags/tag37.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40.xml"/><Relationship Id="rId10" Type="http://schemas.openxmlformats.org/officeDocument/2006/relationships/image" Target="../media/image16.png"/><Relationship Id="rId4" Type="http://schemas.openxmlformats.org/officeDocument/2006/relationships/tags" Target="../tags/tag39.xm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8%20New%20Words.wav" TargetMode="External"/><Relationship Id="rId7"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0.png"/><Relationship Id="rId4" Type="http://schemas.openxmlformats.org/officeDocument/2006/relationships/tags" Target="../tags/tag43.xml"/><Relationship Id="rId9"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8%20New%20Words.wa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9%20New%20Words.wav" TargetMode="External"/><Relationship Id="rId6" Type="http://schemas.openxmlformats.org/officeDocument/2006/relationships/image" Target="../media/image20.png"/><Relationship Id="rId5"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9%20New%20Words.wav"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10%20Phrases%20and%20Expressions.wav" TargetMode="External"/><Relationship Id="rId6"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10%20Phrases%20and%20Expressions.wav"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A-11%20Proper%20Names.wav" TargetMode="External"/><Relationship Id="rId6" Type="http://schemas.openxmlformats.org/officeDocument/2006/relationships/image" Target="../media/image20.png"/><Relationship Id="rId5"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A-11%20Proper%20Names.wav"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7.png"/><Relationship Id="rId3" Type="http://schemas.openxmlformats.org/officeDocument/2006/relationships/tags" Target="../tags/tag54.xml"/><Relationship Id="rId7" Type="http://schemas.openxmlformats.org/officeDocument/2006/relationships/notesSlide" Target="../notesSlides/notesSlide8.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1.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1.wav" TargetMode="External"/><Relationship Id="rId1" Type="http://schemas.openxmlformats.org/officeDocument/2006/relationships/tags" Target="../tags/tag53.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56.xml"/><Relationship Id="rId10" Type="http://schemas.openxmlformats.org/officeDocument/2006/relationships/image" Target="../media/image16.png"/><Relationship Id="rId4" Type="http://schemas.openxmlformats.org/officeDocument/2006/relationships/tags" Target="../tags/tag55.xml"/><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8.png"/><Relationship Id="rId3" Type="http://schemas.openxmlformats.org/officeDocument/2006/relationships/tags" Target="../tags/tag58.xml"/><Relationship Id="rId7" Type="http://schemas.openxmlformats.org/officeDocument/2006/relationships/notesSlide" Target="../notesSlides/notesSlide9.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2.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2.wav" TargetMode="External"/><Relationship Id="rId1" Type="http://schemas.openxmlformats.org/officeDocument/2006/relationships/tags" Target="../tags/tag57.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60.xml"/><Relationship Id="rId10" Type="http://schemas.openxmlformats.org/officeDocument/2006/relationships/image" Target="../media/image16.png"/><Relationship Id="rId4" Type="http://schemas.openxmlformats.org/officeDocument/2006/relationships/tags" Target="../tags/tag59.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png"/><Relationship Id="rId3" Type="http://schemas.openxmlformats.org/officeDocument/2006/relationships/tags" Target="../tags/tag62.xml"/><Relationship Id="rId7" Type="http://schemas.openxmlformats.org/officeDocument/2006/relationships/notesSlide" Target="../notesSlides/notesSlide10.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3-4.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3-4.wav" TargetMode="External"/><Relationship Id="rId1" Type="http://schemas.openxmlformats.org/officeDocument/2006/relationships/tags" Target="../tags/tag61.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64.xml"/><Relationship Id="rId10" Type="http://schemas.openxmlformats.org/officeDocument/2006/relationships/image" Target="../media/image16.png"/><Relationship Id="rId4" Type="http://schemas.openxmlformats.org/officeDocument/2006/relationships/tags" Target="../tags/tag63.xml"/><Relationship Id="rId9"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png"/><Relationship Id="rId3" Type="http://schemas.openxmlformats.org/officeDocument/2006/relationships/tags" Target="../tags/tag66.xml"/><Relationship Id="rId7" Type="http://schemas.openxmlformats.org/officeDocument/2006/relationships/notesSlide" Target="../notesSlides/notesSlide11.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5.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5.wav" TargetMode="External"/><Relationship Id="rId1" Type="http://schemas.openxmlformats.org/officeDocument/2006/relationships/tags" Target="../tags/tag65.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68.xml"/><Relationship Id="rId10" Type="http://schemas.openxmlformats.org/officeDocument/2006/relationships/image" Target="../media/image16.png"/><Relationship Id="rId4" Type="http://schemas.openxmlformats.org/officeDocument/2006/relationships/tags" Target="../tags/tag67.xml"/><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1.png"/><Relationship Id="rId3" Type="http://schemas.openxmlformats.org/officeDocument/2006/relationships/tags" Target="../tags/tag70.xml"/><Relationship Id="rId7" Type="http://schemas.openxmlformats.org/officeDocument/2006/relationships/notesSlide" Target="../notesSlides/notesSlide12.xml"/><Relationship Id="rId12"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6-7.wav" TargetMode="External"/><Relationship Id="rId2"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6-7.wav" TargetMode="External"/><Relationship Id="rId1" Type="http://schemas.openxmlformats.org/officeDocument/2006/relationships/tags" Target="../tags/tag69.xml"/><Relationship Id="rId6" Type="http://schemas.openxmlformats.org/officeDocument/2006/relationships/slideLayout" Target="../slideLayouts/slideLayout14.xml"/><Relationship Id="rId11" Type="http://schemas.openxmlformats.org/officeDocument/2006/relationships/image" Target="../media/image17.png"/><Relationship Id="rId5" Type="http://schemas.openxmlformats.org/officeDocument/2006/relationships/tags" Target="../tags/tag72.xml"/><Relationship Id="rId10" Type="http://schemas.openxmlformats.org/officeDocument/2006/relationships/image" Target="../media/image16.png"/><Relationship Id="rId4" Type="http://schemas.openxmlformats.org/officeDocument/2006/relationships/tags" Target="../tags/tag71.xml"/><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1%20New%20Words.wav" TargetMode="External"/><Relationship Id="rId7" Type="http://schemas.openxmlformats.org/officeDocument/2006/relationships/slideLayout" Target="../slideLayouts/slideLayout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42.png"/><Relationship Id="rId4" Type="http://schemas.openxmlformats.org/officeDocument/2006/relationships/tags" Target="../tags/tag75.xml"/><Relationship Id="rId9"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1%20New%20Words.wa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2%20New%20Words.wav" TargetMode="External"/><Relationship Id="rId6" Type="http://schemas.openxmlformats.org/officeDocument/2006/relationships/image" Target="../media/image44.png"/><Relationship Id="rId5"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2%20New%20Words.wav" TargetMode="Externa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3%20Phrases%20and%20Expressions.wav" TargetMode="External"/><Relationship Id="rId6"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3%20Phrases%20and%20Expressions.wav" TargetMode="External"/><Relationship Id="rId5" Type="http://schemas.openxmlformats.org/officeDocument/2006/relationships/image" Target="../media/image15.png"/><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9.png"/><Relationship Id="rId7"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audio" Target="file:///C:\Users\Administrator\Desktop\2018&#24180;9&#26376;&#23436;&#25972;&#29256;\&#20462;&#35746;&#12298;E&#26102;&#20195;&#39640;&#32844;&#33521;&#35821;&#8212;&#8212;&#32508;&#21512;&#25945;&#31243;2&#12299;%20PPT\E&#26102;&#20195;&#39640;&#32844;&#33521;&#35821;&#8212;&#8212;&#32508;&#21512;&#25945;&#31243;%202\&#31532;&#20116;&#21333;&#20803;\B-4%20Proper%20Names.wav" TargetMode="External"/><Relationship Id="rId6" Type="http://schemas.openxmlformats.org/officeDocument/2006/relationships/image" Target="../media/image48.png"/><Relationship Id="rId5"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B-4%20Proper%20Names.wav" TargetMode="Externa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3.jpeg"/><Relationship Id="rId5" Type="http://schemas.openxmlformats.org/officeDocument/2006/relationships/slideLayout" Target="../slideLayouts/slideLayout5.xml"/><Relationship Id="rId4" Type="http://schemas.openxmlformats.org/officeDocument/2006/relationships/tags" Target="../tags/tag81.xml"/></Relationships>
</file>

<file path=ppt/slides/_rels/slide5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3.jpeg"/><Relationship Id="rId5" Type="http://schemas.openxmlformats.org/officeDocument/2006/relationships/slideLayout" Target="../slideLayouts/slideLayout5.xml"/><Relationship Id="rId4" Type="http://schemas.openxmlformats.org/officeDocument/2006/relationships/tags" Target="../tags/tag85.xml"/></Relationships>
</file>

<file path=ppt/slides/_rels/slide5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5.xml"/><Relationship Id="rId4" Type="http://schemas.openxmlformats.org/officeDocument/2006/relationships/tags" Target="../tags/tag89.xml"/></Relationships>
</file>

<file path=ppt/slides/_rels/slide5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54.jpeg"/><Relationship Id="rId5" Type="http://schemas.openxmlformats.org/officeDocument/2006/relationships/slideLayout" Target="../slideLayouts/slideLayout5.xml"/><Relationship Id="rId4" Type="http://schemas.openxmlformats.org/officeDocument/2006/relationships/tags" Target="../tags/tag93.xml"/></Relationships>
</file>

<file path=ppt/slides/_rels/slide5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54.jpeg"/><Relationship Id="rId5" Type="http://schemas.openxmlformats.org/officeDocument/2006/relationships/slideLayout" Target="../slideLayouts/slideLayout5.xml"/><Relationship Id="rId4" Type="http://schemas.openxmlformats.org/officeDocument/2006/relationships/tags" Target="../tags/tag97.xml"/></Relationships>
</file>

<file path=ppt/slides/_rels/slide5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54.jpeg"/><Relationship Id="rId5" Type="http://schemas.openxmlformats.org/officeDocument/2006/relationships/slideLayout" Target="../slideLayouts/slideLayout5.xml"/><Relationship Id="rId4" Type="http://schemas.openxmlformats.org/officeDocument/2006/relationships/tags" Target="../tags/tag101.xml"/></Relationships>
</file>

<file path=ppt/slides/_rels/slide5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4.jpeg"/><Relationship Id="rId5" Type="http://schemas.openxmlformats.org/officeDocument/2006/relationships/slideLayout" Target="../slideLayouts/slideLayout5.xml"/><Relationship Id="rId4" Type="http://schemas.openxmlformats.org/officeDocument/2006/relationships/tags" Target="../tags/tag105.xml"/></Relationships>
</file>

<file path=ppt/slides/_rels/slide5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53.jpeg"/><Relationship Id="rId5" Type="http://schemas.openxmlformats.org/officeDocument/2006/relationships/slideLayout" Target="../slideLayouts/slideLayout5.xml"/><Relationship Id="rId4" Type="http://schemas.openxmlformats.org/officeDocument/2006/relationships/tags" Target="../tags/tag109.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5.xml"/><Relationship Id="rId1" Type="http://schemas.openxmlformats.org/officeDocument/2006/relationships/tags" Target="../tags/tag11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5.xml"/><Relationship Id="rId1" Type="http://schemas.openxmlformats.org/officeDocument/2006/relationships/tags" Target="../tags/tag113.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5.xml"/><Relationship Id="rId1" Type="http://schemas.openxmlformats.org/officeDocument/2006/relationships/tags" Target="../tags/tag1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5.xml"/><Relationship Id="rId5" Type="http://schemas.openxmlformats.org/officeDocument/2006/relationships/tags" Target="../tags/tag9.xml"/><Relationship Id="rId4" Type="http://schemas.openxmlformats.org/officeDocument/2006/relationships/tags" Target="../tags/tag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video" Target="file:///C:\Users\Administrator\Desktop\2018&#24180;9&#26376;&#23436;&#25972;&#29256;\&#20462;&#35746;&#12298;E&#26102;&#20195;&#39640;&#32844;&#33521;&#35821;&#8212;&#8212;&#32508;&#21512;&#25945;&#31243;2&#12299;%20PPT\E&#26102;&#20195;&#39640;&#32844;&#33521;&#35821;&#8212;&#8212;&#32508;&#21512;&#25945;&#31243;%202\&#31532;&#20116;&#21333;&#20803;\1.%20Lead-in.mp4"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media" Target="file:///C:\Users\Administrator\Desktop\2018&#24180;9&#26376;&#23436;&#25972;&#29256;\&#20462;&#35746;&#12298;E&#26102;&#20195;&#39640;&#32844;&#33521;&#35821;&#8212;&#8212;&#32508;&#21512;&#25945;&#31243;2&#12299;%20PPT\E&#26102;&#20195;&#39640;&#32844;&#33521;&#35821;&#8212;&#8212;&#32508;&#21512;&#25945;&#31243;%202\&#31532;&#20116;&#21333;&#20803;\1.%20Lead-in.mp4" TargetMode="Externa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791039"/>
            <a:ext cx="12192000" cy="5037667"/>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1557338" y="1362075"/>
            <a:ext cx="9075737" cy="41338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94454" y="341340"/>
            <a:ext cx="1439818" cy="369332"/>
          </a:xfrm>
          <a:prstGeom prst="rect">
            <a:avLst/>
          </a:prstGeom>
        </p:spPr>
        <p:txBody>
          <a:bodyPr wrap="none">
            <a:spAutoFit/>
          </a:bodyPr>
          <a:lstStyle/>
          <a:p>
            <a:r>
              <a:rPr lang="en-US" altLang="zh-CN" b="1" dirty="0">
                <a:solidFill>
                  <a:srgbClr val="FF6600"/>
                </a:solidFill>
                <a:latin typeface="微软雅黑" panose="020B0503020204020204" pitchFamily="34" charset="-122"/>
                <a:ea typeface="微软雅黑" panose="020B0503020204020204" pitchFamily="34" charset="-122"/>
              </a:rPr>
              <a:t>Dialogue 1</a:t>
            </a:r>
            <a:endParaRPr lang="zh-CN" altLang="en-US" dirty="0">
              <a:solidFill>
                <a:schemeClr val="tx1">
                  <a:lumMod val="65000"/>
                  <a:lumOff val="35000"/>
                </a:schemeClr>
              </a:solidFill>
            </a:endParaRPr>
          </a:p>
        </p:txBody>
      </p:sp>
      <p:cxnSp>
        <p:nvCxnSpPr>
          <p:cNvPr id="4" name="直接连接符 3"/>
          <p:cNvCxnSpPr/>
          <p:nvPr/>
        </p:nvCxnSpPr>
        <p:spPr>
          <a:xfrm>
            <a:off x="10221009" y="753030"/>
            <a:ext cx="14400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1137683"/>
            <a:ext cx="12192000" cy="4731489"/>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3769" y="1275739"/>
            <a:ext cx="10940902" cy="4453591"/>
          </a:xfrm>
          <a:prstGeom prst="rect">
            <a:avLst/>
          </a:prstGeom>
        </p:spPr>
        <p:txBody>
          <a:bodyPr wrap="square">
            <a:spAutoFit/>
          </a:bodyPr>
          <a:lstStyle/>
          <a:p>
            <a:pPr>
              <a:lnSpc>
                <a:spcPct val="130000"/>
              </a:lnSpc>
            </a:pPr>
            <a:r>
              <a:rPr lang="en-US" altLang="zh-CN" sz="2000" dirty="0">
                <a:latin typeface="Times New Roman" panose="02020603050405020304" pitchFamily="18" charset="0"/>
                <a:cs typeface="Times New Roman" panose="02020603050405020304" pitchFamily="18" charset="0"/>
              </a:rPr>
              <a:t>S: Have you downloaded the new War Craft game yet?</a:t>
            </a:r>
          </a:p>
          <a:p>
            <a:pPr>
              <a:lnSpc>
                <a:spcPct val="130000"/>
              </a:lnSpc>
            </a:pPr>
            <a:r>
              <a:rPr lang="en-US" altLang="zh-CN" sz="2000" dirty="0">
                <a:latin typeface="Times New Roman" panose="02020603050405020304" pitchFamily="18" charset="0"/>
                <a:cs typeface="Times New Roman" panose="02020603050405020304" pitchFamily="18" charset="0"/>
              </a:rPr>
              <a:t>D: Yeah! I downloaded it the day it was released.</a:t>
            </a:r>
          </a:p>
          <a:p>
            <a:pPr>
              <a:lnSpc>
                <a:spcPct val="130000"/>
              </a:lnSpc>
            </a:pPr>
            <a:r>
              <a:rPr lang="en-US" altLang="zh-CN" sz="2000" dirty="0">
                <a:latin typeface="Times New Roman" panose="02020603050405020304" pitchFamily="18" charset="0"/>
                <a:cs typeface="Times New Roman" panose="02020603050405020304" pitchFamily="18" charset="0"/>
              </a:rPr>
              <a:t>S: How do you like it?</a:t>
            </a:r>
          </a:p>
          <a:p>
            <a:pPr>
              <a:lnSpc>
                <a:spcPct val="130000"/>
              </a:lnSpc>
            </a:pPr>
            <a:r>
              <a:rPr lang="en-US" altLang="zh-CN" sz="2000" dirty="0">
                <a:latin typeface="Times New Roman" panose="02020603050405020304" pitchFamily="18" charset="0"/>
                <a:cs typeface="Times New Roman" panose="02020603050405020304" pitchFamily="18" charset="0"/>
              </a:rPr>
              <a:t>D: It’s a great game. There are a lot of new characters.</a:t>
            </a:r>
          </a:p>
          <a:p>
            <a:pPr>
              <a:lnSpc>
                <a:spcPct val="130000"/>
              </a:lnSpc>
            </a:pPr>
            <a:r>
              <a:rPr lang="en-US" altLang="zh-CN" sz="2000" dirty="0">
                <a:latin typeface="Times New Roman" panose="02020603050405020304" pitchFamily="18" charset="0"/>
                <a:cs typeface="Times New Roman" panose="02020603050405020304" pitchFamily="18" charset="0"/>
              </a:rPr>
              <a:t>S: I’ve watched my roommate _____________ this game. The scenes in the game are awesome!</a:t>
            </a:r>
          </a:p>
          <a:p>
            <a:pPr>
              <a:lnSpc>
                <a:spcPct val="130000"/>
              </a:lnSpc>
            </a:pPr>
            <a:r>
              <a:rPr lang="en-US" altLang="zh-CN" sz="2000" dirty="0">
                <a:latin typeface="Times New Roman" panose="02020603050405020304" pitchFamily="18" charset="0"/>
                <a:cs typeface="Times New Roman" panose="02020603050405020304" pitchFamily="18" charset="0"/>
              </a:rPr>
              <a:t>D: Oh, I know what you mean. My roommate likes to __________ me play. He says it’s like</a:t>
            </a:r>
          </a:p>
          <a:p>
            <a:pPr>
              <a:lnSpc>
                <a:spcPct val="130000"/>
              </a:lnSpc>
            </a:pPr>
            <a:r>
              <a:rPr lang="en-US" altLang="zh-CN" sz="2000" dirty="0">
                <a:latin typeface="Times New Roman" panose="02020603050405020304" pitchFamily="18" charset="0"/>
                <a:cs typeface="Times New Roman" panose="02020603050405020304" pitchFamily="18" charset="0"/>
              </a:rPr>
              <a:t>watching a movie.</a:t>
            </a:r>
          </a:p>
          <a:p>
            <a:pPr>
              <a:lnSpc>
                <a:spcPct val="130000"/>
              </a:lnSpc>
            </a:pPr>
            <a:r>
              <a:rPr lang="en-US" altLang="zh-CN" sz="2000" dirty="0">
                <a:latin typeface="Times New Roman" panose="02020603050405020304" pitchFamily="18" charset="0"/>
                <a:cs typeface="Times New Roman" panose="02020603050405020304" pitchFamily="18" charset="0"/>
              </a:rPr>
              <a:t>S: Yeah, I’ve never seen such good graphics. And I’ve never heard such good ___________ in a game.</a:t>
            </a:r>
          </a:p>
          <a:p>
            <a:pPr>
              <a:lnSpc>
                <a:spcPct val="130000"/>
              </a:lnSpc>
            </a:pPr>
            <a:r>
              <a:rPr lang="en-US" altLang="zh-CN" sz="2000" dirty="0">
                <a:latin typeface="Times New Roman" panose="02020603050405020304" pitchFamily="18" charset="0"/>
                <a:cs typeface="Times New Roman" panose="02020603050405020304" pitchFamily="18" charset="0"/>
              </a:rPr>
              <a:t>D: Why don’t you play it, too? It seems you __________ this game as well as me.</a:t>
            </a:r>
          </a:p>
          <a:p>
            <a:pPr>
              <a:lnSpc>
                <a:spcPct val="130000"/>
              </a:lnSpc>
            </a:pPr>
            <a:r>
              <a:rPr lang="en-US" altLang="zh-CN" sz="2000" dirty="0">
                <a:latin typeface="Times New Roman" panose="02020603050405020304" pitchFamily="18" charset="0"/>
                <a:cs typeface="Times New Roman" panose="02020603050405020304" pitchFamily="18" charset="0"/>
              </a:rPr>
              <a:t>S: Oh, I’m afraid I couldn’t control _____________. What if I’m addicted to the game?</a:t>
            </a:r>
          </a:p>
          <a:p>
            <a:pPr>
              <a:lnSpc>
                <a:spcPct val="130000"/>
              </a:lnSpc>
            </a:pPr>
            <a:r>
              <a:rPr lang="en-US" altLang="zh-CN" sz="2000" dirty="0">
                <a:latin typeface="Times New Roman" panose="02020603050405020304" pitchFamily="18" charset="0"/>
                <a:cs typeface="Times New Roman" panose="02020603050405020304" pitchFamily="18" charset="0"/>
              </a:rPr>
              <a:t>D: That’s true. Game addiction can cause serious troubles.</a:t>
            </a:r>
            <a:endParaRPr lang="zh-CN" altLang="en-US" sz="2000" dirty="0">
              <a:latin typeface="Times New Roman" panose="02020603050405020304" pitchFamily="18" charset="0"/>
              <a:cs typeface="Times New Roman" panose="02020603050405020304" pitchFamily="18" charset="0"/>
            </a:endParaRPr>
          </a:p>
        </p:txBody>
      </p:sp>
      <p:sp>
        <p:nvSpPr>
          <p:cNvPr id="12" name="矩形 11"/>
          <p:cNvSpPr/>
          <p:nvPr/>
        </p:nvSpPr>
        <p:spPr>
          <a:xfrm>
            <a:off x="4241216" y="2793595"/>
            <a:ext cx="1285929" cy="523220"/>
          </a:xfrm>
          <a:prstGeom prst="rect">
            <a:avLst/>
          </a:prstGeom>
        </p:spPr>
        <p:txBody>
          <a:bodyPr wrap="none">
            <a:spAutoFit/>
          </a:bodyPr>
          <a:lstStyle/>
          <a:p>
            <a:r>
              <a:rPr lang="en-US" altLang="zh-CN" sz="2800" b="1" i="1" smtClean="0">
                <a:solidFill>
                  <a:srgbClr val="FF0000"/>
                </a:solidFill>
              </a:rPr>
              <a:t>playing</a:t>
            </a:r>
            <a:endParaRPr lang="zh-CN" altLang="en-US" sz="2800" b="1" i="1" dirty="0">
              <a:solidFill>
                <a:srgbClr val="FF0000"/>
              </a:solidFill>
            </a:endParaRPr>
          </a:p>
        </p:txBody>
      </p:sp>
      <p:sp>
        <p:nvSpPr>
          <p:cNvPr id="13" name="矩形 12"/>
          <p:cNvSpPr/>
          <p:nvPr/>
        </p:nvSpPr>
        <p:spPr>
          <a:xfrm>
            <a:off x="6655377" y="3161500"/>
            <a:ext cx="1099340" cy="523220"/>
          </a:xfrm>
          <a:prstGeom prst="rect">
            <a:avLst/>
          </a:prstGeom>
        </p:spPr>
        <p:txBody>
          <a:bodyPr wrap="none">
            <a:spAutoFit/>
          </a:bodyPr>
          <a:lstStyle/>
          <a:p>
            <a:r>
              <a:rPr lang="en-US" altLang="zh-CN" sz="2800" b="1" i="1" dirty="0">
                <a:solidFill>
                  <a:srgbClr val="FF0000"/>
                </a:solidFill>
              </a:rPr>
              <a:t>watch</a:t>
            </a:r>
            <a:endParaRPr lang="zh-CN" altLang="en-US" sz="2800" b="1" i="1" dirty="0">
              <a:solidFill>
                <a:srgbClr val="FF0000"/>
              </a:solidFill>
            </a:endParaRPr>
          </a:p>
        </p:txBody>
      </p:sp>
      <p:sp>
        <p:nvSpPr>
          <p:cNvPr id="14" name="矩形 13"/>
          <p:cNvSpPr/>
          <p:nvPr/>
        </p:nvSpPr>
        <p:spPr>
          <a:xfrm>
            <a:off x="9112106" y="3946083"/>
            <a:ext cx="1082348" cy="523220"/>
          </a:xfrm>
          <a:prstGeom prst="rect">
            <a:avLst/>
          </a:prstGeom>
        </p:spPr>
        <p:txBody>
          <a:bodyPr wrap="none">
            <a:spAutoFit/>
          </a:bodyPr>
          <a:lstStyle/>
          <a:p>
            <a:r>
              <a:rPr lang="en-US" altLang="zh-CN" sz="2800" b="1" i="1" dirty="0">
                <a:solidFill>
                  <a:srgbClr val="FF0000"/>
                </a:solidFill>
              </a:rPr>
              <a:t>sound</a:t>
            </a:r>
            <a:endParaRPr lang="zh-CN" altLang="en-US" sz="2800" b="1" i="1" dirty="0">
              <a:solidFill>
                <a:srgbClr val="FF0000"/>
              </a:solidFill>
            </a:endParaRPr>
          </a:p>
        </p:txBody>
      </p:sp>
      <p:sp>
        <p:nvSpPr>
          <p:cNvPr id="15" name="矩形 14"/>
          <p:cNvSpPr/>
          <p:nvPr/>
        </p:nvSpPr>
        <p:spPr>
          <a:xfrm>
            <a:off x="5666747" y="4373610"/>
            <a:ext cx="858505" cy="523220"/>
          </a:xfrm>
          <a:prstGeom prst="rect">
            <a:avLst/>
          </a:prstGeom>
        </p:spPr>
        <p:txBody>
          <a:bodyPr wrap="none">
            <a:spAutoFit/>
          </a:bodyPr>
          <a:lstStyle/>
          <a:p>
            <a:r>
              <a:rPr lang="zh-CN" altLang="zh-CN" kern="100" dirty="0">
                <a:ea typeface="Times New Roman" panose="02020603050405020304" pitchFamily="18" charset="0"/>
              </a:rPr>
              <a:t> </a:t>
            </a:r>
            <a:r>
              <a:rPr lang="en-US" altLang="zh-CN" sz="2800" b="1" i="1" dirty="0">
                <a:solidFill>
                  <a:srgbClr val="FF0000"/>
                </a:solidFill>
              </a:rPr>
              <a:t>love</a:t>
            </a:r>
            <a:endParaRPr lang="zh-CN" altLang="en-US" sz="2800" b="1" i="1" dirty="0">
              <a:solidFill>
                <a:srgbClr val="FF0000"/>
              </a:solidFill>
            </a:endParaRPr>
          </a:p>
        </p:txBody>
      </p:sp>
      <p:sp>
        <p:nvSpPr>
          <p:cNvPr id="16" name="矩形 15"/>
          <p:cNvSpPr/>
          <p:nvPr/>
        </p:nvSpPr>
        <p:spPr>
          <a:xfrm>
            <a:off x="4817546" y="4752527"/>
            <a:ext cx="1155253" cy="523220"/>
          </a:xfrm>
          <a:prstGeom prst="rect">
            <a:avLst/>
          </a:prstGeom>
        </p:spPr>
        <p:txBody>
          <a:bodyPr wrap="none">
            <a:spAutoFit/>
          </a:bodyPr>
          <a:lstStyle/>
          <a:p>
            <a:r>
              <a:rPr lang="en-US" altLang="zh-CN" sz="2800" b="1" i="1" dirty="0">
                <a:solidFill>
                  <a:srgbClr val="FF0000"/>
                </a:solidFill>
              </a:rPr>
              <a:t>myself</a:t>
            </a:r>
            <a:endParaRPr lang="zh-CN" altLang="en-US" sz="2800" b="1" i="1" dirty="0">
              <a:solidFill>
                <a:srgbClr val="FF0000"/>
              </a:solidFill>
            </a:endParaRPr>
          </a:p>
        </p:txBody>
      </p:sp>
      <p:pic>
        <p:nvPicPr>
          <p:cNvPr id="18" name="图片 1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7752"/>
          <a:stretch>
            <a:fillRect/>
          </a:stretch>
        </p:blipFill>
        <p:spPr>
          <a:xfrm>
            <a:off x="7043926" y="299715"/>
            <a:ext cx="4136360" cy="2861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94454" y="341340"/>
            <a:ext cx="1439818" cy="369332"/>
          </a:xfrm>
          <a:prstGeom prst="rect">
            <a:avLst/>
          </a:prstGeom>
        </p:spPr>
        <p:txBody>
          <a:bodyPr wrap="none">
            <a:spAutoFit/>
          </a:bodyPr>
          <a:lstStyle/>
          <a:p>
            <a:r>
              <a:rPr lang="en-US" altLang="zh-CN" b="1" dirty="0">
                <a:solidFill>
                  <a:srgbClr val="FF6600"/>
                </a:solidFill>
                <a:latin typeface="微软雅黑" panose="020B0503020204020204" pitchFamily="34" charset="-122"/>
                <a:ea typeface="微软雅黑" panose="020B0503020204020204" pitchFamily="34" charset="-122"/>
              </a:rPr>
              <a:t>Dialogue 2</a:t>
            </a:r>
            <a:endParaRPr lang="zh-CN" altLang="en-US" dirty="0">
              <a:solidFill>
                <a:schemeClr val="tx1">
                  <a:lumMod val="65000"/>
                  <a:lumOff val="35000"/>
                </a:schemeClr>
              </a:solidFill>
            </a:endParaRPr>
          </a:p>
        </p:txBody>
      </p:sp>
      <p:cxnSp>
        <p:nvCxnSpPr>
          <p:cNvPr id="4" name="直接连接符 3"/>
          <p:cNvCxnSpPr/>
          <p:nvPr/>
        </p:nvCxnSpPr>
        <p:spPr>
          <a:xfrm>
            <a:off x="10221009" y="753030"/>
            <a:ext cx="1440000" cy="0"/>
          </a:xfrm>
          <a:prstGeom prst="line">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1116420"/>
            <a:ext cx="12192000" cy="4965404"/>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688208" y="1352353"/>
            <a:ext cx="10972801" cy="4493538"/>
          </a:xfrm>
          <a:prstGeom prst="rect">
            <a:avLst/>
          </a:prstGeom>
        </p:spPr>
        <p:txBody>
          <a:bodyPr wrap="square">
            <a:spAutoFit/>
          </a:bodyPr>
          <a:lstStyle/>
          <a:p>
            <a:pPr>
              <a:lnSpc>
                <a:spcPct val="130000"/>
              </a:lnSpc>
            </a:pPr>
            <a:r>
              <a:rPr lang="en-US" altLang="zh-CN" sz="2000" dirty="0">
                <a:latin typeface="Times New Roman" panose="02020603050405020304" pitchFamily="18" charset="0"/>
                <a:cs typeface="Times New Roman" panose="02020603050405020304" pitchFamily="18" charset="0"/>
              </a:rPr>
              <a:t>A: Do you like playing games?</a:t>
            </a:r>
          </a:p>
          <a:p>
            <a:pPr>
              <a:lnSpc>
                <a:spcPct val="130000"/>
              </a:lnSpc>
            </a:pPr>
            <a:r>
              <a:rPr lang="en-US" altLang="zh-CN" sz="2000" dirty="0">
                <a:latin typeface="Times New Roman" panose="02020603050405020304" pitchFamily="18" charset="0"/>
                <a:cs typeface="Times New Roman" panose="02020603050405020304" pitchFamily="18" charset="0"/>
              </a:rPr>
              <a:t>M: I like playing computer games, but I’m not ___________ into board games.</a:t>
            </a:r>
          </a:p>
          <a:p>
            <a:pPr>
              <a:lnSpc>
                <a:spcPct val="130000"/>
              </a:lnSpc>
            </a:pPr>
            <a:r>
              <a:rPr lang="en-US" altLang="zh-CN" sz="2000" dirty="0">
                <a:latin typeface="Times New Roman" panose="02020603050405020304" pitchFamily="18" charset="0"/>
                <a:cs typeface="Times New Roman" panose="02020603050405020304" pitchFamily="18" charset="0"/>
              </a:rPr>
              <a:t>A: How about individual games like the Rubik’s cube or solitaire?</a:t>
            </a:r>
          </a:p>
          <a:p>
            <a:pPr>
              <a:lnSpc>
                <a:spcPct val="130000"/>
              </a:lnSpc>
            </a:pPr>
            <a:r>
              <a:rPr lang="en-US" altLang="zh-CN" sz="2000" dirty="0">
                <a:latin typeface="Times New Roman" panose="02020603050405020304" pitchFamily="18" charset="0"/>
                <a:cs typeface="Times New Roman" panose="02020603050405020304" pitchFamily="18" charset="0"/>
              </a:rPr>
              <a:t>M: The Rubik’s cube is so difficult to solve that I think it should be banned!</a:t>
            </a:r>
          </a:p>
          <a:p>
            <a:pPr>
              <a:lnSpc>
                <a:spcPct val="130000"/>
              </a:lnSpc>
            </a:pPr>
            <a:r>
              <a:rPr lang="en-US" altLang="zh-CN" sz="2000" dirty="0">
                <a:latin typeface="Times New Roman" panose="02020603050405020304" pitchFamily="18" charset="0"/>
                <a:cs typeface="Times New Roman" panose="02020603050405020304" pitchFamily="18" charset="0"/>
              </a:rPr>
              <a:t>A: If I teach you how to do it, I’m sure you could _______________.</a:t>
            </a:r>
          </a:p>
          <a:p>
            <a:pPr>
              <a:lnSpc>
                <a:spcPct val="130000"/>
              </a:lnSpc>
            </a:pPr>
            <a:r>
              <a:rPr lang="en-US" altLang="zh-CN" sz="2000" dirty="0">
                <a:latin typeface="Times New Roman" panose="02020603050405020304" pitchFamily="18" charset="0"/>
                <a:cs typeface="Times New Roman" panose="02020603050405020304" pitchFamily="18" charset="0"/>
              </a:rPr>
              <a:t>M: How did you figure out how to solve the Rubik’s cube?</a:t>
            </a:r>
          </a:p>
          <a:p>
            <a:pPr>
              <a:lnSpc>
                <a:spcPct val="130000"/>
              </a:lnSpc>
            </a:pPr>
            <a:r>
              <a:rPr lang="en-US" altLang="zh-CN" sz="2000" dirty="0">
                <a:latin typeface="Times New Roman" panose="02020603050405020304" pitchFamily="18" charset="0"/>
                <a:cs typeface="Times New Roman" panose="02020603050405020304" pitchFamily="18" charset="0"/>
              </a:rPr>
              <a:t>A: I didn’t really ___________ to figure it out. I just followed the instructions!</a:t>
            </a:r>
          </a:p>
          <a:p>
            <a:pPr>
              <a:lnSpc>
                <a:spcPct val="130000"/>
              </a:lnSpc>
            </a:pPr>
            <a:r>
              <a:rPr lang="en-US" altLang="zh-CN" sz="2000" dirty="0">
                <a:latin typeface="Times New Roman" panose="02020603050405020304" pitchFamily="18" charset="0"/>
                <a:cs typeface="Times New Roman" panose="02020603050405020304" pitchFamily="18" charset="0"/>
              </a:rPr>
              <a:t>M: I had no idea there were a set of instructions. I thought everyone who could solve it were all geniuses!</a:t>
            </a:r>
          </a:p>
          <a:p>
            <a:pPr>
              <a:lnSpc>
                <a:spcPct val="130000"/>
              </a:lnSpc>
            </a:pPr>
            <a:r>
              <a:rPr lang="en-US" altLang="zh-CN" sz="2000" dirty="0">
                <a:latin typeface="Times New Roman" panose="02020603050405020304" pitchFamily="18" charset="0"/>
                <a:cs typeface="Times New Roman" panose="02020603050405020304" pitchFamily="18" charset="0"/>
              </a:rPr>
              <a:t>A: Hints are really _____________ when you’re solving puzzles. If you give me some hints about playing</a:t>
            </a:r>
          </a:p>
          <a:p>
            <a:pPr>
              <a:lnSpc>
                <a:spcPct val="130000"/>
              </a:lnSpc>
            </a:pPr>
            <a:r>
              <a:rPr lang="en-US" altLang="zh-CN" sz="2000" dirty="0">
                <a:latin typeface="Times New Roman" panose="02020603050405020304" pitchFamily="18" charset="0"/>
                <a:cs typeface="Times New Roman" panose="02020603050405020304" pitchFamily="18" charset="0"/>
              </a:rPr>
              <a:t>that PS2 game, I’ll show you how to solve the Rubik’s cube.</a:t>
            </a:r>
          </a:p>
          <a:p>
            <a:pPr>
              <a:lnSpc>
                <a:spcPct val="130000"/>
              </a:lnSpc>
            </a:pPr>
            <a:r>
              <a:rPr lang="en-US" altLang="zh-CN" sz="2000" dirty="0">
                <a:latin typeface="Times New Roman" panose="02020603050405020304" pitchFamily="18" charset="0"/>
                <a:cs typeface="Times New Roman" panose="02020603050405020304" pitchFamily="18" charset="0"/>
              </a:rPr>
              <a:t>M: It’s a _________.</a:t>
            </a:r>
            <a:endParaRPr lang="zh-CN" altLang="en-US" sz="2000" dirty="0">
              <a:latin typeface="Times New Roman" panose="02020603050405020304" pitchFamily="18" charset="0"/>
              <a:cs typeface="Times New Roman" panose="02020603050405020304" pitchFamily="18" charset="0"/>
            </a:endParaRPr>
          </a:p>
        </p:txBody>
      </p:sp>
      <p:sp>
        <p:nvSpPr>
          <p:cNvPr id="8" name="矩形 7"/>
          <p:cNvSpPr/>
          <p:nvPr/>
        </p:nvSpPr>
        <p:spPr>
          <a:xfrm>
            <a:off x="5783305" y="1670716"/>
            <a:ext cx="1021433" cy="523220"/>
          </a:xfrm>
          <a:prstGeom prst="rect">
            <a:avLst/>
          </a:prstGeom>
        </p:spPr>
        <p:txBody>
          <a:bodyPr wrap="none">
            <a:spAutoFit/>
          </a:bodyPr>
          <a:lstStyle/>
          <a:p>
            <a:r>
              <a:rPr lang="en-US" altLang="zh-CN" sz="2800" b="1" i="1" dirty="0">
                <a:solidFill>
                  <a:srgbClr val="FF0000"/>
                </a:solidFill>
              </a:rPr>
              <a:t>really</a:t>
            </a:r>
            <a:endParaRPr lang="zh-CN" altLang="en-US" sz="2800" b="1" i="1" dirty="0">
              <a:solidFill>
                <a:srgbClr val="FF0000"/>
              </a:solidFill>
            </a:endParaRPr>
          </a:p>
        </p:txBody>
      </p:sp>
      <p:sp>
        <p:nvSpPr>
          <p:cNvPr id="9" name="矩形 8"/>
          <p:cNvSpPr/>
          <p:nvPr/>
        </p:nvSpPr>
        <p:spPr>
          <a:xfrm>
            <a:off x="6096000" y="2872194"/>
            <a:ext cx="1242648" cy="523220"/>
          </a:xfrm>
          <a:prstGeom prst="rect">
            <a:avLst/>
          </a:prstGeom>
        </p:spPr>
        <p:txBody>
          <a:bodyPr wrap="none">
            <a:spAutoFit/>
          </a:bodyPr>
          <a:lstStyle/>
          <a:p>
            <a:r>
              <a:rPr lang="en-US" altLang="zh-CN" sz="2800" b="1" i="1" dirty="0">
                <a:solidFill>
                  <a:srgbClr val="FF0000"/>
                </a:solidFill>
              </a:rPr>
              <a:t>solve it</a:t>
            </a:r>
            <a:endParaRPr lang="zh-CN" altLang="en-US" sz="2800" b="1" i="1" dirty="0">
              <a:solidFill>
                <a:srgbClr val="FF0000"/>
              </a:solidFill>
            </a:endParaRPr>
          </a:p>
        </p:txBody>
      </p:sp>
      <p:sp>
        <p:nvSpPr>
          <p:cNvPr id="10" name="矩形 9"/>
          <p:cNvSpPr/>
          <p:nvPr/>
        </p:nvSpPr>
        <p:spPr>
          <a:xfrm>
            <a:off x="2797909" y="3659003"/>
            <a:ext cx="907621" cy="523220"/>
          </a:xfrm>
          <a:prstGeom prst="rect">
            <a:avLst/>
          </a:prstGeom>
        </p:spPr>
        <p:txBody>
          <a:bodyPr wrap="none">
            <a:spAutoFit/>
          </a:bodyPr>
          <a:lstStyle/>
          <a:p>
            <a:r>
              <a:rPr lang="en-US" altLang="zh-CN" sz="2800" b="1" i="1" dirty="0">
                <a:solidFill>
                  <a:srgbClr val="FF0000"/>
                </a:solidFill>
              </a:rPr>
              <a:t>have</a:t>
            </a:r>
            <a:endParaRPr lang="zh-CN" altLang="en-US" sz="2800" b="1" i="1" dirty="0">
              <a:solidFill>
                <a:srgbClr val="FF0000"/>
              </a:solidFill>
            </a:endParaRPr>
          </a:p>
        </p:txBody>
      </p:sp>
      <p:sp>
        <p:nvSpPr>
          <p:cNvPr id="11" name="矩形 10"/>
          <p:cNvSpPr/>
          <p:nvPr/>
        </p:nvSpPr>
        <p:spPr>
          <a:xfrm>
            <a:off x="2702216" y="4418156"/>
            <a:ext cx="1687129" cy="523220"/>
          </a:xfrm>
          <a:prstGeom prst="rect">
            <a:avLst/>
          </a:prstGeom>
        </p:spPr>
        <p:txBody>
          <a:bodyPr wrap="none">
            <a:spAutoFit/>
          </a:bodyPr>
          <a:lstStyle/>
          <a:p>
            <a:r>
              <a:rPr lang="en-US" altLang="zh-CN" sz="2800" b="1" i="1" dirty="0">
                <a:solidFill>
                  <a:srgbClr val="FF0000"/>
                </a:solidFill>
              </a:rPr>
              <a:t>important</a:t>
            </a:r>
            <a:endParaRPr lang="zh-CN" altLang="en-US" sz="2800" b="1" i="1" dirty="0">
              <a:solidFill>
                <a:srgbClr val="FF0000"/>
              </a:solidFill>
            </a:endParaRPr>
          </a:p>
        </p:txBody>
      </p:sp>
      <p:sp>
        <p:nvSpPr>
          <p:cNvPr id="12" name="矩形 11"/>
          <p:cNvSpPr/>
          <p:nvPr/>
        </p:nvSpPr>
        <p:spPr>
          <a:xfrm>
            <a:off x="1874745" y="5241943"/>
            <a:ext cx="827471" cy="523220"/>
          </a:xfrm>
          <a:prstGeom prst="rect">
            <a:avLst/>
          </a:prstGeom>
        </p:spPr>
        <p:txBody>
          <a:bodyPr wrap="none">
            <a:spAutoFit/>
          </a:bodyPr>
          <a:lstStyle/>
          <a:p>
            <a:r>
              <a:rPr lang="en-US" altLang="zh-CN" sz="2800" b="1" i="1" dirty="0">
                <a:solidFill>
                  <a:srgbClr val="FF0000"/>
                </a:solidFill>
              </a:rPr>
              <a:t>deal</a:t>
            </a:r>
            <a:endParaRPr lang="zh-CN" altLang="en-US" sz="2800" b="1" i="1" dirty="0">
              <a:solidFill>
                <a:srgbClr val="FF0000"/>
              </a:solidFill>
            </a:endParaRPr>
          </a:p>
        </p:txBody>
      </p:sp>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73879" y="1116420"/>
            <a:ext cx="3218121" cy="2136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202267"/>
            <a:ext cx="12192000" cy="5181599"/>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499502" y="623948"/>
            <a:ext cx="8537634" cy="923330"/>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Listen to the dialogues again and check your answers, and then make a dialogue according to the situation given below. The following sentence patterns are for your reference.</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774667" y="333215"/>
            <a:ext cx="964287" cy="900000"/>
            <a:chOff x="953972" y="653411"/>
            <a:chExt cx="964287" cy="900000"/>
          </a:xfrm>
        </p:grpSpPr>
        <p:sp>
          <p:nvSpPr>
            <p:cNvPr id="24" name="MH_Other_1"/>
            <p:cNvSpPr>
              <a:spLocks noChangeAspect="1"/>
            </p:cNvSpPr>
            <p:nvPr>
              <p:custDataLst>
                <p:tags r:id="rId2"/>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31BEA6"/>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25" name="TextBox 2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3825329" y="2859613"/>
            <a:ext cx="8366671" cy="1138773"/>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800" dirty="0">
                <a:solidFill>
                  <a:schemeClr val="accent1"/>
                </a:solidFill>
                <a:latin typeface="Comic Sans MS" panose="030F0702030302020204" pitchFamily="66" charset="0"/>
                <a:ea typeface="微软雅黑" panose="020B0503020204020204" pitchFamily="34" charset="-122"/>
                <a:cs typeface="Calibri" panose="020F0502020204030204" charset="0"/>
              </a:rPr>
              <a:t>    </a:t>
            </a:r>
            <a:r>
              <a:rPr lang="en-US" altLang="zh-CN" sz="2800" dirty="0">
                <a:solidFill>
                  <a:srgbClr val="FF0000"/>
                </a:solidFill>
                <a:latin typeface="Comic Sans MS" panose="030F0702030302020204" pitchFamily="66" charset="0"/>
                <a:ea typeface="微软雅黑" panose="020B0503020204020204" pitchFamily="34" charset="-122"/>
                <a:cs typeface="Calibri" panose="020F0502020204030204" charset="0"/>
              </a:rPr>
              <a:t>Situation: </a:t>
            </a:r>
            <a:r>
              <a:rPr lang="en-US" altLang="zh-CN" sz="2000" dirty="0">
                <a:solidFill>
                  <a:schemeClr val="tx1">
                    <a:lumMod val="75000"/>
                    <a:lumOff val="25000"/>
                  </a:schemeClr>
                </a:solidFill>
                <a:latin typeface="Comic Sans MS" panose="030F0702030302020204" pitchFamily="66" charset="0"/>
                <a:ea typeface="微软雅黑" panose="020B0503020204020204" pitchFamily="34" charset="-122"/>
                <a:cs typeface="Calibri" panose="020F0502020204030204" charset="0"/>
              </a:rPr>
              <a:t>You are a salesman in a motion sensing game ( </a:t>
            </a:r>
            <a:r>
              <a:rPr lang="zh-CN" altLang="en-US" sz="2000" dirty="0">
                <a:solidFill>
                  <a:schemeClr val="tx1">
                    <a:lumMod val="75000"/>
                    <a:lumOff val="25000"/>
                  </a:schemeClr>
                </a:solidFill>
                <a:latin typeface="Comic Sans MS" panose="030F0702030302020204" pitchFamily="66" charset="0"/>
                <a:ea typeface="微软雅黑" panose="020B0503020204020204" pitchFamily="34" charset="-122"/>
                <a:cs typeface="Calibri" panose="020F0502020204030204" charset="0"/>
              </a:rPr>
              <a:t>体感游戏</a:t>
            </a:r>
            <a:r>
              <a:rPr lang="en-US" altLang="zh-CN" sz="2000" dirty="0">
                <a:solidFill>
                  <a:schemeClr val="tx1">
                    <a:lumMod val="75000"/>
                    <a:lumOff val="25000"/>
                  </a:schemeClr>
                </a:solidFill>
                <a:latin typeface="Comic Sans MS" panose="030F0702030302020204" pitchFamily="66" charset="0"/>
                <a:ea typeface="微软雅黑" panose="020B0503020204020204" pitchFamily="34" charset="-122"/>
                <a:cs typeface="Calibri" panose="020F0502020204030204" charset="0"/>
              </a:rPr>
              <a:t>) store. A customer wants to buy a set of game for his son. You need to recommend a proper game to him.</a:t>
            </a:r>
          </a:p>
        </p:txBody>
      </p:sp>
      <p:pic>
        <p:nvPicPr>
          <p:cNvPr id="8" name="3. Speaking.mp4">
            <a:hlinkClick r:id="" action="ppaction://media"/>
          </p:cNvPr>
          <p:cNvPicPr>
            <a:picLocks noRot="1" noChangeAspect="1"/>
          </p:cNvPicPr>
          <p:nvPr>
            <a:videoFile r:link="rId1"/>
            <p:extLst>
              <p:ext uri="{DAA4B4D4-6D71-4841-9C94-3DE7FCFB9230}">
                <p14:media xmlns="" xmlns:p14="http://schemas.microsoft.com/office/powerpoint/2010/main" r:link="rId4"/>
              </p:ext>
            </p:extLst>
          </p:nvPr>
        </p:nvPicPr>
        <p:blipFill>
          <a:blip r:embed="rId5" cstate="print"/>
          <a:stretch>
            <a:fillRect/>
          </a:stretch>
        </p:blipFill>
        <p:spPr>
          <a:xfrm>
            <a:off x="606752" y="2243271"/>
            <a:ext cx="3048000" cy="2286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2"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video fullScrn="1">
              <p:cMediaNode>
                <p:cTn id="14"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27"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2733"/>
            <a:ext cx="12192000" cy="5283200"/>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688059" y="2087742"/>
            <a:ext cx="10897927" cy="3108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8858" y="778010"/>
            <a:ext cx="6096000" cy="5047536"/>
          </a:xfrm>
          <a:prstGeom prst="rect">
            <a:avLst/>
          </a:prstGeom>
        </p:spPr>
        <p:txBody>
          <a:bodyPr>
            <a:spAutoFit/>
          </a:bodyPr>
          <a:lstStyle/>
          <a:p>
            <a:pPr algn="ctr">
              <a:lnSpc>
                <a:spcPct val="130000"/>
              </a:lnSpc>
            </a:pPr>
            <a:r>
              <a:rPr lang="en-US" altLang="zh-CN" sz="2000" b="1" i="1" dirty="0"/>
              <a:t>You and I we have ________ before</a:t>
            </a:r>
          </a:p>
          <a:p>
            <a:pPr algn="ctr">
              <a:lnSpc>
                <a:spcPct val="130000"/>
              </a:lnSpc>
            </a:pPr>
            <a:r>
              <a:rPr lang="en-US" altLang="zh-CN" sz="2000" b="1" i="1" dirty="0"/>
              <a:t>Through the magic of the moment in cyberspace</a:t>
            </a:r>
          </a:p>
          <a:p>
            <a:pPr algn="ctr">
              <a:lnSpc>
                <a:spcPct val="130000"/>
              </a:lnSpc>
            </a:pPr>
            <a:r>
              <a:rPr lang="en-US" altLang="zh-CN" sz="2000" b="1" i="1" dirty="0"/>
              <a:t>Driven by a passion to ______</a:t>
            </a:r>
          </a:p>
          <a:p>
            <a:pPr algn="ctr">
              <a:lnSpc>
                <a:spcPct val="130000"/>
              </a:lnSpc>
            </a:pPr>
            <a:r>
              <a:rPr lang="en-US" altLang="zh-CN" sz="2000" b="1" i="1" dirty="0"/>
              <a:t>Playing heart to heart and face to face</a:t>
            </a:r>
          </a:p>
          <a:p>
            <a:pPr algn="ctr">
              <a:lnSpc>
                <a:spcPct val="130000"/>
              </a:lnSpc>
            </a:pPr>
            <a:r>
              <a:rPr lang="en-US" altLang="zh-CN" sz="2000" b="1" i="1" dirty="0"/>
              <a:t>The challenge of a lifetime</a:t>
            </a:r>
          </a:p>
          <a:p>
            <a:pPr algn="ctr">
              <a:lnSpc>
                <a:spcPct val="130000"/>
              </a:lnSpc>
              <a:spcAft>
                <a:spcPts val="1200"/>
              </a:spcAft>
            </a:pPr>
            <a:r>
              <a:rPr lang="en-US" altLang="zh-CN" sz="2000" b="1" i="1" dirty="0"/>
              <a:t>Stands before us now</a:t>
            </a:r>
          </a:p>
          <a:p>
            <a:pPr algn="ctr">
              <a:lnSpc>
                <a:spcPct val="130000"/>
              </a:lnSpc>
            </a:pPr>
            <a:r>
              <a:rPr lang="en-US" altLang="zh-CN" sz="2000" b="1" i="1" dirty="0"/>
              <a:t>Beyond the game</a:t>
            </a:r>
          </a:p>
          <a:p>
            <a:pPr algn="ctr">
              <a:lnSpc>
                <a:spcPct val="130000"/>
              </a:lnSpc>
            </a:pPr>
            <a:r>
              <a:rPr lang="en-US" altLang="zh-CN" sz="2000" b="1" i="1" dirty="0"/>
              <a:t>Through the portal into cyberspace</a:t>
            </a:r>
          </a:p>
          <a:p>
            <a:pPr algn="ctr">
              <a:lnSpc>
                <a:spcPct val="130000"/>
              </a:lnSpc>
            </a:pPr>
            <a:r>
              <a:rPr lang="en-US" altLang="zh-CN" sz="2000" b="1" i="1" dirty="0"/>
              <a:t>We have come to decide our fate</a:t>
            </a:r>
          </a:p>
          <a:p>
            <a:pPr algn="ctr">
              <a:lnSpc>
                <a:spcPct val="130000"/>
              </a:lnSpc>
            </a:pPr>
            <a:r>
              <a:rPr lang="en-US" altLang="zh-CN" sz="2000" b="1" i="1" dirty="0"/>
              <a:t>We’re _______ to celebrate</a:t>
            </a:r>
          </a:p>
          <a:p>
            <a:pPr algn="ctr">
              <a:lnSpc>
                <a:spcPct val="130000"/>
              </a:lnSpc>
            </a:pPr>
            <a:r>
              <a:rPr lang="en-US" altLang="zh-CN" sz="2000" b="1" i="1" dirty="0"/>
              <a:t>Beyond the game</a:t>
            </a:r>
          </a:p>
          <a:p>
            <a:pPr algn="ctr">
              <a:lnSpc>
                <a:spcPct val="130000"/>
              </a:lnSpc>
              <a:spcAft>
                <a:spcPts val="1200"/>
              </a:spcAft>
            </a:pPr>
            <a:r>
              <a:rPr lang="en-US" altLang="zh-CN" sz="2000" b="1" i="1" dirty="0" smtClean="0"/>
              <a:t>Beyond the game</a:t>
            </a:r>
            <a:endParaRPr lang="en-US" altLang="zh-CN" sz="2000" b="1" i="1" dirty="0"/>
          </a:p>
        </p:txBody>
      </p:sp>
      <p:sp>
        <p:nvSpPr>
          <p:cNvPr id="5" name="矩形 4"/>
          <p:cNvSpPr/>
          <p:nvPr/>
        </p:nvSpPr>
        <p:spPr>
          <a:xfrm>
            <a:off x="5543207" y="759284"/>
            <a:ext cx="6096000" cy="2613023"/>
          </a:xfrm>
          <a:prstGeom prst="rect">
            <a:avLst/>
          </a:prstGeom>
        </p:spPr>
        <p:txBody>
          <a:bodyPr>
            <a:spAutoFit/>
          </a:bodyPr>
          <a:lstStyle/>
          <a:p>
            <a:pPr algn="ctr">
              <a:lnSpc>
                <a:spcPct val="130000"/>
              </a:lnSpc>
            </a:pPr>
            <a:r>
              <a:rPr lang="en-US" altLang="zh-CN" b="1" i="1" dirty="0" smtClean="0"/>
              <a:t>At last the moment’s at hand</a:t>
            </a:r>
          </a:p>
          <a:p>
            <a:pPr algn="ctr">
              <a:lnSpc>
                <a:spcPct val="130000"/>
              </a:lnSpc>
            </a:pPr>
            <a:r>
              <a:rPr lang="en-US" altLang="zh-CN" b="1" i="1" dirty="0" smtClean="0"/>
              <a:t>All we need is to believe we can</a:t>
            </a:r>
          </a:p>
          <a:p>
            <a:pPr algn="ctr">
              <a:lnSpc>
                <a:spcPct val="130000"/>
              </a:lnSpc>
            </a:pPr>
            <a:r>
              <a:rPr lang="en-US" altLang="zh-CN" b="1" i="1" dirty="0" smtClean="0"/>
              <a:t>We’ll </a:t>
            </a:r>
            <a:r>
              <a:rPr lang="en-US" altLang="zh-CN" b="1" i="1" dirty="0"/>
              <a:t>make our stand</a:t>
            </a:r>
          </a:p>
          <a:p>
            <a:pPr algn="ctr">
              <a:lnSpc>
                <a:spcPct val="130000"/>
              </a:lnSpc>
            </a:pPr>
            <a:r>
              <a:rPr lang="en-US" altLang="zh-CN" b="1" i="1" dirty="0"/>
              <a:t>Beyond the game (Beyond the game)</a:t>
            </a:r>
          </a:p>
          <a:p>
            <a:pPr algn="ctr">
              <a:lnSpc>
                <a:spcPct val="130000"/>
              </a:lnSpc>
            </a:pPr>
            <a:r>
              <a:rPr lang="en-US" altLang="zh-CN" b="1" i="1" dirty="0"/>
              <a:t>Beyond the game (Beyond the game)</a:t>
            </a:r>
          </a:p>
          <a:p>
            <a:pPr algn="ctr">
              <a:lnSpc>
                <a:spcPct val="130000"/>
              </a:lnSpc>
            </a:pPr>
            <a:r>
              <a:rPr lang="en-US" altLang="zh-CN" b="1" i="1" dirty="0"/>
              <a:t>Beyond the game (Beyond the game)</a:t>
            </a:r>
          </a:p>
          <a:p>
            <a:pPr algn="ctr">
              <a:lnSpc>
                <a:spcPct val="130000"/>
              </a:lnSpc>
            </a:pPr>
            <a:r>
              <a:rPr lang="en-US" altLang="zh-CN" b="1" i="1" dirty="0"/>
              <a:t>The World Cyber Games</a:t>
            </a:r>
            <a:endParaRPr lang="zh-CN" altLang="en-US" b="1" i="1" dirty="0"/>
          </a:p>
        </p:txBody>
      </p:sp>
      <p:pic>
        <p:nvPicPr>
          <p:cNvPr id="9" name="图片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5928"/>
          <a:stretch>
            <a:fillRect/>
          </a:stretch>
        </p:blipFill>
        <p:spPr>
          <a:xfrm>
            <a:off x="5867400" y="3115732"/>
            <a:ext cx="5452533" cy="3270999"/>
          </a:xfrm>
          <a:prstGeom prst="rect">
            <a:avLst/>
          </a:prstGeom>
        </p:spPr>
      </p:pic>
      <p:sp>
        <p:nvSpPr>
          <p:cNvPr id="11" name="矩形 10"/>
          <p:cNvSpPr/>
          <p:nvPr/>
        </p:nvSpPr>
        <p:spPr>
          <a:xfrm>
            <a:off x="3399879" y="720470"/>
            <a:ext cx="748410" cy="461665"/>
          </a:xfrm>
          <a:prstGeom prst="rect">
            <a:avLst/>
          </a:prstGeom>
        </p:spPr>
        <p:txBody>
          <a:bodyPr wrap="none">
            <a:spAutoFit/>
          </a:bodyPr>
          <a:lstStyle/>
          <a:p>
            <a:r>
              <a:rPr lang="zh-CN" altLang="zh-CN" kern="100" dirty="0">
                <a:ea typeface="Times New Roman" panose="02020603050405020304" pitchFamily="18" charset="0"/>
              </a:rPr>
              <a:t> </a:t>
            </a:r>
            <a:r>
              <a:rPr lang="en-US" altLang="zh-CN" sz="2400" b="1" i="1" dirty="0">
                <a:solidFill>
                  <a:schemeClr val="accent6">
                    <a:lumMod val="60000"/>
                    <a:lumOff val="40000"/>
                  </a:schemeClr>
                </a:solidFill>
                <a:ea typeface="宋体" panose="02010600030101010101" pitchFamily="2" charset="-122"/>
                <a:cs typeface="Times New Roman" panose="02020603050405020304" pitchFamily="18" charset="0"/>
              </a:rPr>
              <a:t>met</a:t>
            </a:r>
            <a:endParaRPr lang="zh-CN" altLang="en-US" sz="2400" b="1" i="1" dirty="0">
              <a:solidFill>
                <a:schemeClr val="accent6">
                  <a:lumMod val="60000"/>
                  <a:lumOff val="40000"/>
                </a:schemeClr>
              </a:solidFill>
              <a:ea typeface="宋体" panose="02010600030101010101" pitchFamily="2" charset="-122"/>
              <a:cs typeface="Times New Roman" panose="02020603050405020304" pitchFamily="18" charset="0"/>
            </a:endParaRPr>
          </a:p>
        </p:txBody>
      </p:sp>
      <p:sp>
        <p:nvSpPr>
          <p:cNvPr id="12" name="矩形 11"/>
          <p:cNvSpPr/>
          <p:nvPr/>
        </p:nvSpPr>
        <p:spPr>
          <a:xfrm>
            <a:off x="4034596" y="1570770"/>
            <a:ext cx="654346" cy="461665"/>
          </a:xfrm>
          <a:prstGeom prst="rect">
            <a:avLst/>
          </a:prstGeom>
        </p:spPr>
        <p:txBody>
          <a:bodyPr wrap="none">
            <a:spAutoFit/>
          </a:bodyPr>
          <a:lstStyle/>
          <a:p>
            <a:r>
              <a:rPr lang="en-US" altLang="zh-CN" sz="2400" b="1" i="1" dirty="0">
                <a:solidFill>
                  <a:schemeClr val="accent6">
                    <a:lumMod val="60000"/>
                    <a:lumOff val="40000"/>
                  </a:schemeClr>
                </a:solidFill>
                <a:ea typeface="宋体" panose="02010600030101010101" pitchFamily="2" charset="-122"/>
                <a:cs typeface="Times New Roman" panose="02020603050405020304" pitchFamily="18" charset="0"/>
              </a:rPr>
              <a:t>win</a:t>
            </a:r>
            <a:endParaRPr lang="zh-CN" altLang="en-US" sz="2400" b="1" i="1" dirty="0">
              <a:solidFill>
                <a:schemeClr val="accent6">
                  <a:lumMod val="60000"/>
                  <a:lumOff val="40000"/>
                </a:schemeClr>
              </a:solidFill>
              <a:ea typeface="宋体" panose="02010600030101010101" pitchFamily="2" charset="-122"/>
              <a:cs typeface="Times New Roman" panose="02020603050405020304" pitchFamily="18" charset="0"/>
            </a:endParaRPr>
          </a:p>
        </p:txBody>
      </p:sp>
      <p:sp>
        <p:nvSpPr>
          <p:cNvPr id="13" name="矩形 12"/>
          <p:cNvSpPr/>
          <p:nvPr/>
        </p:nvSpPr>
        <p:spPr>
          <a:xfrm>
            <a:off x="2464891" y="4499912"/>
            <a:ext cx="766300" cy="461665"/>
          </a:xfrm>
          <a:prstGeom prst="rect">
            <a:avLst/>
          </a:prstGeom>
        </p:spPr>
        <p:txBody>
          <a:bodyPr wrap="none">
            <a:spAutoFit/>
          </a:bodyPr>
          <a:lstStyle/>
          <a:p>
            <a:r>
              <a:rPr lang="en-US" altLang="zh-CN" sz="2400" b="1" i="1" dirty="0">
                <a:solidFill>
                  <a:schemeClr val="accent6">
                    <a:lumMod val="60000"/>
                    <a:lumOff val="40000"/>
                  </a:schemeClr>
                </a:solidFill>
                <a:ea typeface="宋体" panose="02010600030101010101" pitchFamily="2" charset="-122"/>
                <a:cs typeface="Times New Roman" panose="02020603050405020304" pitchFamily="18" charset="0"/>
              </a:rPr>
              <a:t>here</a:t>
            </a:r>
            <a:endParaRPr lang="zh-CN" altLang="en-US" sz="2400" b="1" i="1" dirty="0">
              <a:solidFill>
                <a:schemeClr val="accent6">
                  <a:lumMod val="60000"/>
                  <a:lumOff val="40000"/>
                </a:schemeClr>
              </a:solidFill>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barn(inVertical)">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6408" y="82597"/>
            <a:ext cx="6096000" cy="6401753"/>
          </a:xfrm>
          <a:prstGeom prst="rect">
            <a:avLst/>
          </a:prstGeom>
        </p:spPr>
        <p:txBody>
          <a:bodyPr>
            <a:spAutoFit/>
          </a:bodyPr>
          <a:lstStyle/>
          <a:p>
            <a:pPr algn="ctr">
              <a:lnSpc>
                <a:spcPct val="130000"/>
              </a:lnSpc>
            </a:pPr>
            <a:r>
              <a:rPr lang="en-US" altLang="zh-CN" sz="2000" b="1" i="1" dirty="0"/>
              <a:t>The teams are here; the spirit is right</a:t>
            </a:r>
          </a:p>
          <a:p>
            <a:pPr algn="ctr">
              <a:lnSpc>
                <a:spcPct val="130000"/>
              </a:lnSpc>
            </a:pPr>
            <a:r>
              <a:rPr lang="en-US" altLang="zh-CN" sz="2000" b="1" i="1" dirty="0"/>
              <a:t>We’re connected now in a __________ way</a:t>
            </a:r>
          </a:p>
          <a:p>
            <a:pPr algn="ctr">
              <a:lnSpc>
                <a:spcPct val="130000"/>
              </a:lnSpc>
            </a:pPr>
            <a:r>
              <a:rPr lang="en-US" altLang="zh-CN" sz="2000" b="1" i="1" dirty="0"/>
              <a:t>We celebrate our diversity</a:t>
            </a:r>
          </a:p>
          <a:p>
            <a:pPr algn="ctr">
              <a:lnSpc>
                <a:spcPct val="130000"/>
              </a:lnSpc>
            </a:pPr>
            <a:r>
              <a:rPr lang="en-US" altLang="zh-CN" sz="2000" b="1" i="1" dirty="0"/>
              <a:t>Around the world with a passion to play</a:t>
            </a:r>
          </a:p>
          <a:p>
            <a:pPr algn="ctr">
              <a:lnSpc>
                <a:spcPct val="130000"/>
              </a:lnSpc>
            </a:pPr>
            <a:r>
              <a:rPr lang="en-US" altLang="zh-CN" sz="2000" b="1" i="1" dirty="0"/>
              <a:t>The ________ will be watching</a:t>
            </a:r>
          </a:p>
          <a:p>
            <a:pPr algn="ctr">
              <a:lnSpc>
                <a:spcPct val="130000"/>
              </a:lnSpc>
              <a:spcAft>
                <a:spcPts val="1200"/>
              </a:spcAft>
            </a:pPr>
            <a:r>
              <a:rPr lang="en-US" altLang="zh-CN" sz="2000" b="1" i="1" dirty="0"/>
              <a:t>The message will be heard</a:t>
            </a:r>
          </a:p>
          <a:p>
            <a:pPr algn="ctr">
              <a:lnSpc>
                <a:spcPct val="130000"/>
              </a:lnSpc>
            </a:pPr>
            <a:r>
              <a:rPr lang="en-US" altLang="zh-CN" sz="2000" b="1" i="1" dirty="0"/>
              <a:t>Beyond the game</a:t>
            </a:r>
          </a:p>
          <a:p>
            <a:pPr algn="ctr">
              <a:lnSpc>
                <a:spcPct val="130000"/>
              </a:lnSpc>
            </a:pPr>
            <a:r>
              <a:rPr lang="en-US" altLang="zh-CN" sz="2000" b="1" i="1" dirty="0"/>
              <a:t>Through the portal into cyberspace</a:t>
            </a:r>
          </a:p>
          <a:p>
            <a:pPr algn="ctr">
              <a:lnSpc>
                <a:spcPct val="130000"/>
              </a:lnSpc>
            </a:pPr>
            <a:r>
              <a:rPr lang="en-US" altLang="zh-CN" sz="2000" b="1" i="1" dirty="0"/>
              <a:t>We have come to decide our fate</a:t>
            </a:r>
          </a:p>
          <a:p>
            <a:pPr algn="ctr">
              <a:lnSpc>
                <a:spcPct val="130000"/>
              </a:lnSpc>
            </a:pPr>
            <a:r>
              <a:rPr lang="en-US" altLang="zh-CN" sz="2000" b="1" i="1" dirty="0"/>
              <a:t>We’re here to celebrate</a:t>
            </a:r>
          </a:p>
          <a:p>
            <a:pPr algn="ctr">
              <a:lnSpc>
                <a:spcPct val="130000"/>
              </a:lnSpc>
            </a:pPr>
            <a:r>
              <a:rPr lang="en-US" altLang="zh-CN" sz="2000" b="1" i="1" dirty="0"/>
              <a:t>Beyond the game</a:t>
            </a:r>
          </a:p>
          <a:p>
            <a:pPr algn="ctr">
              <a:lnSpc>
                <a:spcPct val="130000"/>
              </a:lnSpc>
              <a:spcAft>
                <a:spcPts val="1200"/>
              </a:spcAft>
            </a:pPr>
            <a:r>
              <a:rPr lang="en-US" altLang="zh-CN" sz="2000" b="1" i="1" dirty="0"/>
              <a:t>Beyond the game</a:t>
            </a:r>
          </a:p>
          <a:p>
            <a:pPr algn="ctr">
              <a:lnSpc>
                <a:spcPct val="130000"/>
              </a:lnSpc>
            </a:pPr>
            <a:r>
              <a:rPr lang="en-US" altLang="zh-CN" sz="2000" b="1" i="1" dirty="0"/>
              <a:t>At last the moment’s at hand</a:t>
            </a:r>
          </a:p>
          <a:p>
            <a:pPr algn="ctr">
              <a:lnSpc>
                <a:spcPct val="130000"/>
              </a:lnSpc>
            </a:pPr>
            <a:r>
              <a:rPr lang="en-US" altLang="zh-CN" sz="2000" b="1" i="1" dirty="0"/>
              <a:t>All we need is to believe we can</a:t>
            </a:r>
          </a:p>
          <a:p>
            <a:pPr algn="ctr">
              <a:lnSpc>
                <a:spcPct val="130000"/>
              </a:lnSpc>
            </a:pPr>
            <a:r>
              <a:rPr lang="en-US" altLang="zh-CN" sz="2000" b="1" i="1" dirty="0"/>
              <a:t>We’ll make our stand</a:t>
            </a:r>
            <a:endParaRPr lang="zh-CN" altLang="en-US" sz="2000" b="1" i="1" dirty="0"/>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b="5448"/>
          <a:stretch>
            <a:fillRect/>
          </a:stretch>
        </p:blipFill>
        <p:spPr>
          <a:xfrm>
            <a:off x="0" y="1503157"/>
            <a:ext cx="5645888" cy="3560632"/>
          </a:xfrm>
          <a:prstGeom prst="rect">
            <a:avLst/>
          </a:prstGeom>
        </p:spPr>
      </p:pic>
      <p:sp>
        <p:nvSpPr>
          <p:cNvPr id="6" name="矩形 5"/>
          <p:cNvSpPr/>
          <p:nvPr/>
        </p:nvSpPr>
        <p:spPr>
          <a:xfrm>
            <a:off x="8702226" y="426707"/>
            <a:ext cx="1343829" cy="461665"/>
          </a:xfrm>
          <a:prstGeom prst="rect">
            <a:avLst/>
          </a:prstGeom>
        </p:spPr>
        <p:txBody>
          <a:bodyPr wrap="none">
            <a:spAutoFit/>
          </a:bodyPr>
          <a:lstStyle/>
          <a:p>
            <a:r>
              <a:rPr lang="en-US" altLang="zh-CN" sz="2400" b="1" i="1" dirty="0">
                <a:solidFill>
                  <a:schemeClr val="accent6">
                    <a:lumMod val="60000"/>
                    <a:lumOff val="40000"/>
                  </a:schemeClr>
                </a:solidFill>
                <a:ea typeface="宋体" panose="02010600030101010101" pitchFamily="2" charset="-122"/>
                <a:cs typeface="Times New Roman" panose="02020603050405020304" pitchFamily="18" charset="0"/>
              </a:rPr>
              <a:t>powerful</a:t>
            </a:r>
            <a:endParaRPr lang="zh-CN" altLang="en-US" sz="2400" b="1" i="1" dirty="0">
              <a:solidFill>
                <a:schemeClr val="accent6">
                  <a:lumMod val="60000"/>
                  <a:lumOff val="40000"/>
                </a:schemeClr>
              </a:solidFill>
              <a:ea typeface="宋体" panose="02010600030101010101" pitchFamily="2" charset="-122"/>
              <a:cs typeface="Times New Roman" panose="02020603050405020304" pitchFamily="18" charset="0"/>
            </a:endParaRPr>
          </a:p>
        </p:txBody>
      </p:sp>
      <p:sp>
        <p:nvSpPr>
          <p:cNvPr id="7" name="矩形 6"/>
          <p:cNvSpPr/>
          <p:nvPr/>
        </p:nvSpPr>
        <p:spPr>
          <a:xfrm>
            <a:off x="7071872" y="1617552"/>
            <a:ext cx="1003288" cy="461665"/>
          </a:xfrm>
          <a:prstGeom prst="rect">
            <a:avLst/>
          </a:prstGeom>
        </p:spPr>
        <p:txBody>
          <a:bodyPr wrap="none">
            <a:spAutoFit/>
          </a:bodyPr>
          <a:lstStyle/>
          <a:p>
            <a:r>
              <a:rPr lang="en-US" altLang="zh-CN" sz="2400" b="1" i="1" dirty="0">
                <a:solidFill>
                  <a:schemeClr val="accent6">
                    <a:lumMod val="60000"/>
                    <a:lumOff val="40000"/>
                  </a:schemeClr>
                </a:solidFill>
                <a:ea typeface="宋体" panose="02010600030101010101" pitchFamily="2" charset="-122"/>
                <a:cs typeface="Times New Roman" panose="02020603050405020304" pitchFamily="18" charset="0"/>
              </a:rPr>
              <a:t>planet</a:t>
            </a:r>
            <a:endParaRPr lang="zh-CN" altLang="en-US" sz="2400" b="1" i="1" dirty="0">
              <a:solidFill>
                <a:schemeClr val="accent6">
                  <a:lumMod val="60000"/>
                  <a:lumOff val="40000"/>
                </a:schemeClr>
              </a:solidFill>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1</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38" name="直接连接符 37"/>
            <p:cNvCxnSpPr/>
            <p:nvPr/>
          </p:nvCxnSpPr>
          <p:spPr bwMode="auto">
            <a:xfrm>
              <a:off x="1914853"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9" name="矩形 1"/>
            <p:cNvSpPr>
              <a:spLocks noChangeArrowheads="1"/>
            </p:cNvSpPr>
            <p:nvPr/>
          </p:nvSpPr>
          <p:spPr bwMode="auto">
            <a:xfrm>
              <a:off x="3635861" y="3987936"/>
              <a:ext cx="1574987" cy="1699546"/>
            </a:xfrm>
            <a:prstGeom prst="rect">
              <a:avLst/>
            </a:prstGeom>
            <a:solidFill>
              <a:srgbClr val="0495EE"/>
            </a:solidFill>
            <a:ln>
              <a:noFill/>
            </a:ln>
            <a:effectLst>
              <a:outerShdw blurRad="63500" sx="102000" sy="102000" algn="ctr" rotWithShape="0">
                <a:prstClr val="black">
                  <a:alpha val="40000"/>
                </a:prstClr>
              </a:outerShdw>
            </a:effectLst>
          </p:spPr>
          <p:txBody>
            <a:bodyPr anchor="ctr"/>
            <a:lstStyle/>
            <a:p>
              <a:pPr>
                <a:defRPr/>
              </a:pPr>
              <a:r>
                <a:rPr lang="en-US" altLang="zh-CN" sz="2400" dirty="0" smtClean="0">
                  <a:solidFill>
                    <a:srgbClr val="FFFFFF"/>
                  </a:solidFill>
                  <a:latin typeface="Franklin Gothic Medium" panose="020B0603020102020204" pitchFamily="34" charset="0"/>
                </a:rPr>
                <a:t>  Reading</a:t>
              </a:r>
              <a:endParaRPr lang="zh-CN" altLang="en-US" sz="2400" dirty="0">
                <a:solidFill>
                  <a:srgbClr val="FFFFFF"/>
                </a:solidFill>
                <a:latin typeface="Franklin Gothic Medium" panose="020B0603020102020204" pitchFamily="34" charset="0"/>
              </a:endParaRPr>
            </a:p>
          </p:txBody>
        </p:sp>
        <p:sp>
          <p:nvSpPr>
            <p:cNvPr id="40" name="矩形 21"/>
            <p:cNvSpPr>
              <a:spLocks noChangeArrowheads="1"/>
            </p:cNvSpPr>
            <p:nvPr/>
          </p:nvSpPr>
          <p:spPr bwMode="auto">
            <a:xfrm>
              <a:off x="5308689"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smtClean="0">
                  <a:solidFill>
                    <a:srgbClr val="FFFFFF"/>
                  </a:solidFill>
                  <a:latin typeface="Franklin Gothic Medium" panose="020B0603020102020204" pitchFamily="34" charset="0"/>
                </a:rPr>
                <a:t> Grammar</a:t>
              </a:r>
              <a:endParaRPr lang="zh-CN" altLang="en-US" sz="2400" dirty="0">
                <a:solidFill>
                  <a:srgbClr val="FFFFFF"/>
                </a:solidFill>
                <a:latin typeface="Franklin Gothic Medium" panose="020B0603020102020204" pitchFamily="34" charset="0"/>
              </a:endParaRPr>
            </a:p>
          </p:txBody>
        </p:sp>
        <p:cxnSp>
          <p:nvCxnSpPr>
            <p:cNvPr id="41" name="直接连接符 7167"/>
            <p:cNvCxnSpPr>
              <a:cxnSpLocks noChangeShapeType="1"/>
            </p:cNvCxnSpPr>
            <p:nvPr/>
          </p:nvCxnSpPr>
          <p:spPr bwMode="auto">
            <a:xfrm>
              <a:off x="3613460" y="3803285"/>
              <a:ext cx="1563450" cy="1588"/>
            </a:xfrm>
            <a:prstGeom prst="line">
              <a:avLst/>
            </a:prstGeom>
            <a:noFill/>
            <a:ln w="9525">
              <a:solidFill>
                <a:srgbClr val="0495EE"/>
              </a:solidFill>
              <a:round/>
            </a:ln>
            <a:extLst>
              <a:ext uri="{909E8E84-426E-40DD-AFC4-6F175D3DCCD1}">
                <a14:hiddenFill xmlns="" xmlns:a14="http://schemas.microsoft.com/office/drawing/2010/main">
                  <a:noFill/>
                </a14:hiddenFill>
              </a:ext>
            </a:extLst>
          </p:spPr>
        </p:cxnSp>
        <p:sp>
          <p:nvSpPr>
            <p:cNvPr id="42"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0495EE"/>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0495EE"/>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0495EE"/>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0495EE"/>
                </a:solidFill>
                <a:latin typeface="Broadway" pitchFamily="82" charset="0"/>
                <a:ea typeface="黑体" panose="02010609060101010101" pitchFamily="2" charset="-122"/>
                <a:cs typeface="Arial" panose="020B0604020202020204" pitchFamily="34" charset="0"/>
              </a:endParaRPr>
            </a:p>
          </p:txBody>
        </p:sp>
        <p:sp>
          <p:nvSpPr>
            <p:cNvPr id="43"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4</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44" name="直接连接符 43"/>
            <p:cNvCxnSpPr/>
            <p:nvPr/>
          </p:nvCxnSpPr>
          <p:spPr bwMode="auto">
            <a:xfrm>
              <a:off x="5275466"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5" name="直接连接符 7172"/>
            <p:cNvCxnSpPr>
              <a:cxnSpLocks noChangeShapeType="1"/>
            </p:cNvCxnSpPr>
            <p:nvPr/>
          </p:nvCxnSpPr>
          <p:spPr bwMode="auto">
            <a:xfrm rot="16200000" flipV="1">
              <a:off x="1752182"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6" name="直接连接符 7172"/>
            <p:cNvCxnSpPr>
              <a:cxnSpLocks noChangeShapeType="1"/>
            </p:cNvCxnSpPr>
            <p:nvPr/>
          </p:nvCxnSpPr>
          <p:spPr bwMode="auto">
            <a:xfrm rot="16200000" flipV="1">
              <a:off x="3452395" y="3637411"/>
              <a:ext cx="325972" cy="1238"/>
            </a:xfrm>
            <a:prstGeom prst="line">
              <a:avLst/>
            </a:prstGeom>
            <a:noFill/>
            <a:ln w="9525">
              <a:solidFill>
                <a:srgbClr val="0495EE"/>
              </a:solidFill>
              <a:round/>
            </a:ln>
            <a:extLst>
              <a:ext uri="{909E8E84-426E-40DD-AFC4-6F175D3DCCD1}">
                <a14:hiddenFill xmlns="" xmlns:a14="http://schemas.microsoft.com/office/drawing/2010/main">
                  <a:noFill/>
                </a14:hiddenFill>
              </a:ext>
            </a:extLst>
          </p:spPr>
        </p:cxnSp>
        <p:cxnSp>
          <p:nvCxnSpPr>
            <p:cNvPr id="47" name="直接连接符 7172"/>
            <p:cNvCxnSpPr>
              <a:cxnSpLocks noChangeShapeType="1"/>
            </p:cNvCxnSpPr>
            <p:nvPr/>
          </p:nvCxnSpPr>
          <p:spPr bwMode="auto">
            <a:xfrm rot="16200000" flipV="1">
              <a:off x="5114508" y="3644554"/>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8" name="矩形 1"/>
            <p:cNvSpPr>
              <a:spLocks noChangeArrowheads="1"/>
            </p:cNvSpPr>
            <p:nvPr/>
          </p:nvSpPr>
          <p:spPr bwMode="auto">
            <a:xfrm>
              <a:off x="6981579" y="3987935"/>
              <a:ext cx="167176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49" name="矩形 21"/>
            <p:cNvSpPr>
              <a:spLocks noChangeArrowheads="1"/>
            </p:cNvSpPr>
            <p:nvPr/>
          </p:nvSpPr>
          <p:spPr bwMode="auto">
            <a:xfrm>
              <a:off x="8746790" y="3987935"/>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50" name="直接连接符 7167"/>
            <p:cNvCxnSpPr>
              <a:cxnSpLocks noChangeShapeType="1"/>
            </p:cNvCxnSpPr>
            <p:nvPr/>
          </p:nvCxnSpPr>
          <p:spPr bwMode="auto">
            <a:xfrm>
              <a:off x="6959178" y="3803284"/>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51"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5</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52"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6</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53" name="直接连接符 52"/>
            <p:cNvCxnSpPr/>
            <p:nvPr/>
          </p:nvCxnSpPr>
          <p:spPr bwMode="auto">
            <a:xfrm>
              <a:off x="8735869" y="3803284"/>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4" name="直接连接符 7172"/>
            <p:cNvCxnSpPr>
              <a:cxnSpLocks noChangeShapeType="1"/>
            </p:cNvCxnSpPr>
            <p:nvPr/>
          </p:nvCxnSpPr>
          <p:spPr bwMode="auto">
            <a:xfrm rot="16200000" flipV="1">
              <a:off x="6795671" y="363979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5" name="直接连接符 7172"/>
            <p:cNvCxnSpPr>
              <a:cxnSpLocks noChangeShapeType="1"/>
            </p:cNvCxnSpPr>
            <p:nvPr/>
          </p:nvCxnSpPr>
          <p:spPr bwMode="auto">
            <a:xfrm rot="16200000" flipV="1">
              <a:off x="8567668" y="3642173"/>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789238"/>
            <a:ext cx="4882621" cy="2031325"/>
          </a:xfrm>
          <a:prstGeom prst="rect">
            <a:avLst/>
          </a:prstGeom>
          <a:solidFill>
            <a:srgbClr val="FFFF99"/>
          </a:solidFill>
        </p:spPr>
        <p:txBody>
          <a:bodyPr wrap="square">
            <a:spAutoFit/>
          </a:bodyPr>
          <a:lstStyle/>
          <a:p>
            <a:r>
              <a:rPr lang="en-US" altLang="zh-CN" dirty="0" smtClean="0"/>
              <a:t>        </a:t>
            </a:r>
          </a:p>
          <a:p>
            <a:pPr algn="ctr"/>
            <a:r>
              <a:rPr lang="zh-CN" altLang="zh-CN" b="1" dirty="0" smtClean="0"/>
              <a:t>不以游戏论英雄</a:t>
            </a:r>
            <a:endParaRPr lang="en-US" altLang="zh-CN" b="1" dirty="0" smtClean="0"/>
          </a:p>
          <a:p>
            <a:endParaRPr lang="zh-CN" altLang="zh-CN" b="1" dirty="0" smtClean="0"/>
          </a:p>
          <a:p>
            <a:r>
              <a:rPr lang="en-US" altLang="zh-CN" dirty="0" smtClean="0"/>
              <a:t>        </a:t>
            </a:r>
            <a:r>
              <a:rPr lang="zh-CN" altLang="zh-CN" dirty="0" smtClean="0"/>
              <a:t>有多少人听说过电子竞技？在你们心目中，游戏玩家是那些眼睛下面有眼袋、姿势怪异、吃的甚至没有婴儿多的人。很长一段时间以来，媒体都是这样描述玩家的。</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7" name="矩形 26"/>
          <p:cNvSpPr/>
          <p:nvPr/>
        </p:nvSpPr>
        <p:spPr>
          <a:xfrm>
            <a:off x="680531" y="1835617"/>
            <a:ext cx="7393475" cy="400110"/>
          </a:xfrm>
          <a:prstGeom prst="rect">
            <a:avLst/>
          </a:prstGeom>
        </p:spPr>
        <p:txBody>
          <a:bodyPr wrap="square">
            <a:spAutoFit/>
          </a:bodyPr>
          <a:lstStyle/>
          <a:p>
            <a:r>
              <a:rPr lang="en-US" altLang="zh-CN" sz="2000" b="1" dirty="0">
                <a:solidFill>
                  <a:schemeClr val="accent6">
                    <a:lumMod val="60000"/>
                    <a:lumOff val="40000"/>
                  </a:schemeClr>
                </a:solidFill>
                <a:latin typeface="Comic Sans MS" panose="030F0702030302020204" pitchFamily="66" charset="0"/>
              </a:rPr>
              <a:t>Gamers Aren’t </a:t>
            </a:r>
            <a:r>
              <a:rPr lang="en-US" altLang="zh-CN" sz="2000" b="1" dirty="0" smtClean="0">
                <a:solidFill>
                  <a:schemeClr val="accent6">
                    <a:lumMod val="60000"/>
                    <a:lumOff val="40000"/>
                  </a:schemeClr>
                </a:solidFill>
                <a:latin typeface="Comic Sans MS" panose="030F0702030302020204" pitchFamily="66" charset="0"/>
              </a:rPr>
              <a:t>Defined</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a:t>
            </a:r>
            <a:r>
              <a:rPr lang="en-US" altLang="zh-CN" sz="2000" b="1" dirty="0" smtClean="0">
                <a:solidFill>
                  <a:schemeClr val="accent6">
                    <a:lumMod val="60000"/>
                    <a:lumOff val="40000"/>
                  </a:schemeClr>
                </a:solidFill>
                <a:latin typeface="Comic Sans MS" panose="030F0702030302020204" pitchFamily="66" charset="0"/>
              </a:rPr>
              <a:t> </a:t>
            </a:r>
            <a:r>
              <a:rPr lang="en-US" altLang="zh-CN" sz="2000" b="1" dirty="0">
                <a:solidFill>
                  <a:schemeClr val="accent6">
                    <a:lumMod val="60000"/>
                    <a:lumOff val="40000"/>
                  </a:schemeClr>
                </a:solidFill>
                <a:latin typeface="Comic Sans MS" panose="030F0702030302020204" pitchFamily="66" charset="0"/>
              </a:rPr>
              <a:t>by Their Game</a:t>
            </a:r>
            <a:endParaRPr lang="zh-CN" altLang="en-US" sz="2000" b="1" dirty="0">
              <a:solidFill>
                <a:schemeClr val="accent6">
                  <a:lumMod val="60000"/>
                  <a:lumOff val="40000"/>
                </a:schemeClr>
              </a:solidFill>
              <a:latin typeface="Comic Sans MS" panose="030F0702030302020204" pitchFamily="66" charset="0"/>
            </a:endParaRPr>
          </a:p>
        </p:txBody>
      </p:sp>
      <p:sp>
        <p:nvSpPr>
          <p:cNvPr id="28" name="TextBox 27"/>
          <p:cNvSpPr txBox="1"/>
          <p:nvPr/>
        </p:nvSpPr>
        <p:spPr>
          <a:xfrm>
            <a:off x="1032934" y="2641600"/>
            <a:ext cx="4140199" cy="2891946"/>
          </a:xfrm>
          <a:prstGeom prst="rect">
            <a:avLst/>
          </a:prstGeom>
          <a:noFill/>
        </p:spPr>
        <p:txBody>
          <a:bodyPr wrap="square" rtlCol="0">
            <a:spAutoFit/>
          </a:bodyPr>
          <a:lstStyle/>
          <a:p>
            <a:pPr algn="just">
              <a:lnSpc>
                <a:spcPct val="130000"/>
              </a:lnSpc>
            </a:pPr>
            <a:r>
              <a:rPr lang="en-US" altLang="zh-CN" sz="2000" b="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1</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How many of you have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heard of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 your mind, gamers are ones with bags under their eyes, terrible posture and a diet not even a little baby survives on. For a long</a:t>
            </a:r>
          </a:p>
          <a:p>
            <a:pPr algn="just">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time, that’s how gamers have been </a:t>
            </a:r>
            <a:r>
              <a:rPr lang="en-US" altLang="zh-CN" sz="1700" b="1" kern="100" dirty="0" smtClean="0">
                <a:solidFill>
                  <a:srgbClr val="0070C0"/>
                </a:solidFill>
                <a:latin typeface="Times New Roman" panose="02020603050405020304" pitchFamily="18" charset="0"/>
              </a:rPr>
              <a:t>described</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 the </a:t>
            </a:r>
            <a:r>
              <a:rPr lang="en-US" altLang="zh-CN" sz="1700" b="1" kern="100" dirty="0" smtClean="0">
                <a:solidFill>
                  <a:srgbClr val="0070C0"/>
                </a:solidFill>
                <a:latin typeface="Times New Roman" panose="02020603050405020304" pitchFamily="18" charset="0"/>
              </a:rPr>
              <a:t>media</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3</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A-1.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310533" y="736600"/>
            <a:ext cx="304800" cy="304800"/>
          </a:xfrm>
          <a:prstGeom prst="rect">
            <a:avLst/>
          </a:prstGeom>
        </p:spPr>
      </p:pic>
      <p:graphicFrame>
        <p:nvGraphicFramePr>
          <p:cNvPr id="34" name="Group 80"/>
          <p:cNvGraphicFramePr>
            <a:graphicFrameLocks noGrp="1"/>
          </p:cNvGraphicFramePr>
          <p:nvPr/>
        </p:nvGraphicFramePr>
        <p:xfrm>
          <a:off x="2599267" y="1718732"/>
          <a:ext cx="1109133" cy="618067"/>
        </p:xfrm>
        <a:graphic>
          <a:graphicData uri="http://schemas.openxmlformats.org/drawingml/2006/table">
            <a:tbl>
              <a:tblPr/>
              <a:tblGrid>
                <a:gridCol w="1109133"/>
              </a:tblGrid>
              <a:tr h="6180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4" name="矩形 43"/>
          <p:cNvSpPr/>
          <p:nvPr/>
        </p:nvSpPr>
        <p:spPr>
          <a:xfrm>
            <a:off x="6189823" y="1764687"/>
            <a:ext cx="3889905" cy="812530"/>
          </a:xfrm>
          <a:prstGeom prst="rect">
            <a:avLst/>
          </a:prstGeom>
          <a:solidFill>
            <a:srgbClr val="D7F9D3"/>
          </a:solidFill>
          <a:ln>
            <a:solidFill>
              <a:srgbClr val="FF0000"/>
            </a:solidFill>
          </a:ln>
        </p:spPr>
        <p:txBody>
          <a:bodyPr wrap="square">
            <a:spAutoFit/>
          </a:bodyPr>
          <a:lstStyle/>
          <a:p>
            <a:pPr indent="127000" algn="just">
              <a:lnSpc>
                <a:spcPct val="130000"/>
              </a:lnSpc>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define</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dɪ'faɪn</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sz="1600" b="1" dirty="0" smtClean="0"/>
              <a:t>      </a:t>
            </a:r>
            <a:r>
              <a:rPr lang="en-US" altLang="zh-CN" dirty="0" smtClean="0"/>
              <a:t>v. </a:t>
            </a:r>
            <a:r>
              <a:rPr lang="zh-CN" altLang="en-US" dirty="0" smtClean="0"/>
              <a:t>解释，给（词语）下定义</a:t>
            </a:r>
            <a:endParaRPr lang="zh-CN" altLang="en-US" dirty="0"/>
          </a:p>
        </p:txBody>
      </p:sp>
      <p:graphicFrame>
        <p:nvGraphicFramePr>
          <p:cNvPr id="49" name="Group 61"/>
          <p:cNvGraphicFramePr>
            <a:graphicFrameLocks noGrp="1"/>
          </p:cNvGraphicFramePr>
          <p:nvPr/>
        </p:nvGraphicFramePr>
        <p:xfrm>
          <a:off x="1066801" y="4532842"/>
          <a:ext cx="1151466" cy="334986"/>
        </p:xfrm>
        <a:graphic>
          <a:graphicData uri="http://schemas.openxmlformats.org/drawingml/2006/table">
            <a:tbl>
              <a:tblPr/>
              <a:tblGrid>
                <a:gridCol w="1151466"/>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0" name="Group 61"/>
          <p:cNvGraphicFramePr>
            <a:graphicFrameLocks noGrp="1"/>
          </p:cNvGraphicFramePr>
          <p:nvPr/>
        </p:nvGraphicFramePr>
        <p:xfrm>
          <a:off x="2833688" y="4549775"/>
          <a:ext cx="663045" cy="334986"/>
        </p:xfrm>
        <a:graphic>
          <a:graphicData uri="http://schemas.openxmlformats.org/drawingml/2006/table">
            <a:tbl>
              <a:tblPr/>
              <a:tblGrid>
                <a:gridCol w="663045"/>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sp>
        <p:nvSpPr>
          <p:cNvPr id="55" name="矩形 54"/>
          <p:cNvSpPr/>
          <p:nvPr/>
        </p:nvSpPr>
        <p:spPr>
          <a:xfrm>
            <a:off x="6241958" y="4635112"/>
            <a:ext cx="3889905" cy="792333"/>
          </a:xfrm>
          <a:prstGeom prst="rect">
            <a:avLst/>
          </a:prstGeom>
          <a:solidFill>
            <a:srgbClr val="D7F9D3"/>
          </a:solidFill>
          <a:ln>
            <a:solidFill>
              <a:srgbClr val="FF0000"/>
            </a:solidFill>
          </a:ln>
        </p:spPr>
        <p:txBody>
          <a:bodyPr wrap="square">
            <a:spAutoFit/>
          </a:bodyPr>
          <a:lstStyle/>
          <a:p>
            <a:pPr indent="127000" algn="just">
              <a:lnSpc>
                <a:spcPct val="130000"/>
              </a:lnSpc>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describe</a:t>
            </a:r>
            <a:r>
              <a:rPr lang="en-US" altLang="zh-CN" sz="1600" b="1" dirty="0" smtClean="0"/>
              <a:t>        </a:t>
            </a:r>
            <a:r>
              <a:rPr lang="en-US" altLang="zh-CN" sz="1600" dirty="0" smtClean="0">
                <a:cs typeface="Times New Roman" panose="02020603050405020304" pitchFamily="18" charset="0"/>
              </a:rPr>
              <a:t>/</a:t>
            </a:r>
            <a:r>
              <a:rPr lang="en-US" altLang="zh-CN" sz="1600" dirty="0" err="1" smtClean="0">
                <a:cs typeface="Times New Roman" panose="02020603050405020304" pitchFamily="18" charset="0"/>
              </a:rPr>
              <a:t>dɪ'skraɪb</a:t>
            </a:r>
            <a:r>
              <a:rPr lang="en-US" altLang="zh-CN" sz="1600" dirty="0" smtClean="0">
                <a:cs typeface="Times New Roman" panose="02020603050405020304" pitchFamily="18" charset="0"/>
              </a:rPr>
              <a:t>/</a:t>
            </a:r>
            <a:endParaRPr lang="en-US" altLang="zh-CN" sz="1600" b="1" dirty="0" smtClean="0"/>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t>
            </a:r>
            <a:r>
              <a:rPr lang="en-US" altLang="zh-CN" dirty="0" err="1" smtClean="0">
                <a:cs typeface="Times New Roman" panose="02020603050405020304" pitchFamily="18" charset="0"/>
              </a:rPr>
              <a:t>vt</a:t>
            </a:r>
            <a:r>
              <a:rPr lang="en-US" altLang="zh-CN" dirty="0" smtClean="0">
                <a:cs typeface="Times New Roman" panose="02020603050405020304" pitchFamily="18" charset="0"/>
              </a:rPr>
              <a:t>. </a:t>
            </a:r>
            <a:r>
              <a:rPr lang="zh-CN" altLang="en-US" dirty="0" smtClean="0"/>
              <a:t>描写，描述</a:t>
            </a:r>
            <a:endParaRPr lang="en-US" altLang="zh-CN" dirty="0" smtClean="0"/>
          </a:p>
        </p:txBody>
      </p:sp>
      <p:graphicFrame>
        <p:nvGraphicFramePr>
          <p:cNvPr id="56" name="Group 80"/>
          <p:cNvGraphicFramePr>
            <a:graphicFrameLocks noGrp="1"/>
          </p:cNvGraphicFramePr>
          <p:nvPr/>
        </p:nvGraphicFramePr>
        <p:xfrm>
          <a:off x="2836334" y="4512733"/>
          <a:ext cx="812800" cy="334986"/>
        </p:xfrm>
        <a:graphic>
          <a:graphicData uri="http://schemas.openxmlformats.org/drawingml/2006/table">
            <a:tbl>
              <a:tblPr/>
              <a:tblGrid>
                <a:gridCol w="812800"/>
              </a:tblGrid>
              <a:tr h="321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7" name="矩形 56"/>
          <p:cNvSpPr/>
          <p:nvPr/>
        </p:nvSpPr>
        <p:spPr>
          <a:xfrm>
            <a:off x="6233956" y="4652164"/>
            <a:ext cx="4220105" cy="792333"/>
          </a:xfrm>
          <a:prstGeom prst="rect">
            <a:avLst/>
          </a:prstGeom>
          <a:solidFill>
            <a:srgbClr val="D7F9D3"/>
          </a:solidFill>
          <a:ln>
            <a:solidFill>
              <a:srgbClr val="FF0000"/>
            </a:solidFill>
          </a:ln>
        </p:spPr>
        <p:txBody>
          <a:bodyPr wrap="square">
            <a:spAutoFit/>
          </a:bodyPr>
          <a:lstStyle/>
          <a:p>
            <a:pPr indent="127000" algn="just">
              <a:lnSpc>
                <a:spcPct val="130000"/>
              </a:lnSpc>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media        </a:t>
            </a:r>
            <a:r>
              <a:rPr lang="en-US" altLang="zh-CN" sz="1600" dirty="0" smtClean="0">
                <a:cs typeface="Times New Roman" panose="02020603050405020304" pitchFamily="18" charset="0"/>
              </a:rPr>
              <a:t> /'</a:t>
            </a:r>
            <a:r>
              <a:rPr lang="en-US" altLang="zh-CN" sz="1600" dirty="0" err="1" smtClean="0">
                <a:cs typeface="Times New Roman" panose="02020603050405020304" pitchFamily="18" charset="0"/>
              </a:rPr>
              <a:t>miːdiə</a:t>
            </a:r>
            <a:r>
              <a:rPr lang="en-US" altLang="zh-CN" sz="1600"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sz="1700" b="1" kern="100" dirty="0" smtClean="0">
                <a:solidFill>
                  <a:srgbClr val="0070C0"/>
                </a:solidFill>
                <a:latin typeface="Times New Roman" panose="02020603050405020304" pitchFamily="18" charset="0"/>
              </a:rPr>
              <a:t>     </a:t>
            </a:r>
            <a:r>
              <a:rPr lang="en-US" altLang="zh-CN" dirty="0" smtClean="0">
                <a:cs typeface="Times New Roman" panose="02020603050405020304" pitchFamily="18" charset="0"/>
              </a:rPr>
              <a:t>n. </a:t>
            </a:r>
            <a:r>
              <a:rPr lang="zh-CN" altLang="en-US" kern="100" dirty="0" smtClean="0">
                <a:latin typeface="Times New Roman" panose="02020603050405020304" pitchFamily="18" charset="0"/>
              </a:rPr>
              <a:t>大众传播媒介，大众传播工具</a:t>
            </a:r>
            <a:endParaRPr lang="en-US" altLang="zh-CN" kern="100" dirty="0" smtClean="0">
              <a:latin typeface="Times New Roman" panose="02020603050405020304" pitchFamily="18" charset="0"/>
            </a:endParaRPr>
          </a:p>
        </p:txBody>
      </p:sp>
      <p:sp>
        <p:nvSpPr>
          <p:cNvPr id="53" name="矩形 52"/>
          <p:cNvSpPr/>
          <p:nvPr/>
        </p:nvSpPr>
        <p:spPr>
          <a:xfrm>
            <a:off x="6017254" y="2611114"/>
            <a:ext cx="5312598" cy="2592826"/>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hear of  </a:t>
            </a:r>
            <a:r>
              <a:rPr lang="zh-CN" altLang="zh-CN" dirty="0" smtClean="0"/>
              <a:t>听说；知道；得悉</a:t>
            </a:r>
          </a:p>
          <a:p>
            <a:pPr>
              <a:lnSpc>
                <a:spcPct val="130000"/>
              </a:lnSpc>
            </a:pPr>
            <a:r>
              <a:rPr lang="en-US" altLang="zh-CN" dirty="0" smtClean="0">
                <a:cs typeface="Times New Roman" panose="02020603050405020304" pitchFamily="18" charset="0"/>
              </a:rPr>
              <a:t>hear of sb. /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hear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of sb. /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a:t>
            </a:r>
          </a:p>
          <a:p>
            <a:pPr>
              <a:lnSpc>
                <a:spcPct val="130000"/>
              </a:lnSpc>
            </a:pP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e.g.     I’ve never heard of the place.  </a:t>
            </a:r>
          </a:p>
          <a:p>
            <a:pPr>
              <a:lnSpc>
                <a:spcPct val="130000"/>
              </a:lnSpc>
            </a:pPr>
            <a:r>
              <a:rPr lang="en-US" altLang="zh-CN" sz="1600" dirty="0" smtClean="0">
                <a:latin typeface="Times New Roman" panose="02020603050405020304" pitchFamily="18" charset="0"/>
                <a:cs typeface="Times New Roman" panose="02020603050405020304" pitchFamily="18" charset="0"/>
              </a:rPr>
              <a:t>            </a:t>
            </a:r>
            <a:r>
              <a:rPr lang="zh-CN" altLang="zh-CN" dirty="0" smtClean="0"/>
              <a:t>我从来没听说过这个地方。</a:t>
            </a: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en-US" altLang="zh-CN" dirty="0" smtClean="0">
                <a:cs typeface="Times New Roman" panose="02020603050405020304" pitchFamily="18" charset="0"/>
              </a:rPr>
              <a:t>She disappeared and was never heard of again</a:t>
            </a:r>
            <a:r>
              <a:rPr lang="en-US" altLang="zh-CN" dirty="0" smtClean="0">
                <a:latin typeface="Times New Roman" panose="02020603050405020304" pitchFamily="18" charset="0"/>
                <a:cs typeface="Times New Roman" panose="02020603050405020304" pitchFamily="18" charset="0"/>
              </a:rPr>
              <a:t>.</a:t>
            </a: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t>            </a:t>
            </a:r>
            <a:r>
              <a:rPr lang="zh-CN" altLang="zh-CN" dirty="0" smtClean="0"/>
              <a:t>她消失了，再也没人听到过她的消息。</a:t>
            </a:r>
          </a:p>
        </p:txBody>
      </p:sp>
      <p:graphicFrame>
        <p:nvGraphicFramePr>
          <p:cNvPr id="58" name="Group 80"/>
          <p:cNvGraphicFramePr>
            <a:graphicFrameLocks noGrp="1"/>
          </p:cNvGraphicFramePr>
          <p:nvPr/>
        </p:nvGraphicFramePr>
        <p:xfrm>
          <a:off x="4192662" y="2683934"/>
          <a:ext cx="880534" cy="343452"/>
        </p:xfrm>
        <a:graphic>
          <a:graphicData uri="http://schemas.openxmlformats.org/drawingml/2006/table">
            <a:tbl>
              <a:tblPr/>
              <a:tblGrid>
                <a:gridCol w="880534"/>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9" name="Group 80"/>
          <p:cNvGraphicFramePr>
            <a:graphicFrameLocks noGrp="1"/>
          </p:cNvGraphicFramePr>
          <p:nvPr/>
        </p:nvGraphicFramePr>
        <p:xfrm>
          <a:off x="1083500" y="5038318"/>
          <a:ext cx="1032934" cy="448734"/>
        </p:xfrm>
        <a:graphic>
          <a:graphicData uri="http://schemas.openxmlformats.org/drawingml/2006/table">
            <a:tbl>
              <a:tblPr/>
              <a:tblGrid>
                <a:gridCol w="103293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700" b="1" kern="100" dirty="0" smtClean="0">
                          <a:solidFill>
                            <a:srgbClr val="0070C0"/>
                          </a:solidFill>
                          <a:latin typeface="Times New Roman" panose="02020603050405020304" pitchFamily="18" charset="0"/>
                          <a:ea typeface="+mn-ea"/>
                          <a:cs typeface="+mn-cs"/>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0" name="Group 80"/>
          <p:cNvGraphicFramePr>
            <a:graphicFrameLocks noGrp="1"/>
          </p:cNvGraphicFramePr>
          <p:nvPr/>
        </p:nvGraphicFramePr>
        <p:xfrm>
          <a:off x="2760548" y="5027915"/>
          <a:ext cx="768866" cy="448734"/>
        </p:xfrm>
        <a:graphic>
          <a:graphicData uri="http://schemas.openxmlformats.org/drawingml/2006/table">
            <a:tbl>
              <a:tblPr/>
              <a:tblGrid>
                <a:gridCol w="768866"/>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endParaRPr lang="zh-CN" altLang="en-US" sz="1700" b="1" kern="100" dirty="0" smtClean="0">
                        <a:solidFill>
                          <a:srgbClr val="0070C0"/>
                        </a:solidFill>
                        <a:latin typeface="Times New Roman" panose="02020603050405020304" pitchFamily="18" charset="0"/>
                        <a:ea typeface="+mn-ea"/>
                        <a:cs typeface="+mn-cs"/>
                      </a:endParaRP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seq concurrent="1" nextAc="seek">
              <p:cTn id="13" restart="whenNotActive" fill="hold" evtFilter="cancelBubble" nodeType="interactiveSeq">
                <p:stCondLst>
                  <p:cond evt="onClick" delay="0">
                    <p:tgtEl>
                      <p:spTgt spid="4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2732" fill="hold"/>
                                        <p:tgtEl>
                                          <p:spTgt spid="33"/>
                                        </p:tgtEl>
                                      </p:cBhvr>
                                    </p:cmd>
                                  </p:childTnLst>
                                </p:cTn>
                              </p:par>
                            </p:childTnLst>
                          </p:cTn>
                        </p:par>
                      </p:childTnLst>
                    </p:cTn>
                  </p:par>
                </p:childTnLst>
              </p:cTn>
              <p:nextCondLst>
                <p:cond evt="onClick" delay="0">
                  <p:tgtEl>
                    <p:spTgt spid="40"/>
                  </p:tgtEl>
                </p:cond>
              </p:nextCondLst>
            </p:seq>
            <p:seq concurrent="1" nextAc="seek">
              <p:cTn id="18" restart="whenNotActive" fill="hold" evtFilter="cancelBubble" nodeType="interactiveSeq">
                <p:stCondLst>
                  <p:cond evt="onClick" delay="0">
                    <p:tgtEl>
                      <p:spTgt spid="4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3"/>
                                        </p:tgtEl>
                                      </p:cBhvr>
                                    </p:cmd>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33"/>
                                        </p:tgtEl>
                                      </p:cBhvr>
                                    </p:cmd>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34"/>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linds(horizontal)">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9" restart="whenNotActive" fill="hold" evtFilter="cancelBubble" nodeType="interactiveSeq">
                <p:stCondLst>
                  <p:cond evt="onClick" delay="0">
                    <p:tgtEl>
                      <p:spTgt spid="58"/>
                    </p:tgtEl>
                  </p:cond>
                </p:stCondLst>
                <p:endSync evt="end" delay="0">
                  <p:rtn val="all"/>
                </p:endSync>
                <p:childTnLst>
                  <p:par>
                    <p:cTn id="40" fill="hold">
                      <p:stCondLst>
                        <p:cond delay="0"/>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linds(horizontal)">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53"/>
                                        </p:tgtEl>
                                      </p:cBhvr>
                                    </p:animEffect>
                                    <p:set>
                                      <p:cBhvr>
                                        <p:cTn id="49"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59"/>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xit" presetSubtype="16" fill="hold" grpId="1" nodeType="clickEffect">
                                  <p:stCondLst>
                                    <p:cond delay="0"/>
                                  </p:stCondLst>
                                  <p:childTnLst>
                                    <p:animEffect transition="out" filter="box(in)">
                                      <p:cBhvr>
                                        <p:cTn id="59" dur="500"/>
                                        <p:tgtEl>
                                          <p:spTgt spid="55"/>
                                        </p:tgtEl>
                                      </p:cBhvr>
                                    </p:animEffect>
                                    <p:set>
                                      <p:cBhvr>
                                        <p:cTn id="6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61" restart="whenNotActive" fill="hold" evtFilter="cancelBubble" nodeType="interactiveSeq">
                <p:stCondLst>
                  <p:cond evt="onClick" delay="0">
                    <p:tgtEl>
                      <p:spTgt spid="60"/>
                    </p:tgtEl>
                  </p:cond>
                </p:stCondLst>
                <p:endSync evt="end" delay="0">
                  <p:rtn val="all"/>
                </p:endSync>
                <p:childTnLst>
                  <p:par>
                    <p:cTn id="62" fill="hold">
                      <p:stCondLst>
                        <p:cond delay="0"/>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blinds(horizontal)">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20" grpId="0" animBg="1"/>
      <p:bldP spid="20" grpId="1" animBg="1"/>
      <p:bldP spid="44" grpId="0" animBg="1"/>
      <p:bldP spid="44" grpId="1" animBg="1"/>
      <p:bldP spid="55" grpId="0" animBg="1"/>
      <p:bldP spid="55" grpId="1" animBg="1"/>
      <p:bldP spid="57" grpId="0" animBg="1"/>
      <p:bldP spid="57" grpId="1" animBg="1"/>
      <p:bldP spid="53" grpId="0" animBg="1"/>
      <p:bldP spid="5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098645" y="2763838"/>
            <a:ext cx="4882621" cy="1200329"/>
          </a:xfrm>
          <a:prstGeom prst="rect">
            <a:avLst/>
          </a:prstGeom>
          <a:solidFill>
            <a:srgbClr val="FFFF99"/>
          </a:solidFill>
        </p:spPr>
        <p:txBody>
          <a:bodyPr wrap="square">
            <a:spAutoFit/>
          </a:bodyPr>
          <a:lstStyle/>
          <a:p>
            <a:r>
              <a:rPr lang="en-US" altLang="zh-CN" dirty="0" smtClean="0"/>
              <a:t>        </a:t>
            </a:r>
            <a:r>
              <a:rPr lang="zh-CN" altLang="zh-CN" dirty="0" smtClean="0"/>
              <a:t> 然而，这并不全面。我是一名学生运动员。游戏是我生命中重要的组成部分，但不幸的是它并不像我的其他爱好，如数学、网球和篮球一样受到认同。</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956734" y="2675467"/>
            <a:ext cx="4368799" cy="2092111"/>
          </a:xfrm>
          <a:prstGeom prst="rect">
            <a:avLst/>
          </a:prstGeom>
          <a:noFill/>
        </p:spPr>
        <p:txBody>
          <a:bodyPr wrap="square" rtlCol="0">
            <a:spAutoFit/>
          </a:bodyPr>
          <a:lstStyle/>
          <a:p>
            <a:pPr>
              <a:lnSpc>
                <a:spcPct val="130000"/>
              </a:lnSpc>
            </a:pPr>
            <a:r>
              <a:rPr lang="en-US" altLang="zh-CN" sz="2000" b="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2</a:t>
            </a: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However, that is not the whole story. I’m a student athlete. Gaming is a huge part of my life, but unluckily it is not as </a:t>
            </a:r>
            <a:r>
              <a:rPr lang="en-US" altLang="zh-CN" sz="1700" b="1" kern="100" dirty="0" smtClean="0">
                <a:solidFill>
                  <a:srgbClr val="0070C0"/>
                </a:solidFill>
                <a:latin typeface="Times New Roman" panose="02020603050405020304" pitchFamily="18" charset="0"/>
              </a:rPr>
              <a:t>acceptable</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4</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as my other hobbies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such as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math, </a:t>
            </a:r>
            <a:r>
              <a:rPr lang="en-US" altLang="zh-CN" sz="1700" b="1" kern="100" dirty="0" smtClean="0">
                <a:solidFill>
                  <a:srgbClr val="0070C0"/>
                </a:solidFill>
                <a:latin typeface="Times New Roman" panose="02020603050405020304" pitchFamily="18" charset="0"/>
              </a:rPr>
              <a:t>tennis</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5</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and basketball.</a:t>
            </a:r>
            <a:endPar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4" name="Group 80"/>
          <p:cNvGraphicFramePr>
            <a:graphicFrameLocks noGrp="1"/>
          </p:cNvGraphicFramePr>
          <p:nvPr/>
        </p:nvGraphicFramePr>
        <p:xfrm>
          <a:off x="998345" y="3955139"/>
          <a:ext cx="1109133" cy="372534"/>
        </p:xfrm>
        <a:graphic>
          <a:graphicData uri="http://schemas.openxmlformats.org/drawingml/2006/table">
            <a:tbl>
              <a:tblPr/>
              <a:tblGrid>
                <a:gridCol w="1109133"/>
              </a:tblGrid>
              <a:tr h="3725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4" name="矩形 43"/>
          <p:cNvSpPr/>
          <p:nvPr/>
        </p:nvSpPr>
        <p:spPr>
          <a:xfrm>
            <a:off x="5648399" y="1787604"/>
            <a:ext cx="5751121" cy="4051494"/>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acceptable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ək'septəbl</a:t>
            </a:r>
            <a:r>
              <a:rPr lang="en-US" altLang="zh-CN" dirty="0" smtClean="0">
                <a:cs typeface="Times New Roman" panose="02020603050405020304" pitchFamily="18" charset="0"/>
              </a:rPr>
              <a:t>/ </a:t>
            </a:r>
          </a:p>
          <a:p>
            <a:pPr>
              <a:lnSpc>
                <a:spcPct val="130000"/>
              </a:lnSpc>
            </a:pPr>
            <a:r>
              <a:rPr lang="en-US" altLang="zh-CN" dirty="0" smtClean="0">
                <a:cs typeface="Times New Roman" panose="02020603050405020304" pitchFamily="18" charset="0"/>
              </a:rPr>
              <a:t>adj. agreed or approved of by most people in a society  </a:t>
            </a:r>
            <a:r>
              <a:rPr lang="zh-CN" altLang="zh-CN" dirty="0" smtClean="0">
                <a:cs typeface="Times New Roman" panose="02020603050405020304" pitchFamily="18" charset="0"/>
              </a:rPr>
              <a:t>（社会上）认同的，认可的</a:t>
            </a:r>
            <a:endParaRPr lang="en-US" altLang="zh-CN" dirty="0" smtClean="0">
              <a:cs typeface="Times New Roman" panose="02020603050405020304" pitchFamily="18" charset="0"/>
            </a:endParaRPr>
          </a:p>
          <a:p>
            <a:pPr>
              <a:lnSpc>
                <a:spcPct val="130000"/>
              </a:lnSpc>
            </a:pPr>
            <a:endParaRPr lang="zh-CN" altLang="zh-CN" sz="1800"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e.g. Children must learn socially acceptable behavior.</a:t>
            </a:r>
            <a:endParaRPr lang="zh-CN" altLang="zh-CN" dirty="0" smtClean="0">
              <a:cs typeface="Times New Roman" panose="02020603050405020304" pitchFamily="18" charset="0"/>
            </a:endParaRPr>
          </a:p>
          <a:p>
            <a:pPr>
              <a:lnSpc>
                <a:spcPct val="130000"/>
              </a:lnSpc>
            </a:pPr>
            <a:r>
              <a:rPr lang="en-US" altLang="zh-CN" dirty="0" smtClean="0">
                <a:cs typeface="Times New Roman" panose="02020603050405020304" pitchFamily="18" charset="0"/>
              </a:rPr>
              <a:t>        </a:t>
            </a:r>
            <a:r>
              <a:rPr lang="zh-CN" altLang="zh-CN" dirty="0" smtClean="0">
                <a:cs typeface="Times New Roman" panose="02020603050405020304" pitchFamily="18" charset="0"/>
              </a:rPr>
              <a:t>儿童必须学会社会上认可的行为举止</a:t>
            </a:r>
            <a:r>
              <a:rPr lang="zh-CN" altLang="zh-CN" sz="1800" dirty="0" smtClean="0">
                <a:latin typeface="Times New Roman" panose="02020603050405020304" pitchFamily="18" charset="0"/>
                <a:cs typeface="Times New Roman" panose="02020603050405020304" pitchFamily="18" charset="0"/>
              </a:rPr>
              <a:t>。</a:t>
            </a:r>
            <a:endParaRPr lang="en-US" altLang="zh-CN" sz="1800" dirty="0" smtClean="0">
              <a:latin typeface="Times New Roman" panose="02020603050405020304" pitchFamily="18" charset="0"/>
              <a:cs typeface="Times New Roman" panose="02020603050405020304" pitchFamily="18" charset="0"/>
            </a:endParaRPr>
          </a:p>
          <a:p>
            <a:pPr>
              <a:lnSpc>
                <a:spcPct val="130000"/>
              </a:lnSpc>
            </a:pPr>
            <a:endParaRPr lang="zh-CN" altLang="zh-CN" sz="1800" dirty="0" smtClean="0">
              <a:latin typeface="Times New Roman" panose="02020603050405020304" pitchFamily="18" charset="0"/>
              <a:cs typeface="Times New Roman" panose="02020603050405020304" pitchFamily="18" charset="0"/>
            </a:endParaRPr>
          </a:p>
          <a:p>
            <a:pPr>
              <a:lnSpc>
                <a:spcPct val="130000"/>
              </a:lnSpc>
            </a:pPr>
            <a:r>
              <a:rPr lang="en-US" altLang="zh-CN" sz="1800" b="1" dirty="0" smtClean="0">
                <a:latin typeface="Times New Roman" panose="02020603050405020304" pitchFamily="18" charset="0"/>
                <a:cs typeface="Times New Roman" panose="02020603050405020304" pitchFamily="18" charset="0"/>
              </a:rPr>
              <a:t>Language Point:</a:t>
            </a:r>
            <a:endParaRPr lang="zh-CN" altLang="zh-CN" sz="1800" b="1" dirty="0" smtClean="0">
              <a:latin typeface="Times New Roman" panose="02020603050405020304" pitchFamily="18" charset="0"/>
              <a:cs typeface="Times New Roman" panose="02020603050405020304" pitchFamily="18" charset="0"/>
            </a:endParaRPr>
          </a:p>
          <a:p>
            <a:pPr>
              <a:lnSpc>
                <a:spcPct val="130000"/>
              </a:lnSpc>
            </a:pPr>
            <a:r>
              <a:rPr lang="en-US" altLang="zh-CN" sz="1800" dirty="0" smtClean="0">
                <a:latin typeface="Times New Roman" panose="02020603050405020304" pitchFamily="18" charset="0"/>
                <a:cs typeface="Times New Roman" panose="02020603050405020304" pitchFamily="18" charset="0"/>
              </a:rPr>
              <a:t>        </a:t>
            </a:r>
            <a:r>
              <a:rPr lang="en-US" altLang="zh-CN" dirty="0" smtClean="0">
                <a:cs typeface="Times New Roman" panose="02020603050405020304" pitchFamily="18" charset="0"/>
              </a:rPr>
              <a:t>gaming</a:t>
            </a:r>
            <a:r>
              <a:rPr lang="zh-CN" altLang="zh-CN" dirty="0" smtClean="0">
                <a:cs typeface="Times New Roman" panose="02020603050405020304" pitchFamily="18" charset="0"/>
              </a:rPr>
              <a:t>是动名词作主语，谓语动词用单数形式。</a:t>
            </a:r>
            <a:r>
              <a:rPr lang="en-US" altLang="zh-CN" dirty="0" smtClean="0">
                <a:cs typeface="Times New Roman" panose="02020603050405020304" pitchFamily="18" charset="0"/>
              </a:rPr>
              <a:t>but</a:t>
            </a:r>
            <a:r>
              <a:rPr lang="zh-CN" altLang="zh-CN" dirty="0" smtClean="0">
                <a:cs typeface="Times New Roman" panose="02020603050405020304" pitchFamily="18" charset="0"/>
              </a:rPr>
              <a:t>表示转折，转折从句中</a:t>
            </a:r>
            <a:r>
              <a:rPr lang="en-US" altLang="zh-CN" dirty="0" smtClean="0">
                <a:cs typeface="Times New Roman" panose="02020603050405020304" pitchFamily="18" charset="0"/>
              </a:rPr>
              <a:t>not as... as</a:t>
            </a:r>
            <a:r>
              <a:rPr lang="zh-CN" altLang="zh-CN" dirty="0" smtClean="0">
                <a:cs typeface="Times New Roman" panose="02020603050405020304" pitchFamily="18" charset="0"/>
              </a:rPr>
              <a:t>的意思是“不像</a:t>
            </a:r>
            <a:r>
              <a:rPr lang="zh-CN" altLang="zh-CN" dirty="0" smtClean="0">
                <a:latin typeface="+mn-ea"/>
                <a:cs typeface="Times New Roman" panose="02020603050405020304" pitchFamily="18" charset="0"/>
              </a:rPr>
              <a:t>……</a:t>
            </a:r>
            <a:r>
              <a:rPr lang="zh-CN" altLang="zh-CN" dirty="0" smtClean="0">
                <a:cs typeface="Times New Roman" panose="02020603050405020304" pitchFamily="18" charset="0"/>
              </a:rPr>
              <a:t>一样”</a:t>
            </a:r>
            <a:r>
              <a:rPr lang="zh-CN" altLang="zh-CN" sz="1800" dirty="0" smtClean="0">
                <a:latin typeface="Times New Roman" panose="02020603050405020304" pitchFamily="18" charset="0"/>
                <a:cs typeface="Times New Roman" panose="02020603050405020304" pitchFamily="18" charset="0"/>
              </a:rPr>
              <a:t>。</a:t>
            </a:r>
          </a:p>
        </p:txBody>
      </p:sp>
      <p:sp>
        <p:nvSpPr>
          <p:cNvPr id="43" name="矩形 42"/>
          <p:cNvSpPr/>
          <p:nvPr/>
        </p:nvSpPr>
        <p:spPr>
          <a:xfrm>
            <a:off x="6543205" y="3189213"/>
            <a:ext cx="3432706" cy="630814"/>
          </a:xfrm>
          <a:prstGeom prst="rect">
            <a:avLst/>
          </a:prstGeom>
          <a:solidFill>
            <a:srgbClr val="D7F9D3"/>
          </a:solidFill>
          <a:ln>
            <a:solidFill>
              <a:srgbClr val="FF0000"/>
            </a:solidFill>
          </a:ln>
        </p:spPr>
        <p:txBody>
          <a:bodyPr wrap="square">
            <a:spAutoFit/>
          </a:bodyPr>
          <a:lstStyle/>
          <a:p>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such as… </a:t>
            </a:r>
          </a:p>
          <a:p>
            <a:r>
              <a:rPr lang="zh-CN" altLang="zh-CN" dirty="0" smtClean="0">
                <a:cs typeface="Times New Roman" panose="02020603050405020304" pitchFamily="18" charset="0"/>
              </a:rPr>
              <a:t>“例如”，后面接列举的单词。</a:t>
            </a:r>
          </a:p>
        </p:txBody>
      </p:sp>
      <p:sp>
        <p:nvSpPr>
          <p:cNvPr id="46" name="矩形 45"/>
          <p:cNvSpPr/>
          <p:nvPr/>
        </p:nvSpPr>
        <p:spPr>
          <a:xfrm>
            <a:off x="6412336" y="4164574"/>
            <a:ext cx="2313653" cy="646331"/>
          </a:xfrm>
          <a:prstGeom prst="rect">
            <a:avLst/>
          </a:prstGeom>
          <a:solidFill>
            <a:srgbClr val="D7F9D3"/>
          </a:solidFill>
          <a:ln>
            <a:solidFill>
              <a:srgbClr val="FF0000"/>
            </a:solidFill>
          </a:ln>
        </p:spPr>
        <p:txBody>
          <a:bodyPr wrap="square">
            <a:spAutoFit/>
          </a:bodyPr>
          <a:lstStyle/>
          <a:p>
            <a:r>
              <a:rPr lang="zh-CN" altLang="zh-CN" sz="1700" kern="100" dirty="0" smtClean="0">
                <a:solidFill>
                  <a:srgbClr val="0070C0"/>
                </a:solidFill>
                <a:latin typeface="Times New Roman" panose="02020603050405020304" pitchFamily="18" charset="0"/>
                <a:ea typeface="+mn-ea"/>
              </a:rPr>
              <a:t>★</a:t>
            </a:r>
            <a:r>
              <a:rPr lang="zh-CN" altLang="zh-CN" sz="1700" b="1"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ea typeface="+mn-ea"/>
              </a:rPr>
              <a:t>tennis</a:t>
            </a:r>
            <a:r>
              <a:rPr lang="en-US" altLang="zh-CN" sz="1700" b="1" kern="100" dirty="0" smtClean="0">
                <a:solidFill>
                  <a:srgbClr val="0070C0"/>
                </a:solidFill>
                <a:latin typeface="Times New Roman" panose="02020603050405020304" pitchFamily="18" charset="0"/>
              </a:rPr>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tenɪs</a:t>
            </a:r>
            <a:r>
              <a:rPr lang="en-US" altLang="zh-CN" dirty="0" smtClean="0">
                <a:cs typeface="Times New Roman" panose="02020603050405020304" pitchFamily="18" charset="0"/>
              </a:rPr>
              <a:t>/  </a:t>
            </a:r>
          </a:p>
          <a:p>
            <a:r>
              <a:rPr lang="en-US" altLang="zh-CN" dirty="0" smtClean="0">
                <a:cs typeface="Times New Roman" panose="02020603050405020304" pitchFamily="18" charset="0"/>
              </a:rPr>
              <a:t>     n. </a:t>
            </a:r>
            <a:r>
              <a:rPr lang="zh-CN" altLang="en-US" dirty="0" smtClean="0">
                <a:cs typeface="Times New Roman" panose="02020603050405020304" pitchFamily="18" charset="0"/>
              </a:rPr>
              <a:t>网球</a:t>
            </a:r>
            <a:endParaRPr lang="zh-CN" altLang="zh-CN" dirty="0" smtClean="0">
              <a:cs typeface="Times New Roman" panose="02020603050405020304" pitchFamily="18" charset="0"/>
            </a:endParaRPr>
          </a:p>
        </p:txBody>
      </p:sp>
      <p:pic>
        <p:nvPicPr>
          <p:cNvPr id="47" name="A-2.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310533" y="821267"/>
            <a:ext cx="304800" cy="304800"/>
          </a:xfrm>
          <a:prstGeom prst="rect">
            <a:avLst/>
          </a:prstGeom>
        </p:spPr>
      </p:pic>
      <p:graphicFrame>
        <p:nvGraphicFramePr>
          <p:cNvPr id="48" name="Group 80"/>
          <p:cNvGraphicFramePr>
            <a:graphicFrameLocks noGrp="1"/>
          </p:cNvGraphicFramePr>
          <p:nvPr/>
        </p:nvGraphicFramePr>
        <p:xfrm>
          <a:off x="4217609" y="3962399"/>
          <a:ext cx="876905" cy="334986"/>
        </p:xfrm>
        <a:graphic>
          <a:graphicData uri="http://schemas.openxmlformats.org/drawingml/2006/table">
            <a:tbl>
              <a:tblPr/>
              <a:tblGrid>
                <a:gridCol w="876905"/>
              </a:tblGrid>
              <a:tr h="28641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1" name="Group 80"/>
          <p:cNvGraphicFramePr>
            <a:graphicFrameLocks noGrp="1"/>
          </p:cNvGraphicFramePr>
          <p:nvPr/>
        </p:nvGraphicFramePr>
        <p:xfrm>
          <a:off x="1643260" y="4380169"/>
          <a:ext cx="736600" cy="338668"/>
        </p:xfrm>
        <a:graphic>
          <a:graphicData uri="http://schemas.openxmlformats.org/drawingml/2006/table">
            <a:tbl>
              <a:tblPr/>
              <a:tblGrid>
                <a:gridCol w="736600"/>
              </a:tblGrid>
              <a:tr h="338668">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0"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7"/>
                </p:tgtEl>
              </p:cMediaNode>
            </p:audio>
            <p:seq concurrent="1" nextAc="seek">
              <p:cTn id="29" restart="whenNotActive" fill="hold" evtFilter="cancelBubble" nodeType="interactiveSeq">
                <p:stCondLst>
                  <p:cond evt="onClick" delay="0">
                    <p:tgtEl>
                      <p:spTgt spid="40"/>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900" fill="hold"/>
                                        <p:tgtEl>
                                          <p:spTgt spid="47"/>
                                        </p:tgtEl>
                                      </p:cBhvr>
                                    </p:cmd>
                                  </p:childTnLst>
                                </p:cTn>
                              </p:par>
                            </p:childTnLst>
                          </p:cTn>
                        </p:par>
                      </p:childTnLst>
                    </p:cTn>
                  </p:par>
                </p:childTnLst>
              </p:cTn>
              <p:nextCondLst>
                <p:cond evt="onClick" delay="0">
                  <p:tgtEl>
                    <p:spTgt spid="40"/>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47"/>
                                        </p:tgtEl>
                                      </p:cBhvr>
                                    </p:cmd>
                                  </p:childTnLst>
                                </p:cTn>
                              </p:par>
                            </p:childTnLst>
                          </p:cTn>
                        </p:par>
                      </p:childTnLst>
                    </p:cTn>
                  </p:par>
                </p:childTnLst>
              </p:cTn>
              <p:nextCondLst>
                <p:cond evt="onClick" delay="0">
                  <p:tgtEl>
                    <p:spTgt spid="41"/>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3" presetClass="mediacall" presetSubtype="0" fill="hold" nodeType="clickEffect">
                                  <p:stCondLst>
                                    <p:cond delay="0"/>
                                  </p:stCondLst>
                                  <p:childTnLst>
                                    <p:cmd type="call" cmd="stop">
                                      <p:cBhvr>
                                        <p:cTn id="43" dur="1" fill="hold"/>
                                        <p:tgtEl>
                                          <p:spTgt spid="47"/>
                                        </p:tgtEl>
                                      </p:cBhvr>
                                    </p:cmd>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grpId="1" nodeType="clickEffect">
                                  <p:stCondLst>
                                    <p:cond delay="0"/>
                                  </p:stCondLst>
                                  <p:childTnLst>
                                    <p:animEffect transition="out" filter="box(in)">
                                      <p:cBhvr>
                                        <p:cTn id="53" dur="500"/>
                                        <p:tgtEl>
                                          <p:spTgt spid="43"/>
                                        </p:tgtEl>
                                      </p:cBhvr>
                                    </p:animEffect>
                                    <p:set>
                                      <p:cBhvr>
                                        <p:cTn id="54"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5" restart="whenNotActive" fill="hold" evtFilter="cancelBubble" nodeType="interactiveSeq">
                <p:stCondLst>
                  <p:cond evt="onClick" delay="0">
                    <p:tgtEl>
                      <p:spTgt spid="51"/>
                    </p:tgtEl>
                  </p:cond>
                </p:stCondLst>
                <p:endSync evt="end" delay="0">
                  <p:rtn val="all"/>
                </p:endSync>
                <p:childTnLst>
                  <p:par>
                    <p:cTn id="56" fill="hold">
                      <p:stCondLst>
                        <p:cond delay="0"/>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xit" presetSubtype="16" fill="hold" grpId="1" nodeType="clickEffect">
                                  <p:stCondLst>
                                    <p:cond delay="0"/>
                                  </p:stCondLst>
                                  <p:childTnLst>
                                    <p:animEffect transition="out" filter="box(in)">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0" grpId="0" animBg="1"/>
      <p:bldP spid="20" grpId="1" animBg="1"/>
      <p:bldP spid="44" grpId="0" animBg="1"/>
      <p:bldP spid="44" grpId="1" animBg="1"/>
      <p:bldP spid="43" grpId="0" animBg="1"/>
      <p:bldP spid="43" grpId="1" animBg="1"/>
      <p:bldP spid="46" grpId="0" animBg="1"/>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1920" y="944245"/>
            <a:ext cx="12642850" cy="5509200"/>
          </a:xfrm>
          <a:prstGeom prst="rect">
            <a:avLst/>
          </a:prstGeom>
          <a:noFill/>
          <a:ln w="9525">
            <a:noFill/>
          </a:ln>
        </p:spPr>
        <p:txBody>
          <a:bodyPr wrap="square">
            <a:spAutoFit/>
          </a:bodyPr>
          <a:lstStyle/>
          <a:p>
            <a:pPr marL="266700" indent="-266700"/>
            <a:r>
              <a:rPr lang="en-US" sz="3200" b="1" dirty="0">
                <a:latin typeface="Times New Roman" panose="02020603050405020304" pitchFamily="18" charset="0"/>
                <a:ea typeface="宋体" panose="02010600030101010101" pitchFamily="2" charset="-122"/>
                <a:cs typeface="Times New Roman" panose="02020603050405020304" pitchFamily="18" charset="0"/>
              </a:rPr>
              <a:t>   Knowledge and skill</a:t>
            </a:r>
            <a:r>
              <a:rPr lang="zh-CN" sz="3200" b="1" dirty="0">
                <a:latin typeface="Times New Roman" panose="02020603050405020304" pitchFamily="18" charset="0"/>
                <a:ea typeface="宋体" panose="02010600030101010101" pitchFamily="2" charset="-122"/>
                <a:cs typeface="Times New Roman" panose="02020603050405020304" pitchFamily="18" charset="0"/>
              </a:rPr>
              <a:t>（知识、技能目标）</a:t>
            </a:r>
            <a:r>
              <a:rPr lang="en-US" sz="3200" b="1" dirty="0">
                <a:latin typeface="Times New Roman" panose="02020603050405020304" pitchFamily="18" charset="0"/>
                <a:ea typeface="宋体" panose="02010600030101010101" pitchFamily="2" charset="-122"/>
                <a:cs typeface="Times New Roman" panose="02020603050405020304" pitchFamily="18" charset="0"/>
              </a:rPr>
              <a:t>:</a:t>
            </a:r>
            <a:endParaRPr lang="en-US"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lnSpc>
                <a:spcPct val="150000"/>
              </a:lnSpc>
            </a:pPr>
            <a:r>
              <a:rPr lang="en-US" sz="2800" dirty="0" smtClean="0">
                <a:latin typeface="Times New Roman" panose="02020603050405020304" pitchFamily="18" charset="0"/>
                <a:ea typeface="宋体" panose="02010600030101010101" pitchFamily="2" charset="-122"/>
                <a:cs typeface="Times New Roman" panose="02020603050405020304" pitchFamily="18" charset="0"/>
              </a:rPr>
              <a:t>1.</a:t>
            </a:r>
            <a:r>
              <a:rPr sz="2800" dirty="0" smtClean="0">
                <a:latin typeface="Times New Roman" panose="02020603050405020304" pitchFamily="18" charset="0"/>
                <a:ea typeface="宋体" panose="02010600030101010101" pitchFamily="2" charset="-122"/>
                <a:cs typeface="Times New Roman" panose="02020603050405020304" pitchFamily="18" charset="0"/>
              </a:rPr>
              <a:t>Students </a:t>
            </a:r>
            <a:r>
              <a:rPr sz="2800" dirty="0">
                <a:latin typeface="Times New Roman" panose="02020603050405020304" pitchFamily="18" charset="0"/>
                <a:ea typeface="宋体" panose="02010600030101010101" pitchFamily="2" charset="-122"/>
                <a:cs typeface="Times New Roman" panose="02020603050405020304" pitchFamily="18" charset="0"/>
              </a:rPr>
              <a:t>can games and attitudes towards games.</a:t>
            </a:r>
          </a:p>
          <a:p>
            <a:pPr marL="266700" indent="-266700">
              <a:lnSpc>
                <a:spcPct val="150000"/>
              </a:lnSpc>
            </a:pPr>
            <a:r>
              <a:rPr lang="en-US" sz="2800" dirty="0" smtClean="0">
                <a:latin typeface="Times New Roman" panose="02020603050405020304" pitchFamily="18" charset="0"/>
                <a:ea typeface="宋体" panose="02010600030101010101" pitchFamily="2" charset="-122"/>
                <a:cs typeface="Times New Roman" panose="02020603050405020304" pitchFamily="18" charset="0"/>
              </a:rPr>
              <a:t>2.</a:t>
            </a:r>
            <a:r>
              <a:rPr sz="2800" dirty="0" smtClean="0">
                <a:latin typeface="Times New Roman" panose="02020603050405020304" pitchFamily="18" charset="0"/>
                <a:ea typeface="宋体" panose="02010600030101010101" pitchFamily="2" charset="-122"/>
                <a:cs typeface="Times New Roman" panose="02020603050405020304" pitchFamily="18" charset="0"/>
              </a:rPr>
              <a:t>Students </a:t>
            </a:r>
            <a:r>
              <a:rPr sz="2800" dirty="0">
                <a:latin typeface="Times New Roman" panose="02020603050405020304" pitchFamily="18" charset="0"/>
                <a:ea typeface="宋体" panose="02010600030101010101" pitchFamily="2" charset="-122"/>
                <a:cs typeface="Times New Roman" panose="02020603050405020304" pitchFamily="18" charset="0"/>
              </a:rPr>
              <a:t>should grasp the new words and expressions.</a:t>
            </a:r>
          </a:p>
          <a:p>
            <a:pPr marL="266700" indent="-266700">
              <a:lnSpc>
                <a:spcPct val="150000"/>
              </a:lnSpc>
            </a:pPr>
            <a:r>
              <a:rPr lang="en-US" sz="2800" dirty="0" smtClean="0">
                <a:latin typeface="Times New Roman" panose="02020603050405020304" pitchFamily="18" charset="0"/>
                <a:ea typeface="宋体" panose="02010600030101010101" pitchFamily="2" charset="-122"/>
                <a:cs typeface="Times New Roman" panose="02020603050405020304" pitchFamily="18" charset="0"/>
              </a:rPr>
              <a:t>3.</a:t>
            </a:r>
            <a:r>
              <a:rPr sz="2800" dirty="0" smtClean="0">
                <a:latin typeface="Times New Roman" panose="02020603050405020304" pitchFamily="18" charset="0"/>
                <a:ea typeface="宋体" panose="02010600030101010101" pitchFamily="2" charset="-122"/>
                <a:cs typeface="Times New Roman" panose="02020603050405020304" pitchFamily="18" charset="0"/>
              </a:rPr>
              <a:t>Students </a:t>
            </a:r>
            <a:r>
              <a:rPr sz="2800" dirty="0">
                <a:latin typeface="Times New Roman" panose="02020603050405020304" pitchFamily="18" charset="0"/>
                <a:ea typeface="宋体" panose="02010600030101010101" pitchFamily="2" charset="-122"/>
                <a:cs typeface="Times New Roman" panose="02020603050405020304" pitchFamily="18" charset="0"/>
              </a:rPr>
              <a:t>should grasp the grammar about future tense.</a:t>
            </a:r>
          </a:p>
          <a:p>
            <a:pPr marL="266700" indent="-266700">
              <a:lnSpc>
                <a:spcPct val="150000"/>
              </a:lnSpc>
            </a:pPr>
            <a:r>
              <a:rPr lang="en-US" sz="2800" dirty="0" smtClean="0">
                <a:latin typeface="Times New Roman" panose="02020603050405020304" pitchFamily="18" charset="0"/>
                <a:ea typeface="宋体" panose="02010600030101010101" pitchFamily="2" charset="-122"/>
                <a:cs typeface="Times New Roman" panose="02020603050405020304" pitchFamily="18" charset="0"/>
              </a:rPr>
              <a:t>4.</a:t>
            </a:r>
            <a:r>
              <a:rPr sz="2800" dirty="0" smtClean="0">
                <a:latin typeface="Times New Roman" panose="02020603050405020304" pitchFamily="18" charset="0"/>
                <a:ea typeface="宋体" panose="02010600030101010101" pitchFamily="2" charset="-122"/>
                <a:cs typeface="Times New Roman" panose="02020603050405020304" pitchFamily="18" charset="0"/>
              </a:rPr>
              <a:t>Students </a:t>
            </a:r>
            <a:r>
              <a:rPr sz="2800" dirty="0">
                <a:latin typeface="Times New Roman" panose="02020603050405020304" pitchFamily="18" charset="0"/>
                <a:ea typeface="宋体" panose="02010600030101010101" pitchFamily="2" charset="-122"/>
                <a:cs typeface="Times New Roman" panose="02020603050405020304" pitchFamily="18" charset="0"/>
              </a:rPr>
              <a:t>should master how to write complaint letters.</a:t>
            </a:r>
          </a:p>
          <a:p>
            <a:pPr marL="266700" indent="-266700"/>
            <a:endParaRPr lang="en-US" altLang="zh-CN" sz="3200" b="1" dirty="0" smtClean="0">
              <a:latin typeface="Times New Roman" panose="02020603050405020304" pitchFamily="18" charset="0"/>
              <a:cs typeface="Times New Roman" panose="02020603050405020304" pitchFamily="18" charset="0"/>
            </a:endParaRPr>
          </a:p>
          <a:p>
            <a:pPr marL="266700" indent="-266700"/>
            <a:r>
              <a:rPr lang="en-US" altLang="zh-CN" sz="3200" b="1" dirty="0" smtClean="0">
                <a:latin typeface="Times New Roman" panose="02020603050405020304" pitchFamily="18" charset="0"/>
                <a:cs typeface="Times New Roman" panose="02020603050405020304" pitchFamily="18" charset="0"/>
              </a:rPr>
              <a:t>Feelings</a:t>
            </a:r>
            <a:r>
              <a:rPr lang="en-US" altLang="zh-CN" sz="3200" b="1" dirty="0">
                <a:latin typeface="Times New Roman" panose="02020603050405020304" pitchFamily="18" charset="0"/>
                <a:cs typeface="Times New Roman" panose="02020603050405020304" pitchFamily="18" charset="0"/>
              </a:rPr>
              <a:t>, attitudes and values</a:t>
            </a:r>
            <a:r>
              <a:rPr lang="zh-CN" altLang="en-US" sz="3200" b="1" dirty="0">
                <a:latin typeface="Times New Roman" panose="02020603050405020304" pitchFamily="18" charset="0"/>
                <a:cs typeface="Times New Roman" panose="02020603050405020304" pitchFamily="18" charset="0"/>
              </a:rPr>
              <a:t>（情感、态度和价值观目标）</a:t>
            </a:r>
            <a:r>
              <a:rPr lang="en-US" altLang="zh-CN" sz="3200" b="1" dirty="0">
                <a:latin typeface="Times New Roman" panose="02020603050405020304" pitchFamily="18" charset="0"/>
                <a:cs typeface="Times New Roman" panose="02020603050405020304" pitchFamily="18" charset="0"/>
              </a:rPr>
              <a:t>:</a:t>
            </a:r>
          </a:p>
          <a:p>
            <a:pPr marL="266700" indent="-266700"/>
            <a:endParaRPr lang="en-US" altLang="zh-CN" sz="2800" dirty="0" smtClean="0">
              <a:latin typeface="Times New Roman" panose="02020603050405020304" pitchFamily="18" charset="0"/>
              <a:cs typeface="Times New Roman" panose="02020603050405020304" pitchFamily="18" charset="0"/>
            </a:endParaRPr>
          </a:p>
          <a:p>
            <a:pPr marL="266700" indent="-266700"/>
            <a:r>
              <a:rPr lang="en-US" altLang="zh-CN" sz="2800" dirty="0" smtClean="0">
                <a:latin typeface="Times New Roman" panose="02020603050405020304" pitchFamily="18" charset="0"/>
                <a:cs typeface="Times New Roman" panose="02020603050405020304" pitchFamily="18" charset="0"/>
              </a:rPr>
              <a:t>Students </a:t>
            </a:r>
            <a:r>
              <a:rPr lang="en-US" altLang="zh-CN" sz="2800" dirty="0">
                <a:latin typeface="Times New Roman" panose="02020603050405020304" pitchFamily="18" charset="0"/>
                <a:cs typeface="Times New Roman" panose="02020603050405020304" pitchFamily="18" charset="0"/>
              </a:rPr>
              <a:t>should be able to change the stereotype about playing games.</a:t>
            </a:r>
          </a:p>
          <a:p>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21920" y="87630"/>
            <a:ext cx="7681595" cy="645160"/>
          </a:xfrm>
          <a:prstGeom prst="rect">
            <a:avLst/>
          </a:prstGeom>
          <a:noFill/>
        </p:spPr>
        <p:txBody>
          <a:bodyPr wrap="square" rtlCol="0">
            <a:spAutoFit/>
          </a:bodyPr>
          <a:lstStyle/>
          <a:p>
            <a:r>
              <a:rPr lang="en-US" altLang="zh-CN" sz="3600">
                <a:solidFill>
                  <a:srgbClr val="FFC000"/>
                </a:solidFill>
                <a:latin typeface="Arial Black" panose="020B0A04020102020204" charset="0"/>
                <a:cs typeface="Arial Black" panose="020B0A04020102020204" charset="0"/>
              </a:rPr>
              <a:t>Unit Objectives: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789238"/>
            <a:ext cx="4882621" cy="1477328"/>
          </a:xfrm>
          <a:prstGeom prst="rect">
            <a:avLst/>
          </a:prstGeom>
          <a:solidFill>
            <a:srgbClr val="FFFF99"/>
          </a:solidFill>
        </p:spPr>
        <p:txBody>
          <a:bodyPr wrap="square">
            <a:spAutoFit/>
          </a:bodyPr>
          <a:lstStyle/>
          <a:p>
            <a:r>
              <a:rPr lang="en-US" altLang="zh-CN" dirty="0" smtClean="0"/>
              <a:t>         </a:t>
            </a:r>
            <a:r>
              <a:rPr lang="zh-CN" altLang="zh-CN" dirty="0" smtClean="0"/>
              <a:t>许多人认为游戏是年轻人形象的一个污点，但我认为，游戏是我生活中不可或缺的一部分。如今，当人们提到游戏时，他们谈论的是电子游戏。如果在此基础之上更进一步，那就是电子竞技。</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6" name="Group 62"/>
          <p:cNvGraphicFramePr>
            <a:graphicFrameLocks noGrp="1"/>
          </p:cNvGraphicFramePr>
          <p:nvPr/>
        </p:nvGraphicFramePr>
        <p:xfrm>
          <a:off x="4648200" y="2646363"/>
          <a:ext cx="914400" cy="334984"/>
        </p:xfrm>
        <a:graphic>
          <a:graphicData uri="http://schemas.openxmlformats.org/drawingml/2006/table">
            <a:tbl>
              <a:tblPr/>
              <a:tblGrid>
                <a:gridCol w="914400"/>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745067" y="2641600"/>
            <a:ext cx="5080000" cy="2891946"/>
          </a:xfrm>
          <a:prstGeom prst="rect">
            <a:avLst/>
          </a:prstGeom>
          <a:noFill/>
        </p:spPr>
        <p:txBody>
          <a:bodyPr wrap="square" rtlCol="0">
            <a:spAutoFit/>
          </a:bodyPr>
          <a:lstStyle/>
          <a:p>
            <a:pPr algn="just">
              <a:lnSpc>
                <a:spcPct val="130000"/>
              </a:lnSpc>
            </a:pP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b="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3</a:t>
            </a: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b="1" dirty="0" smtClean="0"/>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Many people see gaming as a </a:t>
            </a:r>
            <a:r>
              <a:rPr lang="en-US" altLang="zh-CN" sz="1700" b="1" kern="100" dirty="0" smtClean="0">
                <a:solidFill>
                  <a:srgbClr val="0070C0"/>
                </a:solidFill>
                <a:latin typeface="Times New Roman" panose="02020603050405020304" pitchFamily="18" charset="0"/>
              </a:rPr>
              <a:t>blemish</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on young people’s </a:t>
            </a:r>
            <a:r>
              <a:rPr lang="en-US" altLang="zh-CN" sz="1700" b="1" kern="100" dirty="0" smtClean="0">
                <a:solidFill>
                  <a:srgbClr val="0070C0"/>
                </a:solidFill>
                <a:latin typeface="Times New Roman" panose="02020603050405020304" pitchFamily="18" charset="0"/>
              </a:rPr>
              <a:t>image</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7</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but I would argue that it’s an </a:t>
            </a:r>
            <a:r>
              <a:rPr lang="en-US" altLang="zh-CN" sz="1700" b="1" kern="100" dirty="0" smtClean="0">
                <a:solidFill>
                  <a:srgbClr val="0070C0"/>
                </a:solidFill>
                <a:latin typeface="Times New Roman" panose="02020603050405020304" pitchFamily="18" charset="0"/>
              </a:rPr>
              <a:t>integral</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8</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part of myself. When people</a:t>
            </a:r>
            <a:r>
              <a:rPr lang="en-US" altLang="zh-CN" sz="1700" b="1" kern="100" dirty="0" smtClean="0">
                <a:solidFill>
                  <a:srgbClr val="0070C0"/>
                </a:solidFill>
                <a:latin typeface="Times New Roman" panose="02020603050405020304" pitchFamily="18" charset="0"/>
              </a:rPr>
              <a:t> refer</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9</a:t>
            </a:r>
            <a:r>
              <a:rPr lang="en-US" altLang="zh-CN" sz="1700" b="1" kern="100" dirty="0" smtClean="0">
                <a:solidFill>
                  <a:srgbClr val="0070C0"/>
                </a:solidFill>
                <a:latin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to gaming nowadays, they’re talking about </a:t>
            </a:r>
            <a:r>
              <a:rPr lang="en-US" altLang="zh-CN" sz="1700" b="1" kern="100" dirty="0" smtClean="0">
                <a:solidFill>
                  <a:srgbClr val="0070C0"/>
                </a:solidFill>
                <a:latin typeface="Times New Roman" panose="02020603050405020304" pitchFamily="18" charset="0"/>
              </a:rPr>
              <a:t>electronic</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10</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gaming. If you take electronic gaming one step </a:t>
            </a:r>
            <a:r>
              <a:rPr lang="en-US" altLang="zh-CN" sz="1700" b="1" kern="100" dirty="0" smtClean="0">
                <a:solidFill>
                  <a:srgbClr val="0070C0"/>
                </a:solidFill>
                <a:latin typeface="Times New Roman" panose="02020603050405020304" pitchFamily="18" charset="0"/>
              </a:rPr>
              <a:t>further</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11</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then you have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4" name="Group 80"/>
          <p:cNvGraphicFramePr>
            <a:graphicFrameLocks noGrp="1"/>
          </p:cNvGraphicFramePr>
          <p:nvPr/>
        </p:nvGraphicFramePr>
        <p:xfrm>
          <a:off x="4707466" y="2673530"/>
          <a:ext cx="753533" cy="366003"/>
        </p:xfrm>
        <a:graphic>
          <a:graphicData uri="http://schemas.openxmlformats.org/drawingml/2006/table">
            <a:tbl>
              <a:tblPr/>
              <a:tblGrid>
                <a:gridCol w="753533"/>
              </a:tblGrid>
              <a:tr h="36600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pic>
        <p:nvPicPr>
          <p:cNvPr id="39" name="A-3.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335933" y="1032933"/>
            <a:ext cx="304800" cy="304800"/>
          </a:xfrm>
          <a:prstGeom prst="rect">
            <a:avLst/>
          </a:prstGeom>
        </p:spPr>
      </p:pic>
      <p:graphicFrame>
        <p:nvGraphicFramePr>
          <p:cNvPr id="43" name="Group 80"/>
          <p:cNvGraphicFramePr>
            <a:graphicFrameLocks noGrp="1"/>
          </p:cNvGraphicFramePr>
          <p:nvPr/>
        </p:nvGraphicFramePr>
        <p:xfrm>
          <a:off x="2914116" y="3144761"/>
          <a:ext cx="641644" cy="334986"/>
        </p:xfrm>
        <a:graphic>
          <a:graphicData uri="http://schemas.openxmlformats.org/drawingml/2006/table">
            <a:tbl>
              <a:tblPr/>
              <a:tblGrid>
                <a:gridCol w="641644"/>
              </a:tblGrid>
              <a:tr h="2624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5" name="矩形 44"/>
          <p:cNvSpPr/>
          <p:nvPr/>
        </p:nvSpPr>
        <p:spPr>
          <a:xfrm>
            <a:off x="6951784" y="3032458"/>
            <a:ext cx="3010821"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image</a:t>
            </a:r>
            <a:r>
              <a:rPr lang="en-US" altLang="zh-CN"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ɪmɪdʒ</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 </a:t>
            </a:r>
            <a:r>
              <a:rPr lang="zh-CN" altLang="en-US" kern="100" dirty="0" smtClean="0">
                <a:latin typeface="Times New Roman" panose="02020603050405020304" pitchFamily="18" charset="0"/>
              </a:rPr>
              <a:t>形象，印象</a:t>
            </a:r>
            <a:endParaRPr lang="en-US" altLang="zh-CN" kern="100" dirty="0" smtClean="0">
              <a:latin typeface="Times New Roman" panose="02020603050405020304" pitchFamily="18" charset="0"/>
            </a:endParaRPr>
          </a:p>
        </p:txBody>
      </p:sp>
      <p:graphicFrame>
        <p:nvGraphicFramePr>
          <p:cNvPr id="46" name="Group 80"/>
          <p:cNvGraphicFramePr>
            <a:graphicFrameLocks noGrp="1"/>
          </p:cNvGraphicFramePr>
          <p:nvPr/>
        </p:nvGraphicFramePr>
        <p:xfrm>
          <a:off x="1929917" y="3469882"/>
          <a:ext cx="795867" cy="448734"/>
        </p:xfrm>
        <a:graphic>
          <a:graphicData uri="http://schemas.openxmlformats.org/drawingml/2006/table">
            <a:tbl>
              <a:tblPr/>
              <a:tblGrid>
                <a:gridCol w="795867"/>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7" name="矩形 46"/>
          <p:cNvSpPr/>
          <p:nvPr/>
        </p:nvSpPr>
        <p:spPr>
          <a:xfrm>
            <a:off x="6714231" y="3179777"/>
            <a:ext cx="3889905"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integral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ɪntɪgrəl</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kern="100" dirty="0" smtClean="0">
                <a:latin typeface="Times New Roman" panose="02020603050405020304" pitchFamily="18" charset="0"/>
              </a:rPr>
              <a:t>必需的，不可或缺的</a:t>
            </a:r>
            <a:endParaRPr lang="en-US" altLang="zh-CN" kern="100" dirty="0" smtClean="0">
              <a:latin typeface="Times New Roman" panose="02020603050405020304" pitchFamily="18" charset="0"/>
            </a:endParaRPr>
          </a:p>
        </p:txBody>
      </p:sp>
      <p:graphicFrame>
        <p:nvGraphicFramePr>
          <p:cNvPr id="48" name="Group 80"/>
          <p:cNvGraphicFramePr>
            <a:graphicFrameLocks noGrp="1"/>
          </p:cNvGraphicFramePr>
          <p:nvPr/>
        </p:nvGraphicFramePr>
        <p:xfrm>
          <a:off x="710475" y="3885957"/>
          <a:ext cx="716674" cy="448734"/>
        </p:xfrm>
        <a:graphic>
          <a:graphicData uri="http://schemas.openxmlformats.org/drawingml/2006/table">
            <a:tbl>
              <a:tblPr/>
              <a:tblGrid>
                <a:gridCol w="71667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1" name="矩形 50"/>
          <p:cNvSpPr/>
          <p:nvPr/>
        </p:nvSpPr>
        <p:spPr>
          <a:xfrm>
            <a:off x="6008163" y="2507255"/>
            <a:ext cx="5440030" cy="3292824"/>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refer</a:t>
            </a:r>
            <a:r>
              <a:rPr lang="en-US" altLang="zh-CN" b="1" dirty="0" smtClean="0"/>
              <a:t>            </a:t>
            </a:r>
            <a:r>
              <a:rPr lang="en-US" altLang="zh-CN" dirty="0" smtClean="0"/>
              <a:t>/</a:t>
            </a:r>
            <a:r>
              <a:rPr lang="en-US" altLang="zh-CN" dirty="0" err="1" smtClean="0"/>
              <a:t>rɪ'fɜ</a:t>
            </a:r>
            <a:r>
              <a:rPr lang="en-US" altLang="zh-CN" dirty="0" smtClean="0"/>
              <a:t>ː (r)/ </a:t>
            </a:r>
          </a:p>
          <a:p>
            <a:pPr indent="127000" algn="just" fontAlgn="auto">
              <a:lnSpc>
                <a:spcPct val="130000"/>
              </a:lnSpc>
              <a:spcBef>
                <a:spcPts val="0"/>
              </a:spcBef>
              <a:spcAft>
                <a:spcPts val="0"/>
              </a:spcAft>
              <a:defRPr/>
            </a:pPr>
            <a:r>
              <a:rPr lang="en-US" altLang="zh-CN" dirty="0" smtClean="0"/>
              <a:t>v. </a:t>
            </a:r>
            <a:r>
              <a:rPr lang="zh-CN" altLang="en-US" kern="100" dirty="0" smtClean="0">
                <a:latin typeface="Times New Roman" panose="02020603050405020304" pitchFamily="18" charset="0"/>
              </a:rPr>
              <a:t>指，提及，谈到</a:t>
            </a:r>
            <a:endParaRPr lang="en-US" altLang="zh-CN" kern="100" dirty="0" smtClean="0">
              <a:latin typeface="Times New Roman" panose="02020603050405020304" pitchFamily="18" charset="0"/>
            </a:endParaRPr>
          </a:p>
          <a:p>
            <a:pPr indent="127000" algn="just" fontAlgn="auto">
              <a:lnSpc>
                <a:spcPct val="130000"/>
              </a:lnSpc>
              <a:spcBef>
                <a:spcPts val="0"/>
              </a:spcBef>
              <a:spcAft>
                <a:spcPts val="0"/>
              </a:spcAft>
              <a:defRPr/>
            </a:pPr>
            <a:endParaRPr lang="en-US" altLang="zh-CN" kern="100" dirty="0" smtClean="0">
              <a:latin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refer to  </a:t>
            </a:r>
            <a:r>
              <a:rPr lang="zh-CN" altLang="zh-CN" dirty="0" smtClean="0"/>
              <a:t>描述；涉及；与</a:t>
            </a:r>
            <a:r>
              <a:rPr lang="zh-CN" altLang="zh-CN" dirty="0" smtClean="0">
                <a:latin typeface="+mn-ea"/>
              </a:rPr>
              <a:t>……</a:t>
            </a:r>
            <a:r>
              <a:rPr lang="zh-CN" altLang="zh-CN" dirty="0" smtClean="0"/>
              <a:t>相关</a:t>
            </a:r>
            <a:endParaRPr lang="en-US" altLang="zh-CN" dirty="0" smtClean="0"/>
          </a:p>
          <a:p>
            <a:pPr>
              <a:lnSpc>
                <a:spcPct val="130000"/>
              </a:lnSpc>
            </a:pPr>
            <a:endParaRPr lang="zh-CN" altLang="zh-CN" dirty="0" smtClean="0"/>
          </a:p>
          <a:p>
            <a:pPr>
              <a:lnSpc>
                <a:spcPct val="130000"/>
              </a:lnSpc>
            </a:pPr>
            <a:r>
              <a:rPr lang="en-US" altLang="zh-CN" dirty="0" smtClean="0"/>
              <a:t>  e.g.  This paragraph refers to the events of last year.</a:t>
            </a:r>
          </a:p>
          <a:p>
            <a:pPr>
              <a:lnSpc>
                <a:spcPct val="130000"/>
              </a:lnSpc>
            </a:pPr>
            <a:r>
              <a:rPr lang="en-US" altLang="zh-CN" dirty="0" smtClean="0"/>
              <a:t>           </a:t>
            </a:r>
            <a:r>
              <a:rPr lang="zh-CN" altLang="zh-CN" dirty="0" smtClean="0"/>
              <a:t>这一段说的是去年发生的事。</a:t>
            </a:r>
          </a:p>
          <a:p>
            <a:pPr indent="127000" algn="just" fontAlgn="auto">
              <a:lnSpc>
                <a:spcPct val="130000"/>
              </a:lnSpc>
              <a:spcBef>
                <a:spcPts val="0"/>
              </a:spcBef>
              <a:spcAft>
                <a:spcPts val="0"/>
              </a:spcAft>
              <a:defRPr/>
            </a:pPr>
            <a:endParaRPr lang="en-US" altLang="zh-CN" sz="1700" kern="100" dirty="0" smtClean="0">
              <a:latin typeface="Times New Roman" panose="02020603050405020304" pitchFamily="18" charset="0"/>
            </a:endParaRPr>
          </a:p>
          <a:p>
            <a:pPr indent="127000" algn="just" fontAlgn="auto">
              <a:lnSpc>
                <a:spcPct val="130000"/>
              </a:lnSpc>
              <a:spcBef>
                <a:spcPts val="0"/>
              </a:spcBef>
              <a:spcAft>
                <a:spcPts val="0"/>
              </a:spcAft>
              <a:defRPr/>
            </a:pPr>
            <a:endParaRPr lang="en-US" altLang="zh-CN" sz="1700" kern="100" dirty="0" smtClean="0">
              <a:latin typeface="Times New Roman" panose="02020603050405020304" pitchFamily="18" charset="0"/>
            </a:endParaRPr>
          </a:p>
        </p:txBody>
      </p:sp>
      <p:graphicFrame>
        <p:nvGraphicFramePr>
          <p:cNvPr id="52" name="Group 80"/>
          <p:cNvGraphicFramePr>
            <a:graphicFrameLocks noGrp="1"/>
          </p:cNvGraphicFramePr>
          <p:nvPr/>
        </p:nvGraphicFramePr>
        <p:xfrm>
          <a:off x="1463765" y="4341264"/>
          <a:ext cx="1142999" cy="351204"/>
        </p:xfrm>
        <a:graphic>
          <a:graphicData uri="http://schemas.openxmlformats.org/drawingml/2006/table">
            <a:tbl>
              <a:tblPr/>
              <a:tblGrid>
                <a:gridCol w="1142999"/>
              </a:tblGrid>
              <a:tr h="35120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3" name="矩形 52"/>
          <p:cNvSpPr/>
          <p:nvPr/>
        </p:nvSpPr>
        <p:spPr>
          <a:xfrm>
            <a:off x="6745681" y="3928473"/>
            <a:ext cx="3391098" cy="1152431"/>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electronic</a:t>
            </a:r>
            <a:r>
              <a:rPr lang="en-US" altLang="zh-CN" b="1" dirty="0" smtClean="0"/>
              <a:t>       </a:t>
            </a:r>
            <a:r>
              <a:rPr lang="en-US" altLang="zh-CN" dirty="0" smtClean="0">
                <a:cs typeface="Times New Roman" panose="02020603050405020304" pitchFamily="18" charset="0"/>
              </a:rPr>
              <a:t> /</a:t>
            </a:r>
            <a:r>
              <a:rPr lang="en-US" altLang="zh-CN" dirty="0" err="1" smtClean="0">
                <a:cs typeface="Times New Roman" panose="02020603050405020304" pitchFamily="18" charset="0"/>
              </a:rPr>
              <a:t>ɪˌlek'trɒnɪk</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kern="100" dirty="0" smtClean="0">
                <a:latin typeface="Times New Roman" panose="02020603050405020304" pitchFamily="18" charset="0"/>
              </a:rPr>
              <a:t>电子的，电子器件的</a:t>
            </a:r>
            <a:endParaRPr lang="en-US" altLang="zh-CN" kern="100" dirty="0" smtClean="0">
              <a:latin typeface="Times New Roman" panose="02020603050405020304" pitchFamily="18" charset="0"/>
            </a:endParaRPr>
          </a:p>
          <a:p>
            <a:pPr indent="127000" algn="just" fontAlgn="auto">
              <a:lnSpc>
                <a:spcPct val="130000"/>
              </a:lnSpc>
              <a:spcBef>
                <a:spcPts val="0"/>
              </a:spcBef>
              <a:spcAft>
                <a:spcPts val="0"/>
              </a:spcAft>
              <a:defRPr/>
            </a:pPr>
            <a:endParaRPr lang="en-US" altLang="zh-CN" sz="1700" kern="100" dirty="0" smtClean="0">
              <a:latin typeface="Times New Roman" panose="02020603050405020304" pitchFamily="18" charset="0"/>
            </a:endParaRPr>
          </a:p>
        </p:txBody>
      </p:sp>
      <p:graphicFrame>
        <p:nvGraphicFramePr>
          <p:cNvPr id="54" name="Group 80"/>
          <p:cNvGraphicFramePr>
            <a:graphicFrameLocks noGrp="1"/>
          </p:cNvGraphicFramePr>
          <p:nvPr/>
        </p:nvGraphicFramePr>
        <p:xfrm>
          <a:off x="3572934" y="4174066"/>
          <a:ext cx="914400" cy="389467"/>
        </p:xfrm>
        <a:graphic>
          <a:graphicData uri="http://schemas.openxmlformats.org/drawingml/2006/table">
            <a:tbl>
              <a:tblPr/>
              <a:tblGrid>
                <a:gridCol w="914400"/>
              </a:tblGrid>
              <a:tr h="3894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5" name="矩形 54"/>
          <p:cNvSpPr/>
          <p:nvPr/>
        </p:nvSpPr>
        <p:spPr>
          <a:xfrm>
            <a:off x="6790430" y="4228437"/>
            <a:ext cx="2975505" cy="149233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endParaRPr lang="en-US" altLang="zh-CN" sz="1700" kern="100" dirty="0" smtClean="0">
              <a:solidFill>
                <a:srgbClr val="0070C0"/>
              </a:solidFill>
              <a:latin typeface="Times New Roman" panose="02020603050405020304" pitchFamily="18" charset="0"/>
              <a:ea typeface="+mn-ea"/>
            </a:endParaRPr>
          </a:p>
          <a:p>
            <a:pPr indent="127000" algn="just" fontAlgn="auto">
              <a:lnSpc>
                <a:spcPct val="130000"/>
              </a:lnSpc>
              <a:spcBef>
                <a:spcPts val="0"/>
              </a:spcBef>
              <a:spcAft>
                <a:spcPts val="0"/>
              </a:spcAft>
              <a:defRPr/>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further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fɜːðə</a:t>
            </a:r>
            <a:r>
              <a:rPr lang="en-US" altLang="zh-CN" dirty="0" smtClean="0">
                <a:cs typeface="Times New Roman" panose="02020603050405020304" pitchFamily="18" charset="0"/>
              </a:rPr>
              <a:t>(r)/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adv</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较远，更远</a:t>
            </a:r>
            <a:endParaRPr lang="en-US" altLang="zh-CN" dirty="0" smtClean="0">
              <a:latin typeface="Times New Roman" panose="02020603050405020304" pitchFamily="18" charset="0"/>
              <a:cs typeface="Times New Roman" panose="02020603050405020304" pitchFamily="18" charset="0"/>
            </a:endParaRPr>
          </a:p>
          <a:p>
            <a:pPr indent="127000" algn="just" fontAlgn="auto">
              <a:lnSpc>
                <a:spcPct val="130000"/>
              </a:lnSpc>
              <a:spcBef>
                <a:spcPts val="0"/>
              </a:spcBef>
              <a:spcAft>
                <a:spcPts val="0"/>
              </a:spcAft>
              <a:defRPr/>
            </a:pPr>
            <a:endParaRPr lang="en-US" altLang="zh-CN" sz="1700" kern="100" dirty="0" smtClean="0">
              <a:latin typeface="Times New Roman" panose="02020603050405020304" pitchFamily="18" charset="0"/>
            </a:endParaRPr>
          </a:p>
        </p:txBody>
      </p:sp>
      <p:graphicFrame>
        <p:nvGraphicFramePr>
          <p:cNvPr id="59" name="Group 80"/>
          <p:cNvGraphicFramePr>
            <a:graphicFrameLocks noGrp="1"/>
          </p:cNvGraphicFramePr>
          <p:nvPr/>
        </p:nvGraphicFramePr>
        <p:xfrm>
          <a:off x="2915937" y="4669732"/>
          <a:ext cx="829733" cy="448734"/>
        </p:xfrm>
        <a:graphic>
          <a:graphicData uri="http://schemas.openxmlformats.org/drawingml/2006/table">
            <a:tbl>
              <a:tblPr/>
              <a:tblGrid>
                <a:gridCol w="829733"/>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0" name="Group 80"/>
          <p:cNvGraphicFramePr>
            <a:graphicFrameLocks noGrp="1"/>
          </p:cNvGraphicFramePr>
          <p:nvPr/>
        </p:nvGraphicFramePr>
        <p:xfrm>
          <a:off x="4956561" y="2694185"/>
          <a:ext cx="768002" cy="343452"/>
        </p:xfrm>
        <a:graphic>
          <a:graphicData uri="http://schemas.openxmlformats.org/drawingml/2006/table">
            <a:tbl>
              <a:tblPr/>
              <a:tblGrid>
                <a:gridCol w="768002"/>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62" name="矩形 61"/>
          <p:cNvSpPr/>
          <p:nvPr/>
        </p:nvSpPr>
        <p:spPr>
          <a:xfrm>
            <a:off x="6507164" y="2457935"/>
            <a:ext cx="2593294"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600" kern="100" dirty="0" smtClean="0">
                <a:solidFill>
                  <a:srgbClr val="0070C0"/>
                </a:solidFill>
                <a:latin typeface="Times New Roman" panose="02020603050405020304" pitchFamily="18" charset="0"/>
              </a:rPr>
              <a:t>★ </a:t>
            </a:r>
            <a:r>
              <a:rPr lang="en-US" altLang="zh-CN" b="1" kern="100" dirty="0" smtClean="0">
                <a:solidFill>
                  <a:srgbClr val="0070C0"/>
                </a:solidFill>
                <a:latin typeface="Times New Roman" panose="02020603050405020304" pitchFamily="18" charset="0"/>
              </a:rPr>
              <a:t>blemish     </a:t>
            </a:r>
            <a:r>
              <a:rPr lang="en-US" altLang="zh-CN" dirty="0" smtClean="0">
                <a:latin typeface="Times New Roman" panose="02020603050405020304" pitchFamily="18" charset="0"/>
                <a:cs typeface="Times New Roman" panose="02020603050405020304" pitchFamily="18" charset="0"/>
              </a:rPr>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blemɪʃ</a:t>
            </a:r>
            <a:r>
              <a:rPr lang="en-US" altLang="zh-CN" dirty="0" smtClean="0">
                <a:cs typeface="Times New Roman" panose="02020603050405020304" pitchFamily="18" charset="0"/>
              </a:rPr>
              <a:t>/ </a:t>
            </a:r>
            <a:endParaRPr lang="en-US" altLang="zh-CN" dirty="0" smtClean="0">
              <a:latin typeface="Times New Roman" panose="02020603050405020304" pitchFamily="18" charset="0"/>
              <a:cs typeface="Times New Roman" panose="02020603050405020304" pitchFamily="18" charset="0"/>
            </a:endParaRP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a:t>
            </a:r>
            <a:r>
              <a:rPr lang="en-US" altLang="zh-CN" sz="1600" dirty="0" smtClean="0">
                <a:latin typeface="Times New Roman" panose="02020603050405020304" pitchFamily="18" charset="0"/>
                <a:cs typeface="Times New Roman" panose="02020603050405020304" pitchFamily="18" charset="0"/>
              </a:rPr>
              <a:t>. </a:t>
            </a:r>
            <a:r>
              <a:rPr lang="zh-CN" altLang="en-US" sz="1600" kern="100" dirty="0" smtClean="0">
                <a:latin typeface="Times New Roman" panose="02020603050405020304" pitchFamily="18" charset="0"/>
              </a:rPr>
              <a:t>斑点，瑕疵</a:t>
            </a:r>
            <a:endParaRPr lang="en-US" altLang="zh-CN" sz="1600" kern="100" dirty="0" smtClean="0">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5123" fill="hold"/>
                                        <p:tgtEl>
                                          <p:spTgt spid="39"/>
                                        </p:tgtEl>
                                      </p:cBhvr>
                                    </p:cmd>
                                  </p:childTnLst>
                                </p:cTn>
                              </p:par>
                            </p:childTnLst>
                          </p:cTn>
                        </p:par>
                      </p:childTnLst>
                    </p:cTn>
                  </p:par>
                </p:childTnLst>
              </p:cTn>
              <p:nextCondLst>
                <p:cond evt="onClick" delay="0">
                  <p:tgtEl>
                    <p:spTgt spid="40"/>
                  </p:tgtEl>
                </p:cond>
              </p:nextCondLst>
            </p:seq>
            <p:seq concurrent="1" nextAc="seek">
              <p:cTn id="24" restart="whenNotActive" fill="hold" evtFilter="cancelBubble" nodeType="interactiveSeq">
                <p:stCondLst>
                  <p:cond evt="onClick" delay="0">
                    <p:tgtEl>
                      <p:spTgt spid="41"/>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9"/>
                                        </p:tgtEl>
                                      </p:cBhvr>
                                    </p:cmd>
                                  </p:childTnLst>
                                </p:cTn>
                              </p:par>
                            </p:childTnLst>
                          </p:cTn>
                        </p:par>
                      </p:childTnLst>
                    </p:cTn>
                  </p:par>
                </p:childTnLst>
              </p:cTn>
              <p:nextCondLst>
                <p:cond evt="onClick" delay="0">
                  <p:tgtEl>
                    <p:spTgt spid="41"/>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3" presetClass="mediacall" presetSubtype="0" fill="hold" nodeType="clickEffect">
                                  <p:stCondLst>
                                    <p:cond delay="0"/>
                                  </p:stCondLst>
                                  <p:childTnLst>
                                    <p:cmd type="call" cmd="stop">
                                      <p:cBhvr>
                                        <p:cTn id="33" dur="1" fill="hold"/>
                                        <p:tgtEl>
                                          <p:spTgt spid="39"/>
                                        </p:tgtEl>
                                      </p:cBhvr>
                                    </p:cmd>
                                  </p:childTnLst>
                                </p:cTn>
                              </p:par>
                            </p:childTnLst>
                          </p:cTn>
                        </p:par>
                      </p:childTnLst>
                    </p:cTn>
                  </p:par>
                </p:childTnLst>
              </p:cTn>
              <p:nextCondLst>
                <p:cond evt="onClick" delay="0">
                  <p:tgtEl>
                    <p:spTgt spid="42"/>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45"/>
                                        </p:tgtEl>
                                        <p:attrNameLst>
                                          <p:attrName>ppt_x</p:attrName>
                                        </p:attrNameLst>
                                      </p:cBhvr>
                                      <p:tavLst>
                                        <p:tav tm="0">
                                          <p:val>
                                            <p:strVal val="ppt_x"/>
                                          </p:val>
                                        </p:tav>
                                        <p:tav tm="100000">
                                          <p:val>
                                            <p:strVal val="ppt_x"/>
                                          </p:val>
                                        </p:tav>
                                      </p:tavLst>
                                    </p:anim>
                                    <p:anim calcmode="lin" valueType="num">
                                      <p:cBhvr additive="base">
                                        <p:cTn id="45" dur="500"/>
                                        <p:tgtEl>
                                          <p:spTgt spid="45"/>
                                        </p:tgtEl>
                                        <p:attrNameLst>
                                          <p:attrName>ppt_y</p:attrName>
                                        </p:attrNameLst>
                                      </p:cBhvr>
                                      <p:tavLst>
                                        <p:tav tm="0">
                                          <p:val>
                                            <p:strVal val="ppt_y"/>
                                          </p:val>
                                        </p:tav>
                                        <p:tav tm="100000">
                                          <p:val>
                                            <p:strVal val="1+ppt_h/2"/>
                                          </p:val>
                                        </p:tav>
                                      </p:tavLst>
                                    </p:anim>
                                    <p:set>
                                      <p:cBhvr>
                                        <p:cTn id="4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7" restart="whenNotActive" fill="hold" evtFilter="cancelBubble" nodeType="interactiveSeq">
                <p:stCondLst>
                  <p:cond evt="onClick" delay="0">
                    <p:tgtEl>
                      <p:spTgt spid="46"/>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ppt_x"/>
                                          </p:val>
                                        </p:tav>
                                        <p:tav tm="100000">
                                          <p:val>
                                            <p:strVal val="#ppt_x"/>
                                          </p:val>
                                        </p:tav>
                                      </p:tavLst>
                                    </p:anim>
                                    <p:anim calcmode="lin" valueType="num">
                                      <p:cBhvr additive="base">
                                        <p:cTn id="5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47"/>
                                        </p:tgtEl>
                                        <p:attrNameLst>
                                          <p:attrName>ppt_x</p:attrName>
                                        </p:attrNameLst>
                                      </p:cBhvr>
                                      <p:tavLst>
                                        <p:tav tm="0">
                                          <p:val>
                                            <p:strVal val="ppt_x"/>
                                          </p:val>
                                        </p:tav>
                                        <p:tav tm="100000">
                                          <p:val>
                                            <p:strVal val="ppt_x"/>
                                          </p:val>
                                        </p:tav>
                                      </p:tavLst>
                                    </p:anim>
                                    <p:anim calcmode="lin" valueType="num">
                                      <p:cBhvr additive="base">
                                        <p:cTn id="58" dur="500"/>
                                        <p:tgtEl>
                                          <p:spTgt spid="47"/>
                                        </p:tgtEl>
                                        <p:attrNameLst>
                                          <p:attrName>ppt_y</p:attrName>
                                        </p:attrNameLst>
                                      </p:cBhvr>
                                      <p:tavLst>
                                        <p:tav tm="0">
                                          <p:val>
                                            <p:strVal val="ppt_y"/>
                                          </p:val>
                                        </p:tav>
                                        <p:tav tm="100000">
                                          <p:val>
                                            <p:strVal val="1+ppt_h/2"/>
                                          </p:val>
                                        </p:tav>
                                      </p:tavLst>
                                    </p:anim>
                                    <p:set>
                                      <p:cBhvr>
                                        <p:cTn id="5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0" restart="whenNotActive" fill="hold" evtFilter="cancelBubble" nodeType="interactiveSeq">
                <p:stCondLst>
                  <p:cond evt="onClick" delay="0">
                    <p:tgtEl>
                      <p:spTgt spid="48"/>
                    </p:tgtEl>
                  </p:cond>
                </p:stCondLst>
                <p:endSync evt="end" delay="0">
                  <p:rtn val="all"/>
                </p:endSync>
                <p:childTnLst>
                  <p:par>
                    <p:cTn id="61" fill="hold">
                      <p:stCondLst>
                        <p:cond delay="0"/>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51"/>
                                        </p:tgtEl>
                                      </p:cBhvr>
                                    </p:animEffect>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2" restart="whenNotActive" fill="hold" evtFilter="cancelBubble" nodeType="interactiveSeq">
                <p:stCondLst>
                  <p:cond evt="onClick" delay="0">
                    <p:tgtEl>
                      <p:spTgt spid="52"/>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8" presetClass="exit" presetSubtype="16" fill="hold" grpId="1" nodeType="clickEffect">
                                  <p:stCondLst>
                                    <p:cond delay="0"/>
                                  </p:stCondLst>
                                  <p:childTnLst>
                                    <p:animEffect transition="out" filter="diamond(in)">
                                      <p:cBhvr>
                                        <p:cTn id="82" dur="2000"/>
                                        <p:tgtEl>
                                          <p:spTgt spid="53"/>
                                        </p:tgtEl>
                                      </p:cBhvr>
                                    </p:animEffect>
                                    <p:set>
                                      <p:cBhvr>
                                        <p:cTn id="83" dur="1" fill="hold">
                                          <p:stCondLst>
                                            <p:cond delay="1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4" restart="whenNotActive" fill="hold" evtFilter="cancelBubble" nodeType="interactiveSeq">
                <p:stCondLst>
                  <p:cond evt="onClick" delay="0">
                    <p:tgtEl>
                      <p:spTgt spid="59"/>
                    </p:tgtEl>
                  </p:cond>
                </p:stCondLst>
                <p:endSync evt="end" delay="0">
                  <p:rtn val="all"/>
                </p:endSync>
                <p:childTnLst>
                  <p:par>
                    <p:cTn id="85" fill="hold">
                      <p:stCondLst>
                        <p:cond delay="0"/>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additive="base">
                                        <p:cTn id="89" dur="500" fill="hold"/>
                                        <p:tgtEl>
                                          <p:spTgt spid="55"/>
                                        </p:tgtEl>
                                        <p:attrNameLst>
                                          <p:attrName>ppt_x</p:attrName>
                                        </p:attrNameLst>
                                      </p:cBhvr>
                                      <p:tavLst>
                                        <p:tav tm="0">
                                          <p:val>
                                            <p:strVal val="#ppt_x"/>
                                          </p:val>
                                        </p:tav>
                                        <p:tav tm="100000">
                                          <p:val>
                                            <p:strVal val="#ppt_x"/>
                                          </p:val>
                                        </p:tav>
                                      </p:tavLst>
                                    </p:anim>
                                    <p:anim calcmode="lin" valueType="num">
                                      <p:cBhvr additive="base">
                                        <p:cTn id="9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55"/>
                                        </p:tgtEl>
                                        <p:attrNameLst>
                                          <p:attrName>ppt_x</p:attrName>
                                        </p:attrNameLst>
                                      </p:cBhvr>
                                      <p:tavLst>
                                        <p:tav tm="0">
                                          <p:val>
                                            <p:strVal val="ppt_x"/>
                                          </p:val>
                                        </p:tav>
                                        <p:tav tm="100000">
                                          <p:val>
                                            <p:strVal val="ppt_x"/>
                                          </p:val>
                                        </p:tav>
                                      </p:tavLst>
                                    </p:anim>
                                    <p:anim calcmode="lin" valueType="num">
                                      <p:cBhvr additive="base">
                                        <p:cTn id="95" dur="500"/>
                                        <p:tgtEl>
                                          <p:spTgt spid="55"/>
                                        </p:tgtEl>
                                        <p:attrNameLst>
                                          <p:attrName>ppt_y</p:attrName>
                                        </p:attrNameLst>
                                      </p:cBhvr>
                                      <p:tavLst>
                                        <p:tav tm="0">
                                          <p:val>
                                            <p:strVal val="ppt_y"/>
                                          </p:val>
                                        </p:tav>
                                        <p:tav tm="100000">
                                          <p:val>
                                            <p:strVal val="1+ppt_h/2"/>
                                          </p:val>
                                        </p:tav>
                                      </p:tavLst>
                                    </p:anim>
                                    <p:set>
                                      <p:cBhvr>
                                        <p:cTn id="9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7" restart="whenNotActive" fill="hold" evtFilter="cancelBubble" nodeType="interactiveSeq">
                <p:stCondLst>
                  <p:cond evt="onClick" delay="0">
                    <p:tgtEl>
                      <p:spTgt spid="60"/>
                    </p:tgtEl>
                  </p:cond>
                </p:stCondLst>
                <p:endSync evt="end" delay="0">
                  <p:rtn val="all"/>
                </p:endSync>
                <p:childTnLst>
                  <p:par>
                    <p:cTn id="98" fill="hold">
                      <p:stCondLst>
                        <p:cond delay="0"/>
                      </p:stCondLst>
                      <p:childTnLst>
                        <p:par>
                          <p:cTn id="99" fill="hold">
                            <p:stCondLst>
                              <p:cond delay="0"/>
                            </p:stCondLst>
                            <p:childTnLst>
                              <p:par>
                                <p:cTn id="100" presetID="3" presetClass="entr" presetSubtype="10" fill="hold" grpId="2"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62"/>
                                        </p:tgtEl>
                                        <p:attrNameLst>
                                          <p:attrName>ppt_x</p:attrName>
                                        </p:attrNameLst>
                                      </p:cBhvr>
                                      <p:tavLst>
                                        <p:tav tm="0">
                                          <p:val>
                                            <p:strVal val="ppt_x"/>
                                          </p:val>
                                        </p:tav>
                                        <p:tav tm="100000">
                                          <p:val>
                                            <p:strVal val="ppt_x"/>
                                          </p:val>
                                        </p:tav>
                                      </p:tavLst>
                                    </p:anim>
                                    <p:anim calcmode="lin" valueType="num">
                                      <p:cBhvr additive="base">
                                        <p:cTn id="107" dur="500"/>
                                        <p:tgtEl>
                                          <p:spTgt spid="62"/>
                                        </p:tgtEl>
                                        <p:attrNameLst>
                                          <p:attrName>ppt_y</p:attrName>
                                        </p:attrNameLst>
                                      </p:cBhvr>
                                      <p:tavLst>
                                        <p:tav tm="0">
                                          <p:val>
                                            <p:strVal val="ppt_y"/>
                                          </p:val>
                                        </p:tav>
                                        <p:tav tm="100000">
                                          <p:val>
                                            <p:strVal val="1+ppt_h/2"/>
                                          </p:val>
                                        </p:tav>
                                      </p:tavLst>
                                    </p:anim>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20" grpId="0" animBg="1"/>
      <p:bldP spid="20" grpId="1" animBg="1"/>
      <p:bldP spid="45" grpId="0" animBg="1"/>
      <p:bldP spid="45" grpId="1" animBg="1"/>
      <p:bldP spid="47" grpId="0" animBg="1"/>
      <p:bldP spid="47" grpId="1" animBg="1"/>
      <p:bldP spid="51" grpId="0" animBg="1"/>
      <p:bldP spid="51" grpId="1" animBg="1"/>
      <p:bldP spid="53" grpId="0" animBg="1"/>
      <p:bldP spid="53" grpId="1" animBg="1"/>
      <p:bldP spid="55" grpId="0" animBg="1"/>
      <p:bldP spid="55" grpId="1" animBg="1"/>
      <p:bldP spid="62" grpId="1" animBg="1"/>
      <p:bldP spid="6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789238"/>
            <a:ext cx="4882621" cy="1754326"/>
          </a:xfrm>
          <a:prstGeom prst="rect">
            <a:avLst/>
          </a:prstGeom>
          <a:solidFill>
            <a:srgbClr val="FFFF99"/>
          </a:solidFill>
        </p:spPr>
        <p:txBody>
          <a:bodyPr wrap="square">
            <a:spAutoFit/>
          </a:bodyPr>
          <a:lstStyle/>
          <a:p>
            <a:r>
              <a:rPr lang="en-US" altLang="zh-CN" dirty="0" smtClean="0"/>
              <a:t>         </a:t>
            </a:r>
            <a:r>
              <a:rPr lang="zh-CN" altLang="zh-CN" dirty="0" smtClean="0"/>
              <a:t>电子竞技是一种通过</a:t>
            </a:r>
            <a:r>
              <a:rPr lang="en-US" altLang="zh-CN" dirty="0" smtClean="0"/>
              <a:t>Xbox</a:t>
            </a:r>
            <a:r>
              <a:rPr lang="zh-CN" altLang="zh-CN" dirty="0" smtClean="0"/>
              <a:t>或计算机进行的竞赛。许多人想知道，电子竞技何以被称之体育项目。毕竟，它并没有明显的体力消耗。然而，电子竞技使用视频游戏来测试战略能力的极限、手眼协调、压力下的决策能力和团队合作能力。比赛需要极大的体力和脑力消耗。</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1017209" y="1822026"/>
            <a:ext cx="4461933" cy="4451731"/>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4</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is </a:t>
            </a:r>
            <a:r>
              <a:rPr lang="en-US" altLang="zh-CN" sz="1700" b="1" kern="100" dirty="0" smtClean="0">
                <a:solidFill>
                  <a:srgbClr val="0070C0"/>
                </a:solidFill>
                <a:latin typeface="Times New Roman" panose="02020603050405020304" pitchFamily="18" charset="0"/>
              </a:rPr>
              <a:t>basically</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12</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 competition that’s </a:t>
            </a:r>
            <a:r>
              <a:rPr lang="en-US" altLang="zh-CN" sz="1700" b="1" kern="100" dirty="0" smtClean="0">
                <a:solidFill>
                  <a:srgbClr val="0070C0"/>
                </a:solidFill>
                <a:latin typeface="Times New Roman" panose="02020603050405020304" pitchFamily="18" charset="0"/>
              </a:rPr>
              <a:t>facilitated</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13</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through an Xbox or a</a:t>
            </a:r>
          </a:p>
          <a:p>
            <a:pPr algn="just">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computer. Many people </a:t>
            </a:r>
            <a:r>
              <a:rPr lang="en-US" altLang="zh-CN" sz="1700" b="1" kern="100" dirty="0" smtClean="0">
                <a:solidFill>
                  <a:srgbClr val="0070C0"/>
                </a:solidFill>
                <a:latin typeface="Times New Roman" panose="02020603050405020304" pitchFamily="18" charset="0"/>
              </a:rPr>
              <a:t>wonder</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14</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how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can be considered as sports.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After all</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there is no </a:t>
            </a:r>
            <a:r>
              <a:rPr lang="en-US" altLang="zh-CN" sz="1700" b="1" kern="100" dirty="0" smtClean="0">
                <a:solidFill>
                  <a:srgbClr val="0070C0"/>
                </a:solidFill>
                <a:latin typeface="Times New Roman" panose="02020603050405020304" pitchFamily="18" charset="0"/>
              </a:rPr>
              <a:t>apparent</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15</a:t>
            </a:r>
            <a:r>
              <a:rPr lang="en-US" altLang="zh-CN" sz="1700" b="1" kern="100" dirty="0" smtClean="0">
                <a:solidFill>
                  <a:srgbClr val="0070C0"/>
                </a:solidFill>
                <a:latin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physical effort. However,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use video games to test the limits of </a:t>
            </a:r>
            <a:r>
              <a:rPr lang="en-US" altLang="zh-CN" sz="1700" b="1" kern="100" dirty="0" smtClean="0">
                <a:solidFill>
                  <a:srgbClr val="0070C0"/>
                </a:solidFill>
                <a:latin typeface="Times New Roman" panose="02020603050405020304" pitchFamily="18" charset="0"/>
              </a:rPr>
              <a:t>strategic</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700" b="1" kern="100" dirty="0" smtClean="0">
                <a:solidFill>
                  <a:srgbClr val="0070C0"/>
                </a:solidFill>
                <a:latin typeface="Times New Roman" panose="02020603050405020304" pitchFamily="18" charset="0"/>
              </a:rPr>
              <a:t>intelligence</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17</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hand-eye </a:t>
            </a:r>
            <a:r>
              <a:rPr lang="en-US" altLang="zh-CN" sz="1700" b="1" kern="100" dirty="0" smtClean="0">
                <a:solidFill>
                  <a:srgbClr val="0070C0"/>
                </a:solidFill>
                <a:latin typeface="Times New Roman" panose="02020603050405020304" pitchFamily="18" charset="0"/>
              </a:rPr>
              <a:t>coordination</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18</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,decision-making ability under pressure, and team work. The matches require quite extreme physical and </a:t>
            </a:r>
            <a:r>
              <a:rPr lang="en-US" altLang="zh-CN" sz="1700" b="1" kern="100" dirty="0" smtClean="0">
                <a:solidFill>
                  <a:srgbClr val="0070C0"/>
                </a:solidFill>
                <a:latin typeface="Times New Roman" panose="02020603050405020304" pitchFamily="18" charset="0"/>
              </a:rPr>
              <a:t>mental</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19</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effort.</a:t>
            </a:r>
            <a:endPar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5" name="A-4.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1490133"/>
            <a:ext cx="304800" cy="304800"/>
          </a:xfrm>
          <a:prstGeom prst="rect">
            <a:avLst/>
          </a:prstGeom>
        </p:spPr>
      </p:pic>
      <p:sp>
        <p:nvSpPr>
          <p:cNvPr id="47" name="矩形 46"/>
          <p:cNvSpPr/>
          <p:nvPr/>
        </p:nvSpPr>
        <p:spPr>
          <a:xfrm>
            <a:off x="6595534" y="3133093"/>
            <a:ext cx="3894667"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basically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beɪsɪkli</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adv. </a:t>
            </a:r>
            <a:r>
              <a:rPr lang="zh-CN" altLang="en-US" dirty="0" smtClean="0">
                <a:latin typeface="Times New Roman" panose="02020603050405020304" pitchFamily="18" charset="0"/>
                <a:cs typeface="Times New Roman" panose="02020603050405020304" pitchFamily="18" charset="0"/>
              </a:rPr>
              <a:t>基本上，大体上</a:t>
            </a:r>
            <a:endParaRPr lang="en-US" altLang="zh-CN" dirty="0" smtClean="0">
              <a:latin typeface="Times New Roman" panose="02020603050405020304" pitchFamily="18" charset="0"/>
              <a:cs typeface="Times New Roman" panose="02020603050405020304" pitchFamily="18" charset="0"/>
            </a:endParaRPr>
          </a:p>
        </p:txBody>
      </p:sp>
      <p:sp>
        <p:nvSpPr>
          <p:cNvPr id="51" name="矩形 50"/>
          <p:cNvSpPr/>
          <p:nvPr/>
        </p:nvSpPr>
        <p:spPr>
          <a:xfrm>
            <a:off x="5952308" y="2208291"/>
            <a:ext cx="5266267" cy="2613023"/>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facilitate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fəˈsɪlɪteɪt</a:t>
            </a:r>
            <a:r>
              <a:rPr lang="en-US" altLang="zh-CN" dirty="0" smtClean="0">
                <a:cs typeface="Times New Roman" panose="02020603050405020304" pitchFamily="18" charset="0"/>
              </a:rPr>
              <a:t>/ </a:t>
            </a:r>
          </a:p>
          <a:p>
            <a:pPr>
              <a:lnSpc>
                <a:spcPct val="130000"/>
              </a:lnSpc>
            </a:pPr>
            <a:r>
              <a:rPr lang="en-US" altLang="zh-CN" dirty="0" smtClean="0">
                <a:cs typeface="Times New Roman" panose="02020603050405020304" pitchFamily="18" charset="0"/>
              </a:rPr>
              <a:t>v. (formal) to make an action or a process possible or easier  </a:t>
            </a:r>
            <a:r>
              <a:rPr lang="zh-CN" altLang="zh-CN" dirty="0" smtClean="0">
                <a:latin typeface="Times New Roman" panose="02020603050405020304" pitchFamily="18" charset="0"/>
                <a:cs typeface="Times New Roman" panose="02020603050405020304" pitchFamily="18" charset="0"/>
              </a:rPr>
              <a:t>促进；促使；使便利</a:t>
            </a:r>
            <a:endParaRPr lang="en-US" altLang="zh-CN" dirty="0" smtClean="0">
              <a:latin typeface="Times New Roman" panose="02020603050405020304" pitchFamily="18" charset="0"/>
              <a:cs typeface="Times New Roman" panose="02020603050405020304" pitchFamily="18" charset="0"/>
            </a:endParaRPr>
          </a:p>
          <a:p>
            <a:pPr>
              <a:lnSpc>
                <a:spcPct val="130000"/>
              </a:lnSpc>
            </a:pP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e.g. The new trade agreement should facilitate more</a:t>
            </a:r>
          </a:p>
          <a:p>
            <a:pPr>
              <a:lnSpc>
                <a:spcPct val="130000"/>
              </a:lnSpc>
            </a:pPr>
            <a:r>
              <a:rPr lang="en-US" altLang="zh-CN" dirty="0" smtClean="0">
                <a:cs typeface="Times New Roman" panose="02020603050405020304" pitchFamily="18" charset="0"/>
              </a:rPr>
              <a:t>        rapid economic growth.</a:t>
            </a:r>
            <a:endParaRPr lang="zh-CN" altLang="zh-CN" dirty="0" smtClean="0">
              <a:cs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新贸易协定应当会加快经济发展。</a:t>
            </a:r>
          </a:p>
        </p:txBody>
      </p:sp>
      <p:sp>
        <p:nvSpPr>
          <p:cNvPr id="59" name="矩形 58"/>
          <p:cNvSpPr/>
          <p:nvPr/>
        </p:nvSpPr>
        <p:spPr>
          <a:xfrm>
            <a:off x="5798942" y="2670087"/>
            <a:ext cx="5966339" cy="2252924"/>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wonder</a:t>
            </a:r>
            <a:r>
              <a:rPr lang="en-US" altLang="zh-CN" dirty="0" smtClean="0"/>
              <a:t>         </a:t>
            </a:r>
            <a:r>
              <a:rPr lang="en-US" altLang="zh-CN" dirty="0" smtClean="0">
                <a:latin typeface="Times New Roman" panose="02020603050405020304" pitchFamily="18" charset="0"/>
                <a:cs typeface="Times New Roman" panose="02020603050405020304" pitchFamily="18" charset="0"/>
              </a:rPr>
              <a:t>/</a:t>
            </a:r>
            <a:r>
              <a:rPr lang="en-US" altLang="zh-CN" dirty="0" smtClean="0">
                <a:cs typeface="Times New Roman" panose="02020603050405020304" pitchFamily="18" charset="0"/>
              </a:rPr>
              <a:t>'</a:t>
            </a:r>
            <a:r>
              <a:rPr lang="en-US" altLang="zh-CN" dirty="0" err="1" smtClean="0">
                <a:cs typeface="Times New Roman" panose="02020603050405020304" pitchFamily="18" charset="0"/>
              </a:rPr>
              <a:t>wʌndə</a:t>
            </a:r>
            <a:r>
              <a:rPr lang="en-US" altLang="zh-CN" dirty="0" smtClean="0">
                <a:cs typeface="Times New Roman" panose="02020603050405020304" pitchFamily="18" charset="0"/>
              </a:rPr>
              <a:t>(r)/ </a:t>
            </a:r>
          </a:p>
          <a:p>
            <a:pPr>
              <a:lnSpc>
                <a:spcPct val="130000"/>
              </a:lnSpc>
            </a:pPr>
            <a:r>
              <a:rPr lang="en-US" altLang="zh-CN" dirty="0" smtClean="0">
                <a:cs typeface="Times New Roman" panose="02020603050405020304" pitchFamily="18" charset="0"/>
              </a:rPr>
              <a:t>v.  to think about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and try to decide what is true, what will happen, what you should do, etc.  </a:t>
            </a:r>
            <a:r>
              <a:rPr lang="zh-CN" altLang="zh-CN" dirty="0" smtClean="0">
                <a:latin typeface="Times New Roman" panose="02020603050405020304" pitchFamily="18" charset="0"/>
                <a:cs typeface="Times New Roman" panose="02020603050405020304" pitchFamily="18" charset="0"/>
              </a:rPr>
              <a:t>想知道；想弄明白；琢磨</a:t>
            </a:r>
          </a:p>
          <a:p>
            <a:pPr>
              <a:lnSpc>
                <a:spcPct val="130000"/>
              </a:lnSpc>
            </a:pPr>
            <a:r>
              <a:rPr lang="en-US" altLang="zh-CN" dirty="0" smtClean="0">
                <a:cs typeface="Times New Roman" panose="02020603050405020304" pitchFamily="18" charset="0"/>
              </a:rPr>
              <a:t>~ about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想知道</a:t>
            </a:r>
          </a:p>
          <a:p>
            <a:pPr>
              <a:lnSpc>
                <a:spcPct val="130000"/>
              </a:lnSpc>
            </a:pPr>
            <a:r>
              <a:rPr lang="en-US" altLang="zh-CN" dirty="0" smtClean="0">
                <a:cs typeface="Times New Roman" panose="02020603050405020304" pitchFamily="18" charset="0"/>
              </a:rPr>
              <a:t>e.g. We were wondering about next April for the wedding.</a:t>
            </a:r>
            <a:endParaRPr lang="zh-CN" altLang="zh-CN" dirty="0" smtClean="0">
              <a:cs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我们寻思着下个四月举行婚礼可好。</a:t>
            </a:r>
          </a:p>
        </p:txBody>
      </p:sp>
      <p:sp>
        <p:nvSpPr>
          <p:cNvPr id="61" name="矩形 60"/>
          <p:cNvSpPr/>
          <p:nvPr/>
        </p:nvSpPr>
        <p:spPr>
          <a:xfrm>
            <a:off x="6800911" y="3375724"/>
            <a:ext cx="3810000" cy="792333"/>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apparent</a:t>
            </a:r>
            <a:r>
              <a:rPr lang="en-US" altLang="zh-CN" sz="1700" kern="100" dirty="0" smtClean="0">
                <a:solidFill>
                  <a:srgbClr val="0070C0"/>
                </a:solidFill>
                <a:latin typeface="Times New Roman" panose="02020603050405020304" pitchFamily="18" charset="0"/>
              </a:rPr>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ə'pærənt</a:t>
            </a:r>
            <a:r>
              <a:rPr lang="en-US" altLang="zh-CN" dirty="0" smtClean="0">
                <a:cs typeface="Times New Roman" panose="02020603050405020304" pitchFamily="18" charset="0"/>
              </a:rPr>
              <a:t>/ </a:t>
            </a:r>
          </a:p>
          <a:p>
            <a:pPr>
              <a:lnSpc>
                <a:spcPct val="130000"/>
              </a:lnSpc>
            </a:pPr>
            <a:r>
              <a:rPr lang="en-US" altLang="zh-CN" dirty="0" smtClean="0">
                <a:cs typeface="Times New Roman" panose="02020603050405020304" pitchFamily="18" charset="0"/>
              </a:rPr>
              <a:t>      adj. </a:t>
            </a:r>
            <a:r>
              <a:rPr lang="zh-CN" altLang="en-US" dirty="0" smtClean="0">
                <a:latin typeface="Times New Roman" panose="02020603050405020304" pitchFamily="18" charset="0"/>
                <a:cs typeface="Times New Roman" panose="02020603050405020304" pitchFamily="18" charset="0"/>
              </a:rPr>
              <a:t>显而易见的，显然的</a:t>
            </a:r>
            <a:endParaRPr lang="en-US" altLang="zh-CN" dirty="0" smtClean="0">
              <a:latin typeface="Times New Roman" panose="02020603050405020304" pitchFamily="18" charset="0"/>
              <a:cs typeface="Times New Roman" panose="02020603050405020304" pitchFamily="18" charset="0"/>
            </a:endParaRPr>
          </a:p>
        </p:txBody>
      </p:sp>
      <p:sp>
        <p:nvSpPr>
          <p:cNvPr id="68" name="矩形 67"/>
          <p:cNvSpPr/>
          <p:nvPr/>
        </p:nvSpPr>
        <p:spPr>
          <a:xfrm>
            <a:off x="6253481" y="3882997"/>
            <a:ext cx="3869268" cy="812530"/>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strategic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strə'tiːdʒɪk</a:t>
            </a:r>
            <a:r>
              <a:rPr lang="en-US" altLang="zh-CN" dirty="0" smtClean="0">
                <a:cs typeface="Times New Roman" panose="02020603050405020304" pitchFamily="18" charset="0"/>
              </a:rPr>
              <a:t>/ </a:t>
            </a:r>
          </a:p>
          <a:p>
            <a:pPr>
              <a:lnSpc>
                <a:spcPct val="130000"/>
              </a:lnSpc>
            </a:pPr>
            <a:r>
              <a:rPr lang="en-US" altLang="zh-CN" dirty="0" smtClean="0">
                <a:cs typeface="Times New Roman" panose="02020603050405020304" pitchFamily="18" charset="0"/>
              </a:rPr>
              <a:t>     adj. </a:t>
            </a:r>
            <a:r>
              <a:rPr lang="zh-CN" altLang="en-US" dirty="0" smtClean="0">
                <a:latin typeface="Times New Roman" panose="02020603050405020304" pitchFamily="18" charset="0"/>
                <a:cs typeface="Times New Roman" panose="02020603050405020304" pitchFamily="18" charset="0"/>
              </a:rPr>
              <a:t>战略性的</a:t>
            </a:r>
            <a:endParaRPr lang="en-US" altLang="zh-CN" dirty="0" smtClean="0">
              <a:latin typeface="Times New Roman" panose="02020603050405020304" pitchFamily="18" charset="0"/>
              <a:cs typeface="Times New Roman" panose="02020603050405020304" pitchFamily="18" charset="0"/>
            </a:endParaRPr>
          </a:p>
        </p:txBody>
      </p:sp>
      <p:sp>
        <p:nvSpPr>
          <p:cNvPr id="70" name="矩形 69"/>
          <p:cNvSpPr/>
          <p:nvPr/>
        </p:nvSpPr>
        <p:spPr>
          <a:xfrm>
            <a:off x="6160105" y="4217310"/>
            <a:ext cx="3393197" cy="646331"/>
          </a:xfrm>
          <a:prstGeom prst="rect">
            <a:avLst/>
          </a:prstGeom>
          <a:solidFill>
            <a:srgbClr val="D7F9D3"/>
          </a:solidFill>
          <a:ln>
            <a:solidFill>
              <a:srgbClr val="FF0000"/>
            </a:solidFill>
          </a:ln>
        </p:spPr>
        <p:txBody>
          <a:bodyPr wrap="square">
            <a:spAutoFit/>
          </a:bodyPr>
          <a:lstStyle/>
          <a:p>
            <a:r>
              <a:rPr lang="zh-CN"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intelligence     </a:t>
            </a:r>
            <a:r>
              <a:rPr lang="en-US" altLang="zh-CN" dirty="0" smtClean="0">
                <a:latin typeface="Times New Roman" panose="02020603050405020304" pitchFamily="18" charset="0"/>
                <a:cs typeface="Times New Roman" panose="02020603050405020304" pitchFamily="18" charset="0"/>
              </a:rPr>
              <a:t>/</a:t>
            </a:r>
            <a:r>
              <a:rPr lang="en-US" altLang="zh-CN" dirty="0" err="1" smtClean="0">
                <a:cs typeface="Times New Roman" panose="02020603050405020304" pitchFamily="18" charset="0"/>
              </a:rPr>
              <a:t>ɪn'telɪdʒəns</a:t>
            </a:r>
            <a:r>
              <a:rPr lang="en-US" altLang="zh-CN" dirty="0" smtClean="0">
                <a:cs typeface="Times New Roman" panose="02020603050405020304" pitchFamily="18" charset="0"/>
              </a:rPr>
              <a:t>/ </a:t>
            </a:r>
          </a:p>
          <a:p>
            <a:r>
              <a:rPr lang="en-US" altLang="zh-CN" dirty="0" smtClean="0">
                <a:cs typeface="Times New Roman" panose="02020603050405020304" pitchFamily="18" charset="0"/>
              </a:rPr>
              <a:t>     n. </a:t>
            </a:r>
            <a:r>
              <a:rPr lang="zh-CN" altLang="en-US" dirty="0" smtClean="0">
                <a:cs typeface="Times New Roman" panose="02020603050405020304" pitchFamily="18" charset="0"/>
              </a:rPr>
              <a:t>智力，智慧</a:t>
            </a:r>
            <a:endParaRPr lang="en-US" altLang="zh-CN" dirty="0" smtClean="0">
              <a:cs typeface="Times New Roman" panose="02020603050405020304" pitchFamily="18" charset="0"/>
            </a:endParaRPr>
          </a:p>
        </p:txBody>
      </p:sp>
      <p:sp>
        <p:nvSpPr>
          <p:cNvPr id="72" name="矩形 71"/>
          <p:cNvSpPr/>
          <p:nvPr/>
        </p:nvSpPr>
        <p:spPr>
          <a:xfrm>
            <a:off x="6005286" y="4570974"/>
            <a:ext cx="3572934" cy="1089529"/>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coordination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kəʊˌɔːdɪ'neɪʃn</a:t>
            </a:r>
            <a:r>
              <a:rPr lang="en-US" altLang="zh-CN" dirty="0" smtClean="0">
                <a:cs typeface="Times New Roman" panose="02020603050405020304" pitchFamily="18" charset="0"/>
              </a:rPr>
              <a:t>/ </a:t>
            </a:r>
          </a:p>
          <a:p>
            <a:pPr>
              <a:lnSpc>
                <a:spcPct val="130000"/>
              </a:lnSpc>
            </a:pPr>
            <a:r>
              <a:rPr lang="en-US" altLang="zh-CN" i="1" dirty="0" smtClean="0">
                <a:latin typeface="Times New Roman" panose="02020603050405020304" pitchFamily="18" charset="0"/>
                <a:cs typeface="Times New Roman" panose="02020603050405020304" pitchFamily="18" charset="0"/>
              </a:rPr>
              <a:t>     n. </a:t>
            </a:r>
            <a:r>
              <a:rPr lang="zh-CN" altLang="en-US" dirty="0" smtClean="0">
                <a:latin typeface="Times New Roman" panose="02020603050405020304" pitchFamily="18" charset="0"/>
                <a:cs typeface="Times New Roman" panose="02020603050405020304" pitchFamily="18" charset="0"/>
              </a:rPr>
              <a:t>协作，协调</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p>
        </p:txBody>
      </p:sp>
      <p:sp>
        <p:nvSpPr>
          <p:cNvPr id="74" name="矩形 73"/>
          <p:cNvSpPr/>
          <p:nvPr/>
        </p:nvSpPr>
        <p:spPr>
          <a:xfrm>
            <a:off x="5918682" y="5250486"/>
            <a:ext cx="3572934" cy="923330"/>
          </a:xfrm>
          <a:prstGeom prst="rect">
            <a:avLst/>
          </a:prstGeom>
          <a:solidFill>
            <a:srgbClr val="D7F9D3"/>
          </a:solidFill>
          <a:ln>
            <a:solidFill>
              <a:srgbClr val="FF0000"/>
            </a:solidFill>
          </a:ln>
        </p:spPr>
        <p:txBody>
          <a:bodyPr wrap="square">
            <a:spAutoFit/>
          </a:bodyPr>
          <a:lstStyle/>
          <a:p>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mental        </a:t>
            </a:r>
            <a:r>
              <a:rPr lang="en-US" altLang="zh-CN" dirty="0" smtClean="0">
                <a:latin typeface="Times New Roman" panose="02020603050405020304" pitchFamily="18" charset="0"/>
                <a:cs typeface="Times New Roman" panose="02020603050405020304" pitchFamily="18" charset="0"/>
              </a:rPr>
              <a:t>/</a:t>
            </a:r>
            <a:r>
              <a:rPr lang="en-US" altLang="zh-CN" dirty="0" smtClean="0">
                <a:cs typeface="Times New Roman" panose="02020603050405020304" pitchFamily="18" charset="0"/>
              </a:rPr>
              <a:t>'</a:t>
            </a:r>
            <a:r>
              <a:rPr lang="en-US" altLang="zh-CN" dirty="0" err="1" smtClean="0">
                <a:cs typeface="Times New Roman" panose="02020603050405020304" pitchFamily="18" charset="0"/>
              </a:rPr>
              <a:t>mentl</a:t>
            </a:r>
            <a:r>
              <a:rPr lang="en-US" altLang="zh-CN" dirty="0" smtClean="0">
                <a:cs typeface="Times New Roman" panose="02020603050405020304" pitchFamily="18" charset="0"/>
              </a:rPr>
              <a:t>/ </a:t>
            </a:r>
          </a:p>
          <a:p>
            <a:r>
              <a:rPr lang="en-US" altLang="zh-CN" dirty="0" smtClean="0">
                <a:cs typeface="Times New Roman" panose="02020603050405020304" pitchFamily="18" charset="0"/>
              </a:rPr>
              <a:t>     adj. </a:t>
            </a:r>
            <a:r>
              <a:rPr lang="zh-CN" altLang="en-US" dirty="0" smtClean="0">
                <a:latin typeface="Times New Roman" panose="02020603050405020304" pitchFamily="18" charset="0"/>
                <a:cs typeface="Times New Roman" panose="02020603050405020304" pitchFamily="18" charset="0"/>
              </a:rPr>
              <a:t>精神的，智力的</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p>
        </p:txBody>
      </p:sp>
      <p:sp>
        <p:nvSpPr>
          <p:cNvPr id="78" name="矩形 77"/>
          <p:cNvSpPr/>
          <p:nvPr/>
        </p:nvSpPr>
        <p:spPr>
          <a:xfrm>
            <a:off x="5856755" y="2798539"/>
            <a:ext cx="5630334" cy="2086725"/>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rPr>
              <a:t>★ </a:t>
            </a:r>
            <a:r>
              <a:rPr lang="en-US" altLang="zh-CN" b="1" kern="100" dirty="0" smtClean="0">
                <a:solidFill>
                  <a:srgbClr val="0070C0"/>
                </a:solidFill>
                <a:latin typeface="Times New Roman" panose="02020603050405020304" pitchFamily="18" charset="0"/>
              </a:rPr>
              <a:t> after all   </a:t>
            </a:r>
            <a:r>
              <a:rPr lang="zh-CN" altLang="en-US" dirty="0" smtClean="0"/>
              <a:t>毕竟，究竟</a:t>
            </a:r>
            <a:endParaRPr lang="en-US" altLang="zh-CN" dirty="0" smtClean="0"/>
          </a:p>
          <a:p>
            <a:pPr>
              <a:lnSpc>
                <a:spcPct val="130000"/>
              </a:lnSpc>
            </a:pPr>
            <a:endParaRPr lang="zh-CN" altLang="en-US" dirty="0" smtClean="0"/>
          </a:p>
          <a:p>
            <a:pPr>
              <a:lnSpc>
                <a:spcPct val="130000"/>
              </a:lnSpc>
            </a:pPr>
            <a:r>
              <a:rPr lang="en-US" altLang="zh-CN" dirty="0" smtClean="0">
                <a:cs typeface="Times New Roman" panose="02020603050405020304" pitchFamily="18" charset="0"/>
              </a:rPr>
              <a:t>e.g. After all, 15 minutes of exercise is better than nothing.</a:t>
            </a:r>
          </a:p>
          <a:p>
            <a:pPr>
              <a:lnSpc>
                <a:spcPct val="130000"/>
              </a:lnSpc>
            </a:pPr>
            <a:r>
              <a:rPr lang="zh-CN" altLang="en-US" dirty="0" smtClean="0">
                <a:latin typeface="Times New Roman" panose="02020603050405020304" pitchFamily="18" charset="0"/>
                <a:cs typeface="Times New Roman" panose="02020603050405020304" pitchFamily="18" charset="0"/>
              </a:rPr>
              <a:t>       </a:t>
            </a:r>
            <a:r>
              <a:rPr lang="zh-CN" altLang="en-US" dirty="0" smtClean="0"/>
              <a:t>毕竟，</a:t>
            </a:r>
            <a:r>
              <a:rPr lang="en-US" altLang="zh-CN" dirty="0" smtClean="0"/>
              <a:t>15</a:t>
            </a:r>
            <a:r>
              <a:rPr lang="zh-CN" altLang="en-US" dirty="0" smtClean="0"/>
              <a:t>分钟的运动总比没有好。</a:t>
            </a:r>
            <a:endParaRPr lang="en-US" altLang="zh-CN" dirty="0" smtClean="0"/>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p>
        </p:txBody>
      </p:sp>
      <p:graphicFrame>
        <p:nvGraphicFramePr>
          <p:cNvPr id="79" name="Group 80"/>
          <p:cNvGraphicFramePr>
            <a:graphicFrameLocks noGrp="1"/>
          </p:cNvGraphicFramePr>
          <p:nvPr/>
        </p:nvGraphicFramePr>
        <p:xfrm>
          <a:off x="2812194" y="1909355"/>
          <a:ext cx="956734" cy="343452"/>
        </p:xfrm>
        <a:graphic>
          <a:graphicData uri="http://schemas.openxmlformats.org/drawingml/2006/table">
            <a:tbl>
              <a:tblPr/>
              <a:tblGrid>
                <a:gridCol w="956734"/>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0" name="Group 80"/>
          <p:cNvGraphicFramePr>
            <a:graphicFrameLocks noGrp="1"/>
          </p:cNvGraphicFramePr>
          <p:nvPr/>
        </p:nvGraphicFramePr>
        <p:xfrm>
          <a:off x="1659467" y="2282371"/>
          <a:ext cx="1092200" cy="343452"/>
        </p:xfrm>
        <a:graphic>
          <a:graphicData uri="http://schemas.openxmlformats.org/drawingml/2006/table">
            <a:tbl>
              <a:tblPr/>
              <a:tblGrid>
                <a:gridCol w="1092200"/>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1" name="Group 80"/>
          <p:cNvGraphicFramePr>
            <a:graphicFrameLocks noGrp="1"/>
          </p:cNvGraphicFramePr>
          <p:nvPr/>
        </p:nvGraphicFramePr>
        <p:xfrm>
          <a:off x="3813323" y="2726426"/>
          <a:ext cx="965200" cy="343452"/>
        </p:xfrm>
        <a:graphic>
          <a:graphicData uri="http://schemas.openxmlformats.org/drawingml/2006/table">
            <a:tbl>
              <a:tblPr/>
              <a:tblGrid>
                <a:gridCol w="965200"/>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2" name="Group 80"/>
          <p:cNvGraphicFramePr>
            <a:graphicFrameLocks noGrp="1"/>
          </p:cNvGraphicFramePr>
          <p:nvPr/>
        </p:nvGraphicFramePr>
        <p:xfrm>
          <a:off x="4836919" y="3073559"/>
          <a:ext cx="649481" cy="343452"/>
        </p:xfrm>
        <a:graphic>
          <a:graphicData uri="http://schemas.openxmlformats.org/drawingml/2006/table">
            <a:tbl>
              <a:tblPr/>
              <a:tblGrid>
                <a:gridCol w="649481"/>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3" name="Group 80"/>
          <p:cNvGraphicFramePr>
            <a:graphicFrameLocks noGrp="1"/>
          </p:cNvGraphicFramePr>
          <p:nvPr/>
        </p:nvGraphicFramePr>
        <p:xfrm>
          <a:off x="2751746" y="3511174"/>
          <a:ext cx="882220" cy="343452"/>
        </p:xfrm>
        <a:graphic>
          <a:graphicData uri="http://schemas.openxmlformats.org/drawingml/2006/table">
            <a:tbl>
              <a:tblPr/>
              <a:tblGrid>
                <a:gridCol w="882220"/>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4" name="Group 80"/>
          <p:cNvGraphicFramePr>
            <a:graphicFrameLocks noGrp="1"/>
          </p:cNvGraphicFramePr>
          <p:nvPr/>
        </p:nvGraphicFramePr>
        <p:xfrm>
          <a:off x="2418459" y="4320660"/>
          <a:ext cx="927325" cy="343452"/>
        </p:xfrm>
        <a:graphic>
          <a:graphicData uri="http://schemas.openxmlformats.org/drawingml/2006/table">
            <a:tbl>
              <a:tblPr/>
              <a:tblGrid>
                <a:gridCol w="927325"/>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5" name="Group 80"/>
          <p:cNvGraphicFramePr>
            <a:graphicFrameLocks noGrp="1"/>
          </p:cNvGraphicFramePr>
          <p:nvPr/>
        </p:nvGraphicFramePr>
        <p:xfrm>
          <a:off x="3369733" y="3987800"/>
          <a:ext cx="1244600" cy="334986"/>
        </p:xfrm>
        <a:graphic>
          <a:graphicData uri="http://schemas.openxmlformats.org/drawingml/2006/table">
            <a:tbl>
              <a:tblPr/>
              <a:tblGrid>
                <a:gridCol w="1244600"/>
              </a:tblGrid>
              <a:tr h="29633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6" name="Group 80"/>
          <p:cNvGraphicFramePr>
            <a:graphicFrameLocks noGrp="1"/>
          </p:cNvGraphicFramePr>
          <p:nvPr/>
        </p:nvGraphicFramePr>
        <p:xfrm>
          <a:off x="1533034" y="4693597"/>
          <a:ext cx="1219201" cy="334986"/>
        </p:xfrm>
        <a:graphic>
          <a:graphicData uri="http://schemas.openxmlformats.org/drawingml/2006/table">
            <a:tbl>
              <a:tblPr/>
              <a:tblGrid>
                <a:gridCol w="1219201"/>
              </a:tblGrid>
              <a:tr h="30480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87" name="Group 80"/>
          <p:cNvGraphicFramePr>
            <a:graphicFrameLocks noGrp="1"/>
          </p:cNvGraphicFramePr>
          <p:nvPr/>
        </p:nvGraphicFramePr>
        <p:xfrm>
          <a:off x="1509481" y="5870298"/>
          <a:ext cx="814975" cy="343452"/>
        </p:xfrm>
        <a:graphic>
          <a:graphicData uri="http://schemas.openxmlformats.org/drawingml/2006/table">
            <a:tbl>
              <a:tblPr/>
              <a:tblGrid>
                <a:gridCol w="814975"/>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6" name="Group 80"/>
          <p:cNvGraphicFramePr>
            <a:graphicFrameLocks noGrp="1"/>
          </p:cNvGraphicFramePr>
          <p:nvPr/>
        </p:nvGraphicFramePr>
        <p:xfrm>
          <a:off x="3461047" y="4249783"/>
          <a:ext cx="1180622" cy="466581"/>
        </p:xfrm>
        <a:graphic>
          <a:graphicData uri="http://schemas.openxmlformats.org/drawingml/2006/table">
            <a:tbl>
              <a:tblPr/>
              <a:tblGrid>
                <a:gridCol w="1180622"/>
              </a:tblGrid>
              <a:tr h="46658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seq concurrent="1" nextAc="seek">
              <p:cTn id="13" restart="whenNotActive" fill="hold" evtFilter="cancelBubble" nodeType="interactiveSeq">
                <p:stCondLst>
                  <p:cond evt="onClick" delay="0">
                    <p:tgtEl>
                      <p:spTgt spid="4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7751" fill="hold"/>
                                        <p:tgtEl>
                                          <p:spTgt spid="45"/>
                                        </p:tgtEl>
                                      </p:cBhvr>
                                    </p:cmd>
                                  </p:childTnLst>
                                </p:cTn>
                              </p:par>
                            </p:childTnLst>
                          </p:cTn>
                        </p:par>
                      </p:childTnLst>
                    </p:cTn>
                  </p:par>
                </p:childTnLst>
              </p:cTn>
              <p:nextCondLst>
                <p:cond evt="onClick" delay="0">
                  <p:tgtEl>
                    <p:spTgt spid="40"/>
                  </p:tgtEl>
                </p:cond>
              </p:nextCondLst>
            </p:seq>
            <p:seq concurrent="1" nextAc="seek">
              <p:cTn id="18" restart="whenNotActive" fill="hold" evtFilter="cancelBubble" nodeType="interactiveSeq">
                <p:stCondLst>
                  <p:cond evt="onClick" delay="0">
                    <p:tgtEl>
                      <p:spTgt spid="4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5"/>
                                        </p:tgtEl>
                                      </p:cBhvr>
                                    </p:cmd>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45"/>
                                        </p:tgtEl>
                                      </p:cBhvr>
                                    </p:cmd>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79"/>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47"/>
                                        </p:tgtEl>
                                        <p:attrNameLst>
                                          <p:attrName>ppt_x</p:attrName>
                                        </p:attrNameLst>
                                      </p:cBhvr>
                                      <p:tavLst>
                                        <p:tav tm="0">
                                          <p:val>
                                            <p:strVal val="ppt_x"/>
                                          </p:val>
                                        </p:tav>
                                        <p:tav tm="100000">
                                          <p:val>
                                            <p:strVal val="ppt_x"/>
                                          </p:val>
                                        </p:tav>
                                      </p:tavLst>
                                    </p:anim>
                                    <p:anim calcmode="lin" valueType="num">
                                      <p:cBhvr additive="base">
                                        <p:cTn id="39" dur="500"/>
                                        <p:tgtEl>
                                          <p:spTgt spid="47"/>
                                        </p:tgtEl>
                                        <p:attrNameLst>
                                          <p:attrName>ppt_y</p:attrName>
                                        </p:attrNameLst>
                                      </p:cBhvr>
                                      <p:tavLst>
                                        <p:tav tm="0">
                                          <p:val>
                                            <p:strVal val="ppt_y"/>
                                          </p:val>
                                        </p:tav>
                                        <p:tav tm="100000">
                                          <p:val>
                                            <p:strVal val="1+ppt_h/2"/>
                                          </p:val>
                                        </p:tav>
                                      </p:tavLst>
                                    </p:anim>
                                    <p:set>
                                      <p:cBhvr>
                                        <p:cTn id="4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41" restart="whenNotActive" fill="hold" evtFilter="cancelBubble" nodeType="interactiveSeq">
                <p:stCondLst>
                  <p:cond evt="onClick" delay="0">
                    <p:tgtEl>
                      <p:spTgt spid="80"/>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51"/>
                                        </p:tgtEl>
                                        <p:attrNameLst>
                                          <p:attrName>ppt_x</p:attrName>
                                        </p:attrNameLst>
                                      </p:cBhvr>
                                      <p:tavLst>
                                        <p:tav tm="0">
                                          <p:val>
                                            <p:strVal val="ppt_x"/>
                                          </p:val>
                                        </p:tav>
                                        <p:tav tm="100000">
                                          <p:val>
                                            <p:strVal val="ppt_x"/>
                                          </p:val>
                                        </p:tav>
                                      </p:tavLst>
                                    </p:anim>
                                    <p:anim calcmode="lin" valueType="num">
                                      <p:cBhvr additive="base">
                                        <p:cTn id="52" dur="500"/>
                                        <p:tgtEl>
                                          <p:spTgt spid="51"/>
                                        </p:tgtEl>
                                        <p:attrNameLst>
                                          <p:attrName>ppt_y</p:attrName>
                                        </p:attrNameLst>
                                      </p:cBhvr>
                                      <p:tavLst>
                                        <p:tav tm="0">
                                          <p:val>
                                            <p:strVal val="ppt_y"/>
                                          </p:val>
                                        </p:tav>
                                        <p:tav tm="100000">
                                          <p:val>
                                            <p:strVal val="1+ppt_h/2"/>
                                          </p:val>
                                        </p:tav>
                                      </p:tavLst>
                                    </p:anim>
                                    <p:set>
                                      <p:cBhvr>
                                        <p:cTn id="5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54" restart="whenNotActive" fill="hold" evtFilter="cancelBubble" nodeType="interactiveSeq">
                <p:stCondLst>
                  <p:cond evt="onClick" delay="0">
                    <p:tgtEl>
                      <p:spTgt spid="81"/>
                    </p:tgtEl>
                  </p:cond>
                </p:stCondLst>
                <p:endSync evt="end" delay="0">
                  <p:rtn val="all"/>
                </p:endSync>
                <p:childTnLst>
                  <p:par>
                    <p:cTn id="55" fill="hold">
                      <p:stCondLst>
                        <p:cond delay="0"/>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ppt_x"/>
                                          </p:val>
                                        </p:tav>
                                        <p:tav tm="100000">
                                          <p:val>
                                            <p:strVal val="#ppt_x"/>
                                          </p:val>
                                        </p:tav>
                                      </p:tavLst>
                                    </p:anim>
                                    <p:anim calcmode="lin" valueType="num">
                                      <p:cBhvr additive="base">
                                        <p:cTn id="6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9"/>
                                        </p:tgtEl>
                                        <p:attrNameLst>
                                          <p:attrName>ppt_x</p:attrName>
                                        </p:attrNameLst>
                                      </p:cBhvr>
                                      <p:tavLst>
                                        <p:tav tm="0">
                                          <p:val>
                                            <p:strVal val="ppt_x"/>
                                          </p:val>
                                        </p:tav>
                                        <p:tav tm="100000">
                                          <p:val>
                                            <p:strVal val="ppt_x"/>
                                          </p:val>
                                        </p:tav>
                                      </p:tavLst>
                                    </p:anim>
                                    <p:anim calcmode="lin" valueType="num">
                                      <p:cBhvr additive="base">
                                        <p:cTn id="65" dur="500"/>
                                        <p:tgtEl>
                                          <p:spTgt spid="59"/>
                                        </p:tgtEl>
                                        <p:attrNameLst>
                                          <p:attrName>ppt_y</p:attrName>
                                        </p:attrNameLst>
                                      </p:cBhvr>
                                      <p:tavLst>
                                        <p:tav tm="0">
                                          <p:val>
                                            <p:strVal val="ppt_y"/>
                                          </p:val>
                                        </p:tav>
                                        <p:tav tm="100000">
                                          <p:val>
                                            <p:strVal val="1+ppt_h/2"/>
                                          </p:val>
                                        </p:tav>
                                      </p:tavLst>
                                    </p:anim>
                                    <p:set>
                                      <p:cBhvr>
                                        <p:cTn id="66"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67" restart="whenNotActive" fill="hold" evtFilter="cancelBubble" nodeType="interactiveSeq">
                <p:stCondLst>
                  <p:cond evt="onClick" delay="0">
                    <p:tgtEl>
                      <p:spTgt spid="82"/>
                    </p:tgtEl>
                  </p:cond>
                </p:stCondLst>
                <p:endSync evt="end" delay="0">
                  <p:rtn val="all"/>
                </p:endSync>
                <p:childTnLst>
                  <p:par>
                    <p:cTn id="68" fill="hold">
                      <p:stCondLst>
                        <p:cond delay="0"/>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additive="base">
                                        <p:cTn id="72" dur="500" fill="hold"/>
                                        <p:tgtEl>
                                          <p:spTgt spid="78"/>
                                        </p:tgtEl>
                                        <p:attrNameLst>
                                          <p:attrName>ppt_x</p:attrName>
                                        </p:attrNameLst>
                                      </p:cBhvr>
                                      <p:tavLst>
                                        <p:tav tm="0">
                                          <p:val>
                                            <p:strVal val="#ppt_x"/>
                                          </p:val>
                                        </p:tav>
                                        <p:tav tm="100000">
                                          <p:val>
                                            <p:strVal val="#ppt_x"/>
                                          </p:val>
                                        </p:tav>
                                      </p:tavLst>
                                    </p:anim>
                                    <p:anim calcmode="lin" valueType="num">
                                      <p:cBhvr additive="base">
                                        <p:cTn id="7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78"/>
                                        </p:tgtEl>
                                        <p:attrNameLst>
                                          <p:attrName>ppt_x</p:attrName>
                                        </p:attrNameLst>
                                      </p:cBhvr>
                                      <p:tavLst>
                                        <p:tav tm="0">
                                          <p:val>
                                            <p:strVal val="ppt_x"/>
                                          </p:val>
                                        </p:tav>
                                        <p:tav tm="100000">
                                          <p:val>
                                            <p:strVal val="ppt_x"/>
                                          </p:val>
                                        </p:tav>
                                      </p:tavLst>
                                    </p:anim>
                                    <p:anim calcmode="lin" valueType="num">
                                      <p:cBhvr additive="base">
                                        <p:cTn id="78" dur="500"/>
                                        <p:tgtEl>
                                          <p:spTgt spid="78"/>
                                        </p:tgtEl>
                                        <p:attrNameLst>
                                          <p:attrName>ppt_y</p:attrName>
                                        </p:attrNameLst>
                                      </p:cBhvr>
                                      <p:tavLst>
                                        <p:tav tm="0">
                                          <p:val>
                                            <p:strVal val="ppt_y"/>
                                          </p:val>
                                        </p:tav>
                                        <p:tav tm="100000">
                                          <p:val>
                                            <p:strVal val="1+ppt_h/2"/>
                                          </p:val>
                                        </p:tav>
                                      </p:tavLst>
                                    </p:anim>
                                    <p:set>
                                      <p:cBhvr>
                                        <p:cTn id="79"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80" restart="whenNotActive" fill="hold" evtFilter="cancelBubble" nodeType="interactiveSeq">
                <p:stCondLst>
                  <p:cond evt="onClick" delay="0">
                    <p:tgtEl>
                      <p:spTgt spid="83"/>
                    </p:tgtEl>
                  </p:cond>
                </p:stCondLst>
                <p:endSync evt="end" delay="0">
                  <p:rtn val="all"/>
                </p:endSync>
                <p:childTnLst>
                  <p:par>
                    <p:cTn id="81" fill="hold">
                      <p:stCondLst>
                        <p:cond delay="0"/>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ppt_x"/>
                                          </p:val>
                                        </p:tav>
                                        <p:tav tm="100000">
                                          <p:val>
                                            <p:strVal val="#ppt_x"/>
                                          </p:val>
                                        </p:tav>
                                      </p:tavLst>
                                    </p:anim>
                                    <p:anim calcmode="lin" valueType="num">
                                      <p:cBhvr additive="base">
                                        <p:cTn id="8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61"/>
                                        </p:tgtEl>
                                        <p:attrNameLst>
                                          <p:attrName>ppt_x</p:attrName>
                                        </p:attrNameLst>
                                      </p:cBhvr>
                                      <p:tavLst>
                                        <p:tav tm="0">
                                          <p:val>
                                            <p:strVal val="ppt_x"/>
                                          </p:val>
                                        </p:tav>
                                        <p:tav tm="100000">
                                          <p:val>
                                            <p:strVal val="ppt_x"/>
                                          </p:val>
                                        </p:tav>
                                      </p:tavLst>
                                    </p:anim>
                                    <p:anim calcmode="lin" valueType="num">
                                      <p:cBhvr additive="base">
                                        <p:cTn id="91" dur="500"/>
                                        <p:tgtEl>
                                          <p:spTgt spid="61"/>
                                        </p:tgtEl>
                                        <p:attrNameLst>
                                          <p:attrName>ppt_y</p:attrName>
                                        </p:attrNameLst>
                                      </p:cBhvr>
                                      <p:tavLst>
                                        <p:tav tm="0">
                                          <p:val>
                                            <p:strVal val="ppt_y"/>
                                          </p:val>
                                        </p:tav>
                                        <p:tav tm="100000">
                                          <p:val>
                                            <p:strVal val="1+ppt_h/2"/>
                                          </p:val>
                                        </p:tav>
                                      </p:tavLst>
                                    </p:anim>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4"/>
                    </p:tgtEl>
                  </p:cond>
                </p:stCondLst>
                <p:endSync evt="end" delay="0">
                  <p:rtn val="all"/>
                </p:endSync>
                <p:childTnLst>
                  <p:par>
                    <p:cTn id="94" fill="hold">
                      <p:stCondLst>
                        <p:cond delay="0"/>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additive="base">
                                        <p:cTn id="98" dur="500" fill="hold"/>
                                        <p:tgtEl>
                                          <p:spTgt spid="68"/>
                                        </p:tgtEl>
                                        <p:attrNameLst>
                                          <p:attrName>ppt_x</p:attrName>
                                        </p:attrNameLst>
                                      </p:cBhvr>
                                      <p:tavLst>
                                        <p:tav tm="0">
                                          <p:val>
                                            <p:strVal val="#ppt_x"/>
                                          </p:val>
                                        </p:tav>
                                        <p:tav tm="100000">
                                          <p:val>
                                            <p:strVal val="#ppt_x"/>
                                          </p:val>
                                        </p:tav>
                                      </p:tavLst>
                                    </p:anim>
                                    <p:anim calcmode="lin" valueType="num">
                                      <p:cBhvr additive="base">
                                        <p:cTn id="9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68"/>
                                        </p:tgtEl>
                                        <p:attrNameLst>
                                          <p:attrName>ppt_x</p:attrName>
                                        </p:attrNameLst>
                                      </p:cBhvr>
                                      <p:tavLst>
                                        <p:tav tm="0">
                                          <p:val>
                                            <p:strVal val="ppt_x"/>
                                          </p:val>
                                        </p:tav>
                                        <p:tav tm="100000">
                                          <p:val>
                                            <p:strVal val="ppt_x"/>
                                          </p:val>
                                        </p:tav>
                                      </p:tavLst>
                                    </p:anim>
                                    <p:anim calcmode="lin" valueType="num">
                                      <p:cBhvr additive="base">
                                        <p:cTn id="104" dur="500"/>
                                        <p:tgtEl>
                                          <p:spTgt spid="68"/>
                                        </p:tgtEl>
                                        <p:attrNameLst>
                                          <p:attrName>ppt_y</p:attrName>
                                        </p:attrNameLst>
                                      </p:cBhvr>
                                      <p:tavLst>
                                        <p:tav tm="0">
                                          <p:val>
                                            <p:strVal val="ppt_y"/>
                                          </p:val>
                                        </p:tav>
                                        <p:tav tm="100000">
                                          <p:val>
                                            <p:strVal val="1+ppt_h/2"/>
                                          </p:val>
                                        </p:tav>
                                      </p:tavLst>
                                    </p:anim>
                                    <p:set>
                                      <p:cBhvr>
                                        <p:cTn id="10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06" restart="whenNotActive" fill="hold" evtFilter="cancelBubble" nodeType="interactiveSeq">
                <p:stCondLst>
                  <p:cond evt="onClick" delay="0">
                    <p:tgtEl>
                      <p:spTgt spid="86"/>
                    </p:tgtEl>
                  </p:cond>
                </p:stCondLst>
                <p:endSync evt="end" delay="0">
                  <p:rtn val="all"/>
                </p:endSync>
                <p:childTnLst>
                  <p:par>
                    <p:cTn id="107" fill="hold">
                      <p:stCondLst>
                        <p:cond delay="0"/>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fill="hold"/>
                                        <p:tgtEl>
                                          <p:spTgt spid="72"/>
                                        </p:tgtEl>
                                        <p:attrNameLst>
                                          <p:attrName>ppt_x</p:attrName>
                                        </p:attrNameLst>
                                      </p:cBhvr>
                                      <p:tavLst>
                                        <p:tav tm="0">
                                          <p:val>
                                            <p:strVal val="#ppt_x"/>
                                          </p:val>
                                        </p:tav>
                                        <p:tav tm="100000">
                                          <p:val>
                                            <p:strVal val="#ppt_x"/>
                                          </p:val>
                                        </p:tav>
                                      </p:tavLst>
                                    </p:anim>
                                    <p:anim calcmode="lin" valueType="num">
                                      <p:cBhvr additive="base">
                                        <p:cTn id="1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grpId="1" nodeType="clickEffect">
                                  <p:stCondLst>
                                    <p:cond delay="0"/>
                                  </p:stCondLst>
                                  <p:childTnLst>
                                    <p:anim calcmode="lin" valueType="num">
                                      <p:cBhvr additive="base">
                                        <p:cTn id="116" dur="500"/>
                                        <p:tgtEl>
                                          <p:spTgt spid="72"/>
                                        </p:tgtEl>
                                        <p:attrNameLst>
                                          <p:attrName>ppt_x</p:attrName>
                                        </p:attrNameLst>
                                      </p:cBhvr>
                                      <p:tavLst>
                                        <p:tav tm="0">
                                          <p:val>
                                            <p:strVal val="ppt_x"/>
                                          </p:val>
                                        </p:tav>
                                        <p:tav tm="100000">
                                          <p:val>
                                            <p:strVal val="ppt_x"/>
                                          </p:val>
                                        </p:tav>
                                      </p:tavLst>
                                    </p:anim>
                                    <p:anim calcmode="lin" valueType="num">
                                      <p:cBhvr additive="base">
                                        <p:cTn id="117" dur="500"/>
                                        <p:tgtEl>
                                          <p:spTgt spid="72"/>
                                        </p:tgtEl>
                                        <p:attrNameLst>
                                          <p:attrName>ppt_y</p:attrName>
                                        </p:attrNameLst>
                                      </p:cBhvr>
                                      <p:tavLst>
                                        <p:tav tm="0">
                                          <p:val>
                                            <p:strVal val="ppt_y"/>
                                          </p:val>
                                        </p:tav>
                                        <p:tav tm="100000">
                                          <p:val>
                                            <p:strVal val="1+ppt_h/2"/>
                                          </p:val>
                                        </p:tav>
                                      </p:tavLst>
                                    </p:anim>
                                    <p:set>
                                      <p:cBhvr>
                                        <p:cTn id="11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19" restart="whenNotActive" fill="hold" evtFilter="cancelBubble" nodeType="interactiveSeq">
                <p:stCondLst>
                  <p:cond evt="onClick" delay="0">
                    <p:tgtEl>
                      <p:spTgt spid="87"/>
                    </p:tgtEl>
                  </p:cond>
                </p:stCondLst>
                <p:endSync evt="end" delay="0">
                  <p:rtn val="all"/>
                </p:endSync>
                <p:childTnLst>
                  <p:par>
                    <p:cTn id="120" fill="hold">
                      <p:stCondLst>
                        <p:cond delay="0"/>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74"/>
                                        </p:tgtEl>
                                        <p:attrNameLst>
                                          <p:attrName>style.visibility</p:attrName>
                                        </p:attrNameLst>
                                      </p:cBhvr>
                                      <p:to>
                                        <p:strVal val="visible"/>
                                      </p:to>
                                    </p:set>
                                    <p:anim calcmode="lin" valueType="num">
                                      <p:cBhvr additive="base">
                                        <p:cTn id="124" dur="500" fill="hold"/>
                                        <p:tgtEl>
                                          <p:spTgt spid="74"/>
                                        </p:tgtEl>
                                        <p:attrNameLst>
                                          <p:attrName>ppt_x</p:attrName>
                                        </p:attrNameLst>
                                      </p:cBhvr>
                                      <p:tavLst>
                                        <p:tav tm="0">
                                          <p:val>
                                            <p:strVal val="#ppt_x"/>
                                          </p:val>
                                        </p:tav>
                                        <p:tav tm="100000">
                                          <p:val>
                                            <p:strVal val="#ppt_x"/>
                                          </p:val>
                                        </p:tav>
                                      </p:tavLst>
                                    </p:anim>
                                    <p:anim calcmode="lin" valueType="num">
                                      <p:cBhvr additive="base">
                                        <p:cTn id="12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childTnLst>
                                    <p:anim calcmode="lin" valueType="num">
                                      <p:cBhvr additive="base">
                                        <p:cTn id="129" dur="500"/>
                                        <p:tgtEl>
                                          <p:spTgt spid="74"/>
                                        </p:tgtEl>
                                        <p:attrNameLst>
                                          <p:attrName>ppt_x</p:attrName>
                                        </p:attrNameLst>
                                      </p:cBhvr>
                                      <p:tavLst>
                                        <p:tav tm="0">
                                          <p:val>
                                            <p:strVal val="ppt_x"/>
                                          </p:val>
                                        </p:tav>
                                        <p:tav tm="100000">
                                          <p:val>
                                            <p:strVal val="ppt_x"/>
                                          </p:val>
                                        </p:tav>
                                      </p:tavLst>
                                    </p:anim>
                                    <p:anim calcmode="lin" valueType="num">
                                      <p:cBhvr additive="base">
                                        <p:cTn id="130" dur="500"/>
                                        <p:tgtEl>
                                          <p:spTgt spid="74"/>
                                        </p:tgtEl>
                                        <p:attrNameLst>
                                          <p:attrName>ppt_y</p:attrName>
                                        </p:attrNameLst>
                                      </p:cBhvr>
                                      <p:tavLst>
                                        <p:tav tm="0">
                                          <p:val>
                                            <p:strVal val="ppt_y"/>
                                          </p:val>
                                        </p:tav>
                                        <p:tav tm="100000">
                                          <p:val>
                                            <p:strVal val="1+ppt_h/2"/>
                                          </p:val>
                                        </p:tav>
                                      </p:tavLst>
                                    </p:anim>
                                    <p:set>
                                      <p:cBhvr>
                                        <p:cTn id="131"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32" restart="whenNotActive" fill="hold" evtFilter="cancelBubble" nodeType="interactiveSeq">
                <p:stCondLst>
                  <p:cond evt="onClick" delay="0">
                    <p:tgtEl>
                      <p:spTgt spid="46"/>
                    </p:tgtEl>
                  </p:cond>
                </p:stCondLst>
                <p:endSync evt="end" delay="0">
                  <p:rtn val="all"/>
                </p:endSync>
                <p:childTnLst>
                  <p:par>
                    <p:cTn id="133" fill="hold">
                      <p:stCondLst>
                        <p:cond delay="0"/>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additive="base">
                                        <p:cTn id="137" dur="500" fill="hold"/>
                                        <p:tgtEl>
                                          <p:spTgt spid="70"/>
                                        </p:tgtEl>
                                        <p:attrNameLst>
                                          <p:attrName>ppt_x</p:attrName>
                                        </p:attrNameLst>
                                      </p:cBhvr>
                                      <p:tavLst>
                                        <p:tav tm="0">
                                          <p:val>
                                            <p:strVal val="#ppt_x"/>
                                          </p:val>
                                        </p:tav>
                                        <p:tav tm="100000">
                                          <p:val>
                                            <p:strVal val="#ppt_x"/>
                                          </p:val>
                                        </p:tav>
                                      </p:tavLst>
                                    </p:anim>
                                    <p:anim calcmode="lin" valueType="num">
                                      <p:cBhvr additive="base">
                                        <p:cTn id="13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xit" presetSubtype="4" fill="hold" grpId="1" nodeType="clickEffect">
                                  <p:stCondLst>
                                    <p:cond delay="0"/>
                                  </p:stCondLst>
                                  <p:childTnLst>
                                    <p:anim calcmode="lin" valueType="num">
                                      <p:cBhvr additive="base">
                                        <p:cTn id="142" dur="500"/>
                                        <p:tgtEl>
                                          <p:spTgt spid="70"/>
                                        </p:tgtEl>
                                        <p:attrNameLst>
                                          <p:attrName>ppt_x</p:attrName>
                                        </p:attrNameLst>
                                      </p:cBhvr>
                                      <p:tavLst>
                                        <p:tav tm="0">
                                          <p:val>
                                            <p:strVal val="ppt_x"/>
                                          </p:val>
                                        </p:tav>
                                        <p:tav tm="100000">
                                          <p:val>
                                            <p:strVal val="ppt_x"/>
                                          </p:val>
                                        </p:tav>
                                      </p:tavLst>
                                    </p:anim>
                                    <p:anim calcmode="lin" valueType="num">
                                      <p:cBhvr additive="base">
                                        <p:cTn id="143" dur="500"/>
                                        <p:tgtEl>
                                          <p:spTgt spid="70"/>
                                        </p:tgtEl>
                                        <p:attrNameLst>
                                          <p:attrName>ppt_y</p:attrName>
                                        </p:attrNameLst>
                                      </p:cBhvr>
                                      <p:tavLst>
                                        <p:tav tm="0">
                                          <p:val>
                                            <p:strVal val="ppt_y"/>
                                          </p:val>
                                        </p:tav>
                                        <p:tav tm="100000">
                                          <p:val>
                                            <p:strVal val="1+ppt_h/2"/>
                                          </p:val>
                                        </p:tav>
                                      </p:tavLst>
                                    </p:anim>
                                    <p:set>
                                      <p:cBhvr>
                                        <p:cTn id="144"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20" grpId="0" animBg="1"/>
      <p:bldP spid="20" grpId="1" animBg="1"/>
      <p:bldP spid="47" grpId="0" animBg="1"/>
      <p:bldP spid="47" grpId="1" animBg="1"/>
      <p:bldP spid="51" grpId="0" animBg="1"/>
      <p:bldP spid="51" grpId="1" animBg="1"/>
      <p:bldP spid="59" grpId="0" animBg="1"/>
      <p:bldP spid="59" grpId="1" animBg="1"/>
      <p:bldP spid="61" grpId="0" animBg="1"/>
      <p:bldP spid="61" grpId="1" animBg="1"/>
      <p:bldP spid="68" grpId="0" animBg="1"/>
      <p:bldP spid="68" grpId="1" animBg="1"/>
      <p:bldP spid="70" grpId="0" animBg="1"/>
      <p:bldP spid="70" grpId="1" animBg="1"/>
      <p:bldP spid="72" grpId="0" animBg="1"/>
      <p:bldP spid="72" grpId="1" animBg="1"/>
      <p:bldP spid="74" grpId="0" animBg="1"/>
      <p:bldP spid="74" grpId="1" animBg="1"/>
      <p:bldP spid="78" grpId="0" animBg="1"/>
      <p:bldP spid="7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789238"/>
            <a:ext cx="4882621" cy="1754326"/>
          </a:xfrm>
          <a:prstGeom prst="rect">
            <a:avLst/>
          </a:prstGeom>
          <a:solidFill>
            <a:srgbClr val="FFFF99"/>
          </a:solidFill>
        </p:spPr>
        <p:txBody>
          <a:bodyPr wrap="square">
            <a:spAutoFit/>
          </a:bodyPr>
          <a:lstStyle/>
          <a:p>
            <a:r>
              <a:rPr lang="en-US" altLang="zh-CN" dirty="0" smtClean="0"/>
              <a:t>         </a:t>
            </a:r>
            <a:r>
              <a:rPr lang="zh-CN" altLang="zh-CN" dirty="0" smtClean="0"/>
              <a:t>对我而言，玩游戏伴我成长。小时候，哥哥带我一起玩游戏，还向我介绍了竞技游戏和电子竞技。我对人们在快速控制双手的同时，还能进行高水平的批判性思维感到惊讶。想象一下，一边开着小货车，试图超过火车，一边努力解数学方程式的情形。</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844490" y="1694059"/>
            <a:ext cx="4758266" cy="4451731"/>
          </a:xfrm>
          <a:prstGeom prst="rect">
            <a:avLst/>
          </a:prstGeom>
          <a:noFill/>
        </p:spPr>
        <p:txBody>
          <a:bodyPr wrap="square" rtlCol="0">
            <a:spAutoFit/>
          </a:bodyPr>
          <a:lstStyle/>
          <a:p>
            <a:pPr>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5</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For me, gaming was something I grew up with. My brother and I played games</a:t>
            </a:r>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when we were younger and finally he was the one who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introduced me to </a:t>
            </a:r>
            <a:r>
              <a:rPr lang="en-US" altLang="zh-CN" sz="1700" b="1" kern="100" dirty="0" smtClean="0">
                <a:solidFill>
                  <a:srgbClr val="0070C0"/>
                </a:solidFill>
                <a:latin typeface="Times New Roman" panose="02020603050405020304" pitchFamily="18" charset="0"/>
              </a:rPr>
              <a:t>competitive</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20</a:t>
            </a:r>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gaming and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eSports</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was surprised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high speed with which people can control their hands while at the same time keeping such a high level of critical thinking. Imagine trying to run faster than a train while driving a </a:t>
            </a:r>
            <a:r>
              <a:rPr lang="en-US" altLang="zh-CN" sz="1700" b="1" kern="100" dirty="0" smtClean="0">
                <a:solidFill>
                  <a:srgbClr val="0070C0"/>
                </a:solidFill>
                <a:latin typeface="Times New Roman" panose="02020603050405020304" pitchFamily="18" charset="0"/>
              </a:rPr>
              <a:t>minivan</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21</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and trying to solve a math </a:t>
            </a:r>
            <a:r>
              <a:rPr lang="en-US" altLang="zh-CN" sz="1700" b="1" kern="100" dirty="0" smtClean="0">
                <a:solidFill>
                  <a:srgbClr val="0070C0"/>
                </a:solidFill>
                <a:latin typeface="Times New Roman" panose="02020603050405020304" pitchFamily="18" charset="0"/>
              </a:rPr>
              <a:t>equation</a:t>
            </a:r>
            <a:r>
              <a:rPr lang="en-US" altLang="zh-CN" sz="2000" b="1" baseline="30000" dirty="0" smtClean="0">
                <a:solidFill>
                  <a:schemeClr val="accent5"/>
                </a:solidFill>
                <a:latin typeface="Times New Roman" panose="02020603050405020304" pitchFamily="18" charset="0"/>
                <a:ea typeface="宋体" panose="02010600030101010101" pitchFamily="2" charset="-122"/>
                <a:cs typeface="Times New Roman" panose="02020603050405020304" pitchFamily="18" charset="0"/>
              </a:rPr>
              <a:t>22</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the same time.</a:t>
            </a:r>
            <a:endPar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9" name="Group 61"/>
          <p:cNvGraphicFramePr>
            <a:graphicFrameLocks noGrp="1"/>
          </p:cNvGraphicFramePr>
          <p:nvPr/>
        </p:nvGraphicFramePr>
        <p:xfrm>
          <a:off x="1066801" y="4532842"/>
          <a:ext cx="1151466" cy="334986"/>
        </p:xfrm>
        <a:graphic>
          <a:graphicData uri="http://schemas.openxmlformats.org/drawingml/2006/table">
            <a:tbl>
              <a:tblPr/>
              <a:tblGrid>
                <a:gridCol w="1151466"/>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pic>
        <p:nvPicPr>
          <p:cNvPr id="43" name="A-5.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319000" y="812800"/>
            <a:ext cx="304800" cy="304800"/>
          </a:xfrm>
          <a:prstGeom prst="rect">
            <a:avLst/>
          </a:prstGeom>
        </p:spPr>
      </p:pic>
      <p:sp>
        <p:nvSpPr>
          <p:cNvPr id="47" name="矩形 46"/>
          <p:cNvSpPr/>
          <p:nvPr/>
        </p:nvSpPr>
        <p:spPr>
          <a:xfrm>
            <a:off x="6322423" y="1622639"/>
            <a:ext cx="5347063" cy="2973122"/>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x-none" altLang="zh-CN" b="1" kern="100" dirty="0" smtClean="0">
                <a:solidFill>
                  <a:srgbClr val="0070C0"/>
                </a:solidFill>
                <a:latin typeface="Times New Roman" panose="02020603050405020304" pitchFamily="18" charset="0"/>
              </a:rPr>
              <a:t>introduce</a:t>
            </a:r>
            <a:r>
              <a:rPr lang="en-US" altLang="zh-CN" b="1" kern="100" dirty="0" smtClean="0">
                <a:solidFill>
                  <a:srgbClr val="0070C0"/>
                </a:solidFill>
                <a:latin typeface="Times New Roman" panose="02020603050405020304" pitchFamily="18" charset="0"/>
              </a:rPr>
              <a:t>    </a:t>
            </a:r>
            <a:r>
              <a:rPr lang="x-none" altLang="zh-CN" dirty="0" smtClean="0">
                <a:cs typeface="Times New Roman" panose="02020603050405020304" pitchFamily="18" charset="0"/>
              </a:rPr>
              <a:t> /ˌɪntrə'djuːs/</a:t>
            </a:r>
            <a:endParaRPr lang="en-US" altLang="zh-CN" dirty="0" smtClean="0">
              <a:cs typeface="Times New Roman" panose="02020603050405020304" pitchFamily="18" charset="0"/>
            </a:endParaRPr>
          </a:p>
          <a:p>
            <a:pPr>
              <a:lnSpc>
                <a:spcPct val="130000"/>
              </a:lnSpc>
            </a:pPr>
            <a:r>
              <a:rPr lang="x-none" altLang="zh-CN" dirty="0" smtClean="0">
                <a:cs typeface="Times New Roman" panose="02020603050405020304" pitchFamily="18" charset="0"/>
              </a:rPr>
              <a:t> v.</a:t>
            </a:r>
            <a:r>
              <a:rPr lang="en-US" altLang="zh-CN" dirty="0" smtClean="0">
                <a:cs typeface="Times New Roman" panose="02020603050405020304" pitchFamily="18" charset="0"/>
              </a:rPr>
              <a:t>  </a:t>
            </a:r>
            <a:r>
              <a:rPr lang="x-none" altLang="zh-CN" dirty="0" smtClean="0">
                <a:cs typeface="Times New Roman" panose="02020603050405020304" pitchFamily="18" charset="0"/>
              </a:rPr>
              <a:t>to tell two or more people who have not met before what each other’s names are; to tell sb what your name is  </a:t>
            </a:r>
            <a:r>
              <a:rPr lang="en-US" altLang="zh-CN" dirty="0" smtClean="0">
                <a:cs typeface="Times New Roman" panose="02020603050405020304" pitchFamily="18" charset="0"/>
              </a:rPr>
              <a:t> </a:t>
            </a:r>
            <a:r>
              <a:rPr lang="x-none" altLang="zh-CN" dirty="0" smtClean="0">
                <a:latin typeface="Times New Roman" panose="02020603050405020304" pitchFamily="18" charset="0"/>
                <a:cs typeface="Times New Roman" panose="02020603050405020304" pitchFamily="18" charset="0"/>
              </a:rPr>
              <a:t>把</a:t>
            </a:r>
            <a:r>
              <a:rPr lang="x-none" altLang="zh-CN" dirty="0" smtClean="0">
                <a:latin typeface="+mn-ea"/>
                <a:cs typeface="Times New Roman" panose="02020603050405020304" pitchFamily="18" charset="0"/>
              </a:rPr>
              <a:t>……</a:t>
            </a:r>
            <a:r>
              <a:rPr lang="x-none" altLang="zh-CN" dirty="0" smtClean="0">
                <a:latin typeface="Times New Roman" panose="02020603050405020304" pitchFamily="18" charset="0"/>
                <a:cs typeface="Times New Roman" panose="02020603050405020304" pitchFamily="18" charset="0"/>
              </a:rPr>
              <a:t>介绍（给）；引见；（自我）介绍</a:t>
            </a:r>
            <a:endParaRPr lang="en-US" altLang="zh-CN" dirty="0" smtClean="0">
              <a:latin typeface="Times New Roman" panose="02020603050405020304" pitchFamily="18" charset="0"/>
              <a:cs typeface="Times New Roman" panose="02020603050405020304" pitchFamily="18" charset="0"/>
            </a:endParaRPr>
          </a:p>
          <a:p>
            <a:pPr>
              <a:lnSpc>
                <a:spcPct val="130000"/>
              </a:lnSpc>
            </a:pP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x-none" altLang="zh-CN" dirty="0" smtClean="0">
                <a:cs typeface="Times New Roman" panose="02020603050405020304" pitchFamily="18" charset="0"/>
              </a:rPr>
              <a:t>~ A (to B) / ~ A and B / ~ yourself (to sb.)</a:t>
            </a:r>
            <a:endParaRPr lang="zh-CN" altLang="zh-CN" dirty="0" smtClean="0">
              <a:cs typeface="Times New Roman" panose="02020603050405020304" pitchFamily="18" charset="0"/>
            </a:endParaRPr>
          </a:p>
          <a:p>
            <a:pPr>
              <a:lnSpc>
                <a:spcPct val="130000"/>
              </a:lnSpc>
            </a:pPr>
            <a:r>
              <a:rPr lang="en-US" altLang="zh-CN" dirty="0" smtClean="0">
                <a:cs typeface="Times New Roman" panose="02020603050405020304" pitchFamily="18" charset="0"/>
              </a:rPr>
              <a:t>e.g.  He introduced me to a Greek girl at the party.</a:t>
            </a:r>
            <a:endParaRPr lang="zh-CN" altLang="zh-CN" dirty="0" smtClean="0">
              <a:cs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他在聚会上介绍我认识了一位希腊姑娘。</a:t>
            </a:r>
            <a:r>
              <a:rPr lang="en-US" altLang="zh-CN" dirty="0" smtClean="0">
                <a:latin typeface="Times New Roman" panose="02020603050405020304" pitchFamily="18" charset="0"/>
                <a:cs typeface="Times New Roman" panose="02020603050405020304" pitchFamily="18" charset="0"/>
              </a:rPr>
              <a:t> </a:t>
            </a:r>
          </a:p>
        </p:txBody>
      </p:sp>
      <p:sp>
        <p:nvSpPr>
          <p:cNvPr id="51" name="矩形 50"/>
          <p:cNvSpPr/>
          <p:nvPr/>
        </p:nvSpPr>
        <p:spPr>
          <a:xfrm>
            <a:off x="5686698" y="1041826"/>
            <a:ext cx="6366934" cy="5094985"/>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x-none" altLang="zh-CN" b="1" kern="100" dirty="0" smtClean="0">
                <a:solidFill>
                  <a:srgbClr val="0070C0"/>
                </a:solidFill>
                <a:latin typeface="Times New Roman" panose="02020603050405020304" pitchFamily="18" charset="0"/>
              </a:rPr>
              <a:t>competitive</a:t>
            </a:r>
            <a:r>
              <a:rPr lang="en-US" altLang="zh-CN" b="1" kern="100" dirty="0" smtClean="0">
                <a:solidFill>
                  <a:srgbClr val="0070C0"/>
                </a:solidFill>
                <a:latin typeface="Times New Roman" panose="02020603050405020304" pitchFamily="18" charset="0"/>
              </a:rPr>
              <a:t>  </a:t>
            </a:r>
            <a:r>
              <a:rPr lang="x-none" altLang="zh-CN" dirty="0" smtClean="0"/>
              <a:t> </a:t>
            </a:r>
            <a:r>
              <a:rPr lang="x-none" altLang="zh-CN" dirty="0" smtClean="0">
                <a:cs typeface="Times New Roman" panose="02020603050405020304" pitchFamily="18" charset="0"/>
              </a:rPr>
              <a:t>/kəm'petətɪv/ adj.</a:t>
            </a:r>
            <a:endParaRPr lang="zh-CN" altLang="zh-CN" dirty="0" smtClean="0">
              <a:cs typeface="Times New Roman" panose="02020603050405020304" pitchFamily="18" charset="0"/>
            </a:endParaRPr>
          </a:p>
          <a:p>
            <a:pPr>
              <a:lnSpc>
                <a:spcPct val="130000"/>
              </a:lnSpc>
            </a:pPr>
            <a:r>
              <a:rPr lang="x-none" altLang="zh-CN" dirty="0" smtClean="0">
                <a:cs typeface="Times New Roman" panose="02020603050405020304" pitchFamily="18" charset="0"/>
              </a:rPr>
              <a:t>(a) used to describe a situation in which people or organizations compete against each other  </a:t>
            </a:r>
            <a:r>
              <a:rPr lang="x-none" altLang="zh-CN" dirty="0" smtClean="0">
                <a:latin typeface="Times New Roman" panose="02020603050405020304" pitchFamily="18" charset="0"/>
                <a:cs typeface="Times New Roman" panose="02020603050405020304" pitchFamily="18" charset="0"/>
              </a:rPr>
              <a:t>竞争的；竞技的</a:t>
            </a: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e.g. competitive games / sports  </a:t>
            </a:r>
            <a:r>
              <a:rPr lang="zh-CN" altLang="zh-CN" dirty="0" smtClean="0">
                <a:latin typeface="Times New Roman" panose="02020603050405020304" pitchFamily="18" charset="0"/>
                <a:cs typeface="Times New Roman" panose="02020603050405020304" pitchFamily="18" charset="0"/>
              </a:rPr>
              <a:t>竞技性的比赛（或体育运动）</a:t>
            </a:r>
          </a:p>
          <a:p>
            <a:pPr>
              <a:lnSpc>
                <a:spcPct val="130000"/>
              </a:lnSpc>
            </a:pPr>
            <a:r>
              <a:rPr lang="en-US" altLang="zh-CN" dirty="0" smtClean="0">
                <a:cs typeface="Times New Roman" panose="02020603050405020304" pitchFamily="18" charset="0"/>
              </a:rPr>
              <a:t>      Graduates have to fight for jobs in a highly competitive market</a:t>
            </a:r>
            <a:r>
              <a:rPr lang="en-US" altLang="zh-CN" dirty="0" smtClean="0">
                <a:latin typeface="Times New Roman" panose="02020603050405020304" pitchFamily="18" charset="0"/>
                <a:cs typeface="Times New Roman" panose="02020603050405020304" pitchFamily="18" charset="0"/>
              </a:rPr>
              <a:t>.</a:t>
            </a: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毕业生不得不在竞争激烈的市场上奋力争取找到工作。</a:t>
            </a:r>
          </a:p>
          <a:p>
            <a:pPr>
              <a:lnSpc>
                <a:spcPct val="130000"/>
              </a:lnSpc>
            </a:pPr>
            <a:r>
              <a:rPr lang="x-none" altLang="zh-CN" dirty="0" smtClean="0">
                <a:cs typeface="Times New Roman" panose="02020603050405020304" pitchFamily="18" charset="0"/>
              </a:rPr>
              <a:t>(b) as good as or better than others  </a:t>
            </a:r>
            <a:r>
              <a:rPr lang="x-none" altLang="zh-CN" dirty="0" smtClean="0">
                <a:latin typeface="Times New Roman" panose="02020603050405020304" pitchFamily="18" charset="0"/>
                <a:cs typeface="Times New Roman" panose="02020603050405020304" pitchFamily="18" charset="0"/>
              </a:rPr>
              <a:t>有竞争力的</a:t>
            </a:r>
            <a:endParaRPr lang="zh-CN" altLang="zh-CN"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e.g. We need to work harder to remain competitive with other companies.</a:t>
            </a:r>
            <a:endParaRPr lang="zh-CN" altLang="zh-CN" dirty="0" smtClean="0">
              <a:cs typeface="Times New Roman" panose="02020603050405020304" pitchFamily="18" charset="0"/>
            </a:endParaRPr>
          </a:p>
          <a:p>
            <a:pPr>
              <a:lnSpc>
                <a:spcPct val="130000"/>
              </a:lnSpc>
            </a:pP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我们必须更加努力工作以保持对其他公司具有竞争力。</a:t>
            </a:r>
          </a:p>
          <a:p>
            <a:pPr>
              <a:lnSpc>
                <a:spcPct val="130000"/>
              </a:lnSpc>
            </a:pPr>
            <a:r>
              <a:rPr lang="x-none" altLang="zh-CN" b="1" dirty="0" smtClean="0">
                <a:latin typeface="Times New Roman" panose="02020603050405020304" pitchFamily="18" charset="0"/>
                <a:cs typeface="Times New Roman" panose="02020603050405020304" pitchFamily="18" charset="0"/>
              </a:rPr>
              <a:t>Language Point:</a:t>
            </a:r>
            <a:endParaRPr lang="zh-CN" altLang="zh-CN" b="1" dirty="0" smtClean="0">
              <a:latin typeface="Times New Roman" panose="02020603050405020304" pitchFamily="18" charset="0"/>
              <a:cs typeface="Times New Roman" panose="02020603050405020304" pitchFamily="18" charset="0"/>
            </a:endParaRPr>
          </a:p>
          <a:p>
            <a:pPr>
              <a:lnSpc>
                <a:spcPct val="130000"/>
              </a:lnSpc>
            </a:pPr>
            <a:r>
              <a:rPr lang="en-US" altLang="zh-CN" dirty="0" smtClean="0">
                <a:cs typeface="Times New Roman" panose="02020603050405020304" pitchFamily="18" charset="0"/>
              </a:rPr>
              <a:t>when we were younger</a:t>
            </a:r>
            <a:r>
              <a:rPr lang="zh-CN" altLang="zh-CN" dirty="0" smtClean="0">
                <a:latin typeface="Times New Roman" panose="02020603050405020304" pitchFamily="18" charset="0"/>
                <a:cs typeface="Times New Roman" panose="02020603050405020304" pitchFamily="18" charset="0"/>
              </a:rPr>
              <a:t>是</a:t>
            </a:r>
            <a:r>
              <a:rPr lang="en-US" altLang="zh-CN" dirty="0" smtClean="0">
                <a:cs typeface="Times New Roman" panose="02020603050405020304" pitchFamily="18" charset="0"/>
              </a:rPr>
              <a:t>when</a:t>
            </a:r>
            <a:r>
              <a:rPr lang="zh-CN" altLang="zh-CN" dirty="0" smtClean="0">
                <a:latin typeface="Times New Roman" panose="02020603050405020304" pitchFamily="18" charset="0"/>
                <a:cs typeface="Times New Roman" panose="02020603050405020304" pitchFamily="18" charset="0"/>
              </a:rPr>
              <a:t>引导的时间状语从句；</a:t>
            </a:r>
            <a:r>
              <a:rPr lang="en-US" altLang="zh-CN" dirty="0" smtClean="0">
                <a:cs typeface="Times New Roman" panose="02020603050405020304" pitchFamily="18" charset="0"/>
              </a:rPr>
              <a:t>and</a:t>
            </a:r>
            <a:r>
              <a:rPr lang="zh-CN" altLang="zh-CN" dirty="0" smtClean="0">
                <a:latin typeface="Times New Roman" panose="02020603050405020304" pitchFamily="18" charset="0"/>
                <a:cs typeface="Times New Roman" panose="02020603050405020304" pitchFamily="18" charset="0"/>
              </a:rPr>
              <a:t>连接两个并列句。后面</a:t>
            </a:r>
            <a:r>
              <a:rPr lang="en-US" altLang="zh-CN" dirty="0" smtClean="0">
                <a:cs typeface="Times New Roman" panose="02020603050405020304" pitchFamily="18" charset="0"/>
              </a:rPr>
              <a:t>who introduced me to competitive gaming and </a:t>
            </a:r>
            <a:r>
              <a:rPr lang="en-US" altLang="zh-CN" dirty="0" err="1" smtClean="0">
                <a:cs typeface="Times New Roman" panose="02020603050405020304" pitchFamily="18" charset="0"/>
              </a:rPr>
              <a:t>eSports</a:t>
            </a:r>
            <a:r>
              <a:rPr lang="zh-CN" altLang="zh-CN" dirty="0" smtClean="0">
                <a:latin typeface="Times New Roman" panose="02020603050405020304" pitchFamily="18" charset="0"/>
                <a:cs typeface="Times New Roman" panose="02020603050405020304" pitchFamily="18" charset="0"/>
              </a:rPr>
              <a:t>是定语从句，修饰限定前面的</a:t>
            </a:r>
            <a:r>
              <a:rPr lang="en-US" altLang="zh-CN" dirty="0" smtClean="0">
                <a:cs typeface="Times New Roman" panose="02020603050405020304" pitchFamily="18" charset="0"/>
              </a:rPr>
              <a:t>the one</a:t>
            </a:r>
            <a:r>
              <a:rPr lang="zh-CN" altLang="zh-CN" dirty="0" smtClean="0">
                <a:latin typeface="Times New Roman" panose="02020603050405020304" pitchFamily="18" charset="0"/>
                <a:cs typeface="Times New Roman" panose="02020603050405020304" pitchFamily="18" charset="0"/>
              </a:rPr>
              <a:t>。</a:t>
            </a:r>
          </a:p>
        </p:txBody>
      </p:sp>
      <p:sp>
        <p:nvSpPr>
          <p:cNvPr id="53" name="矩形 52"/>
          <p:cNvSpPr/>
          <p:nvPr/>
        </p:nvSpPr>
        <p:spPr>
          <a:xfrm>
            <a:off x="5615576" y="3112047"/>
            <a:ext cx="5469467" cy="1449628"/>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be surprised at</a:t>
            </a:r>
            <a:r>
              <a:rPr lang="en-US" altLang="zh-CN" i="1" dirty="0" smtClean="0">
                <a:latin typeface="Times New Roman" panose="02020603050405020304" pitchFamily="18" charset="0"/>
                <a:cs typeface="Times New Roman" panose="02020603050405020304" pitchFamily="18" charset="0"/>
              </a:rPr>
              <a:t>    </a:t>
            </a:r>
            <a:r>
              <a:rPr lang="zh-CN" altLang="en-US" dirty="0" smtClean="0"/>
              <a:t>对</a:t>
            </a:r>
            <a:r>
              <a:rPr lang="en-US" altLang="zh-CN" dirty="0" smtClean="0">
                <a:latin typeface="+mn-ea"/>
              </a:rPr>
              <a:t>……</a:t>
            </a:r>
            <a:r>
              <a:rPr lang="zh-CN" altLang="en-US" dirty="0" smtClean="0"/>
              <a:t>感到惊讶</a:t>
            </a:r>
          </a:p>
          <a:p>
            <a:pPr>
              <a:lnSpc>
                <a:spcPct val="130000"/>
              </a:lnSpc>
            </a:pPr>
            <a:r>
              <a:rPr lang="en-US" altLang="zh-CN" dirty="0" smtClean="0">
                <a:cs typeface="Times New Roman" panose="02020603050405020304" pitchFamily="18" charset="0"/>
              </a:rPr>
              <a:t>e.g. I was surprised at the speed he operated the games.</a:t>
            </a:r>
          </a:p>
          <a:p>
            <a:pPr>
              <a:lnSpc>
                <a:spcPct val="130000"/>
              </a:lnSpc>
            </a:pPr>
            <a:r>
              <a:rPr lang="zh-CN" altLang="en-US" dirty="0" smtClean="0">
                <a:latin typeface="Times New Roman" panose="02020603050405020304" pitchFamily="18" charset="0"/>
                <a:cs typeface="Times New Roman" panose="02020603050405020304" pitchFamily="18" charset="0"/>
              </a:rPr>
              <a:t>       我对他玩游戏的速度感到惊讶。</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p>
        </p:txBody>
      </p:sp>
      <p:sp>
        <p:nvSpPr>
          <p:cNvPr id="54" name="矩形 53"/>
          <p:cNvSpPr/>
          <p:nvPr/>
        </p:nvSpPr>
        <p:spPr>
          <a:xfrm>
            <a:off x="5687664" y="5046560"/>
            <a:ext cx="3081868" cy="778931"/>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smtClean="0">
                <a:solidFill>
                  <a:srgbClr val="0070C0"/>
                </a:solidFill>
                <a:latin typeface="Times New Roman" panose="02020603050405020304" pitchFamily="18" charset="0"/>
                <a:ea typeface="+mn-ea"/>
              </a:rPr>
              <a:t>★</a:t>
            </a:r>
            <a:r>
              <a:rPr lang="en-US" altLang="zh-CN" sz="1700" kern="100" dirty="0" smtClean="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minivan</a:t>
            </a:r>
            <a:r>
              <a:rPr lang="en-US" altLang="zh-CN" dirty="0" smtClean="0"/>
              <a:t>            </a:t>
            </a:r>
            <a:r>
              <a:rPr lang="en-US" altLang="zh-CN" dirty="0" smtClean="0">
                <a:cs typeface="Times New Roman" panose="02020603050405020304" pitchFamily="18" charset="0"/>
              </a:rPr>
              <a:t>/ '</a:t>
            </a:r>
            <a:r>
              <a:rPr lang="en-US" altLang="zh-CN" dirty="0" err="1" smtClean="0">
                <a:cs typeface="Times New Roman" panose="02020603050405020304" pitchFamily="18" charset="0"/>
              </a:rPr>
              <a:t>mɪnivæn</a:t>
            </a:r>
            <a:r>
              <a:rPr lang="en-US" altLang="zh-CN" dirty="0" smtClean="0">
                <a:cs typeface="Times New Roman" panose="02020603050405020304" pitchFamily="18" charset="0"/>
              </a:rPr>
              <a:t>/       </a:t>
            </a:r>
          </a:p>
          <a:p>
            <a:pPr>
              <a:lnSpc>
                <a:spcPct val="130000"/>
              </a:lnSpc>
            </a:pPr>
            <a:r>
              <a:rPr lang="en-US" altLang="zh-CN" dirty="0" smtClean="0">
                <a:cs typeface="Times New Roman" panose="02020603050405020304" pitchFamily="18" charset="0"/>
              </a:rPr>
              <a:t>     n</a:t>
            </a:r>
            <a:r>
              <a:rPr lang="en-US" altLang="zh-CN" i="1"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小型货车</a:t>
            </a:r>
            <a:endParaRPr lang="zh-CN" altLang="zh-CN" dirty="0" smtClean="0">
              <a:latin typeface="Times New Roman" panose="02020603050405020304" pitchFamily="18" charset="0"/>
              <a:cs typeface="Times New Roman" panose="02020603050405020304" pitchFamily="18" charset="0"/>
            </a:endParaRPr>
          </a:p>
        </p:txBody>
      </p:sp>
      <p:sp>
        <p:nvSpPr>
          <p:cNvPr id="55" name="矩形 54"/>
          <p:cNvSpPr/>
          <p:nvPr/>
        </p:nvSpPr>
        <p:spPr>
          <a:xfrm>
            <a:off x="5726853" y="5312171"/>
            <a:ext cx="3081868" cy="812530"/>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smtClean="0">
                <a:solidFill>
                  <a:srgbClr val="0070C0"/>
                </a:solidFill>
                <a:latin typeface="Times New Roman" panose="02020603050405020304" pitchFamily="18" charset="0"/>
                <a:ea typeface="+mn-ea"/>
              </a:rPr>
              <a:t>★</a:t>
            </a:r>
            <a:r>
              <a:rPr lang="en-US"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equation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ɪ'kweɪʒn</a:t>
            </a:r>
            <a:r>
              <a:rPr lang="en-US" altLang="zh-CN" dirty="0" smtClean="0">
                <a:cs typeface="Times New Roman" panose="02020603050405020304" pitchFamily="18" charset="0"/>
              </a:rPr>
              <a:t>/</a:t>
            </a:r>
            <a:r>
              <a:rPr lang="en-US" altLang="zh-CN" i="1" dirty="0" smtClean="0">
                <a:cs typeface="Times New Roman" panose="02020603050405020304" pitchFamily="18" charset="0"/>
              </a:rPr>
              <a:t> </a:t>
            </a:r>
          </a:p>
          <a:p>
            <a:pPr>
              <a:lnSpc>
                <a:spcPct val="130000"/>
              </a:lnSpc>
            </a:pPr>
            <a:r>
              <a:rPr lang="en-US" altLang="zh-CN" i="1" dirty="0" smtClean="0">
                <a:cs typeface="Times New Roman" panose="02020603050405020304" pitchFamily="18" charset="0"/>
              </a:rPr>
              <a:t>      n. </a:t>
            </a:r>
            <a:r>
              <a:rPr lang="zh-CN" altLang="en-US" dirty="0" smtClean="0">
                <a:latin typeface="Times New Roman" panose="02020603050405020304" pitchFamily="18" charset="0"/>
                <a:cs typeface="Times New Roman" panose="02020603050405020304" pitchFamily="18" charset="0"/>
              </a:rPr>
              <a:t>方程式，等式</a:t>
            </a:r>
            <a:endParaRPr lang="en-US" altLang="zh-CN" dirty="0" smtClean="0">
              <a:latin typeface="Times New Roman" panose="02020603050405020304" pitchFamily="18" charset="0"/>
              <a:cs typeface="Times New Roman" panose="02020603050405020304" pitchFamily="18" charset="0"/>
            </a:endParaRPr>
          </a:p>
        </p:txBody>
      </p:sp>
      <p:graphicFrame>
        <p:nvGraphicFramePr>
          <p:cNvPr id="56" name="Group 80"/>
          <p:cNvGraphicFramePr>
            <a:graphicFrameLocks noGrp="1"/>
          </p:cNvGraphicFramePr>
          <p:nvPr/>
        </p:nvGraphicFramePr>
        <p:xfrm>
          <a:off x="2207379" y="2973252"/>
          <a:ext cx="1761067" cy="343452"/>
        </p:xfrm>
        <a:graphic>
          <a:graphicData uri="http://schemas.openxmlformats.org/drawingml/2006/table">
            <a:tbl>
              <a:tblPr/>
              <a:tblGrid>
                <a:gridCol w="1761067"/>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7" name="Group 80"/>
          <p:cNvGraphicFramePr>
            <a:graphicFrameLocks noGrp="1"/>
          </p:cNvGraphicFramePr>
          <p:nvPr/>
        </p:nvGraphicFramePr>
        <p:xfrm>
          <a:off x="4097867" y="2937933"/>
          <a:ext cx="1236133" cy="343452"/>
        </p:xfrm>
        <a:graphic>
          <a:graphicData uri="http://schemas.openxmlformats.org/drawingml/2006/table">
            <a:tbl>
              <a:tblPr/>
              <a:tblGrid>
                <a:gridCol w="1236133"/>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8" name="Group 80"/>
          <p:cNvGraphicFramePr>
            <a:graphicFrameLocks noGrp="1"/>
          </p:cNvGraphicFramePr>
          <p:nvPr/>
        </p:nvGraphicFramePr>
        <p:xfrm>
          <a:off x="3071705" y="3400213"/>
          <a:ext cx="1871135" cy="343452"/>
        </p:xfrm>
        <a:graphic>
          <a:graphicData uri="http://schemas.openxmlformats.org/drawingml/2006/table">
            <a:tbl>
              <a:tblPr/>
              <a:tblGrid>
                <a:gridCol w="1871135"/>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9" name="Group 80"/>
          <p:cNvGraphicFramePr>
            <a:graphicFrameLocks noGrp="1"/>
          </p:cNvGraphicFramePr>
          <p:nvPr/>
        </p:nvGraphicFramePr>
        <p:xfrm>
          <a:off x="2513390" y="5367624"/>
          <a:ext cx="965200" cy="338667"/>
        </p:xfrm>
        <a:graphic>
          <a:graphicData uri="http://schemas.openxmlformats.org/drawingml/2006/table">
            <a:tbl>
              <a:tblPr/>
              <a:tblGrid>
                <a:gridCol w="965200"/>
              </a:tblGrid>
              <a:tr h="3386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0" name="Group 80"/>
          <p:cNvGraphicFramePr>
            <a:graphicFrameLocks noGrp="1"/>
          </p:cNvGraphicFramePr>
          <p:nvPr/>
        </p:nvGraphicFramePr>
        <p:xfrm>
          <a:off x="1623422" y="5775720"/>
          <a:ext cx="1100666" cy="343452"/>
        </p:xfrm>
        <a:graphic>
          <a:graphicData uri="http://schemas.openxmlformats.org/drawingml/2006/table">
            <a:tbl>
              <a:tblPr/>
              <a:tblGrid>
                <a:gridCol w="1100666"/>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seq concurrent="1" nextAc="seek">
              <p:cTn id="13" restart="whenNotActive" fill="hold" evtFilter="cancelBubble" nodeType="interactiveSeq">
                <p:stCondLst>
                  <p:cond evt="onClick" delay="0">
                    <p:tgtEl>
                      <p:spTgt spid="4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6863" fill="hold"/>
                                        <p:tgtEl>
                                          <p:spTgt spid="43"/>
                                        </p:tgtEl>
                                      </p:cBhvr>
                                    </p:cmd>
                                  </p:childTnLst>
                                </p:cTn>
                              </p:par>
                            </p:childTnLst>
                          </p:cTn>
                        </p:par>
                      </p:childTnLst>
                    </p:cTn>
                  </p:par>
                </p:childTnLst>
              </p:cTn>
              <p:nextCondLst>
                <p:cond evt="onClick" delay="0">
                  <p:tgtEl>
                    <p:spTgt spid="40"/>
                  </p:tgtEl>
                </p:cond>
              </p:nextCondLst>
            </p:seq>
            <p:seq concurrent="1" nextAc="seek">
              <p:cTn id="18" restart="whenNotActive" fill="hold" evtFilter="cancelBubble" nodeType="interactiveSeq">
                <p:stCondLst>
                  <p:cond evt="onClick" delay="0">
                    <p:tgtEl>
                      <p:spTgt spid="4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3"/>
                                        </p:tgtEl>
                                      </p:cBhvr>
                                    </p:cmd>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43"/>
                                        </p:tgtEl>
                                      </p:cBhvr>
                                    </p:cmd>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56"/>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47"/>
                                        </p:tgtEl>
                                        <p:attrNameLst>
                                          <p:attrName>ppt_x</p:attrName>
                                        </p:attrNameLst>
                                      </p:cBhvr>
                                      <p:tavLst>
                                        <p:tav tm="0">
                                          <p:val>
                                            <p:strVal val="ppt_x"/>
                                          </p:val>
                                        </p:tav>
                                        <p:tav tm="100000">
                                          <p:val>
                                            <p:strVal val="ppt_x"/>
                                          </p:val>
                                        </p:tav>
                                      </p:tavLst>
                                    </p:anim>
                                    <p:anim calcmode="lin" valueType="num">
                                      <p:cBhvr additive="base">
                                        <p:cTn id="39" dur="500"/>
                                        <p:tgtEl>
                                          <p:spTgt spid="47"/>
                                        </p:tgtEl>
                                        <p:attrNameLst>
                                          <p:attrName>ppt_y</p:attrName>
                                        </p:attrNameLst>
                                      </p:cBhvr>
                                      <p:tavLst>
                                        <p:tav tm="0">
                                          <p:val>
                                            <p:strVal val="ppt_y"/>
                                          </p:val>
                                        </p:tav>
                                        <p:tav tm="100000">
                                          <p:val>
                                            <p:strVal val="1+ppt_h/2"/>
                                          </p:val>
                                        </p:tav>
                                      </p:tavLst>
                                    </p:anim>
                                    <p:set>
                                      <p:cBhvr>
                                        <p:cTn id="4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41" restart="whenNotActive" fill="hold" evtFilter="cancelBubble" nodeType="interactiveSeq">
                <p:stCondLst>
                  <p:cond evt="onClick" delay="0">
                    <p:tgtEl>
                      <p:spTgt spid="57"/>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51"/>
                                        </p:tgtEl>
                                        <p:attrNameLst>
                                          <p:attrName>ppt_x</p:attrName>
                                        </p:attrNameLst>
                                      </p:cBhvr>
                                      <p:tavLst>
                                        <p:tav tm="0">
                                          <p:val>
                                            <p:strVal val="ppt_x"/>
                                          </p:val>
                                        </p:tav>
                                        <p:tav tm="100000">
                                          <p:val>
                                            <p:strVal val="ppt_x"/>
                                          </p:val>
                                        </p:tav>
                                      </p:tavLst>
                                    </p:anim>
                                    <p:anim calcmode="lin" valueType="num">
                                      <p:cBhvr additive="base">
                                        <p:cTn id="52" dur="500"/>
                                        <p:tgtEl>
                                          <p:spTgt spid="51"/>
                                        </p:tgtEl>
                                        <p:attrNameLst>
                                          <p:attrName>ppt_y</p:attrName>
                                        </p:attrNameLst>
                                      </p:cBhvr>
                                      <p:tavLst>
                                        <p:tav tm="0">
                                          <p:val>
                                            <p:strVal val="ppt_y"/>
                                          </p:val>
                                        </p:tav>
                                        <p:tav tm="100000">
                                          <p:val>
                                            <p:strVal val="1+ppt_h/2"/>
                                          </p:val>
                                        </p:tav>
                                      </p:tavLst>
                                    </p:anim>
                                    <p:set>
                                      <p:cBhvr>
                                        <p:cTn id="5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54" restart="whenNotActive" fill="hold" evtFilter="cancelBubble" nodeType="interactiveSeq">
                <p:stCondLst>
                  <p:cond evt="onClick" delay="0">
                    <p:tgtEl>
                      <p:spTgt spid="58"/>
                    </p:tgtEl>
                  </p:cond>
                </p:stCondLst>
                <p:endSync evt="end" delay="0">
                  <p:rtn val="all"/>
                </p:endSync>
                <p:childTnLst>
                  <p:par>
                    <p:cTn id="55" fill="hold">
                      <p:stCondLst>
                        <p:cond delay="0"/>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3"/>
                                        </p:tgtEl>
                                        <p:attrNameLst>
                                          <p:attrName>ppt_x</p:attrName>
                                        </p:attrNameLst>
                                      </p:cBhvr>
                                      <p:tavLst>
                                        <p:tav tm="0">
                                          <p:val>
                                            <p:strVal val="ppt_x"/>
                                          </p:val>
                                        </p:tav>
                                        <p:tav tm="100000">
                                          <p:val>
                                            <p:strVal val="ppt_x"/>
                                          </p:val>
                                        </p:tav>
                                      </p:tavLst>
                                    </p:anim>
                                    <p:anim calcmode="lin" valueType="num">
                                      <p:cBhvr additive="base">
                                        <p:cTn id="65" dur="500"/>
                                        <p:tgtEl>
                                          <p:spTgt spid="53"/>
                                        </p:tgtEl>
                                        <p:attrNameLst>
                                          <p:attrName>ppt_y</p:attrName>
                                        </p:attrNameLst>
                                      </p:cBhvr>
                                      <p:tavLst>
                                        <p:tav tm="0">
                                          <p:val>
                                            <p:strVal val="ppt_y"/>
                                          </p:val>
                                        </p:tav>
                                        <p:tav tm="100000">
                                          <p:val>
                                            <p:strVal val="1+ppt_h/2"/>
                                          </p:val>
                                        </p:tav>
                                      </p:tavLst>
                                    </p:anim>
                                    <p:set>
                                      <p:cBhvr>
                                        <p:cTn id="6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67" restart="whenNotActive" fill="hold" evtFilter="cancelBubble" nodeType="interactiveSeq">
                <p:stCondLst>
                  <p:cond evt="onClick" delay="0">
                    <p:tgtEl>
                      <p:spTgt spid="59"/>
                    </p:tgtEl>
                  </p:cond>
                </p:stCondLst>
                <p:endSync evt="end" delay="0">
                  <p:rtn val="all"/>
                </p:endSync>
                <p:childTnLst>
                  <p:par>
                    <p:cTn id="68" fill="hold">
                      <p:stCondLst>
                        <p:cond delay="0"/>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ppt_x"/>
                                          </p:val>
                                        </p:tav>
                                        <p:tav tm="100000">
                                          <p:val>
                                            <p:strVal val="#ppt_x"/>
                                          </p:val>
                                        </p:tav>
                                      </p:tavLst>
                                    </p:anim>
                                    <p:anim calcmode="lin" valueType="num">
                                      <p:cBhvr additive="base">
                                        <p:cTn id="7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54"/>
                                        </p:tgtEl>
                                        <p:attrNameLst>
                                          <p:attrName>ppt_x</p:attrName>
                                        </p:attrNameLst>
                                      </p:cBhvr>
                                      <p:tavLst>
                                        <p:tav tm="0">
                                          <p:val>
                                            <p:strVal val="ppt_x"/>
                                          </p:val>
                                        </p:tav>
                                        <p:tav tm="100000">
                                          <p:val>
                                            <p:strVal val="ppt_x"/>
                                          </p:val>
                                        </p:tav>
                                      </p:tavLst>
                                    </p:anim>
                                    <p:anim calcmode="lin" valueType="num">
                                      <p:cBhvr additive="base">
                                        <p:cTn id="78" dur="500"/>
                                        <p:tgtEl>
                                          <p:spTgt spid="54"/>
                                        </p:tgtEl>
                                        <p:attrNameLst>
                                          <p:attrName>ppt_y</p:attrName>
                                        </p:attrNameLst>
                                      </p:cBhvr>
                                      <p:tavLst>
                                        <p:tav tm="0">
                                          <p:val>
                                            <p:strVal val="ppt_y"/>
                                          </p:val>
                                        </p:tav>
                                        <p:tav tm="100000">
                                          <p:val>
                                            <p:strVal val="1+ppt_h/2"/>
                                          </p:val>
                                        </p:tav>
                                      </p:tavLst>
                                    </p:anim>
                                    <p:set>
                                      <p:cBhvr>
                                        <p:cTn id="7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55"/>
                                        </p:tgtEl>
                                        <p:attrNameLst>
                                          <p:attrName>ppt_x</p:attrName>
                                        </p:attrNameLst>
                                      </p:cBhvr>
                                      <p:tavLst>
                                        <p:tav tm="0">
                                          <p:val>
                                            <p:strVal val="ppt_x"/>
                                          </p:val>
                                        </p:tav>
                                        <p:tav tm="100000">
                                          <p:val>
                                            <p:strVal val="ppt_x"/>
                                          </p:val>
                                        </p:tav>
                                      </p:tavLst>
                                    </p:anim>
                                    <p:anim calcmode="lin" valueType="num">
                                      <p:cBhvr additive="base">
                                        <p:cTn id="91" dur="500"/>
                                        <p:tgtEl>
                                          <p:spTgt spid="55"/>
                                        </p:tgtEl>
                                        <p:attrNameLst>
                                          <p:attrName>ppt_y</p:attrName>
                                        </p:attrNameLst>
                                      </p:cBhvr>
                                      <p:tavLst>
                                        <p:tav tm="0">
                                          <p:val>
                                            <p:strVal val="ppt_y"/>
                                          </p:val>
                                        </p:tav>
                                        <p:tav tm="100000">
                                          <p:val>
                                            <p:strVal val="1+ppt_h/2"/>
                                          </p:val>
                                        </p:tav>
                                      </p:tavLst>
                                    </p:anim>
                                    <p:set>
                                      <p:cBhvr>
                                        <p:cTn id="9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20" grpId="0" animBg="1"/>
      <p:bldP spid="20" grpId="1" animBg="1"/>
      <p:bldP spid="47" grpId="0" animBg="1"/>
      <p:bldP spid="47" grpId="1" animBg="1"/>
      <p:bldP spid="51" grpId="0" animBg="1"/>
      <p:bldP spid="51" grpId="1" animBg="1"/>
      <p:bldP spid="53" grpId="0" animBg="1"/>
      <p:bldP spid="53" grpId="1" animBg="1"/>
      <p:bldP spid="54" grpId="0" animBg="1"/>
      <p:bldP spid="54" grpId="1" animBg="1"/>
      <p:bldP spid="55" grpId="0" animBg="1"/>
      <p:bldP spid="5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233413" y="2587902"/>
            <a:ext cx="4882621" cy="2031325"/>
          </a:xfrm>
          <a:prstGeom prst="rect">
            <a:avLst/>
          </a:prstGeom>
          <a:solidFill>
            <a:srgbClr val="FFFF99"/>
          </a:solidFill>
        </p:spPr>
        <p:txBody>
          <a:bodyPr wrap="square">
            <a:spAutoFit/>
          </a:bodyPr>
          <a:lstStyle/>
          <a:p>
            <a:r>
              <a:rPr lang="en-US" altLang="zh-CN" dirty="0" smtClean="0"/>
              <a:t>         </a:t>
            </a:r>
            <a:r>
              <a:rPr lang="zh-CN" altLang="zh-CN" dirty="0" smtClean="0"/>
              <a:t>玩游戏对我来说不仅限于玩。一直以来，我在学校的成绩不错，也不断扩大自己的学习范围，尽力找一些教育提升自己的方法，包括和家人朋友一起下棋、玩桥牌、打扑克，最后到玩游戏。我学到的不仅仅是如何玩一个特定的游戏，还包括如何评估特定的场景以及在压力下保持冷静。</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964543" y="1947631"/>
            <a:ext cx="4981972" cy="4091698"/>
          </a:xfrm>
          <a:prstGeom prst="rect">
            <a:avLst/>
          </a:prstGeom>
          <a:noFill/>
        </p:spPr>
        <p:txBody>
          <a:bodyPr wrap="square" rtlCol="0">
            <a:spAutoFit/>
          </a:bodyPr>
          <a:lstStyle/>
          <a:p>
            <a:pPr>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Gaming for me has always meant much more than just playing. I’ve always done well</a:t>
            </a:r>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school and I’ve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been likely to </a:t>
            </a:r>
            <a:r>
              <a:rPr lang="en-US" altLang="zh-CN" sz="1700" b="1" kern="100" dirty="0" smtClean="0">
                <a:solidFill>
                  <a:srgbClr val="0070C0"/>
                </a:solidFill>
                <a:latin typeface="Times New Roman" panose="02020603050405020304" pitchFamily="18" charset="0"/>
              </a:rPr>
              <a:t>branch</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23</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out and try to find different ways to </a:t>
            </a:r>
            <a:r>
              <a:rPr lang="en-US" altLang="zh-CN" sz="1700" b="1" kern="100" dirty="0" smtClean="0">
                <a:solidFill>
                  <a:srgbClr val="0070C0"/>
                </a:solidFill>
                <a:latin typeface="Times New Roman" panose="02020603050405020304" pitchFamily="18" charset="0"/>
              </a:rPr>
              <a:t>educate</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24</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myself. This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consists of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playing chess, bridge and </a:t>
            </a:r>
            <a:r>
              <a:rPr lang="en-US" altLang="zh-CN" sz="1700" b="1" kern="100" dirty="0" smtClean="0">
                <a:solidFill>
                  <a:srgbClr val="0070C0"/>
                </a:solidFill>
                <a:latin typeface="Times New Roman" panose="02020603050405020304" pitchFamily="18" charset="0"/>
              </a:rPr>
              <a:t>poker</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25</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with my family and friends and eventually branching into gaming. I’ve learned more than just how to play a specific game, but also about how to </a:t>
            </a:r>
            <a:r>
              <a:rPr lang="en-US" altLang="zh-CN" sz="1700" b="1" kern="100" dirty="0" smtClean="0">
                <a:solidFill>
                  <a:srgbClr val="0070C0"/>
                </a:solidFill>
                <a:latin typeface="Times New Roman" panose="02020603050405020304" pitchFamily="18" charset="0"/>
              </a:rPr>
              <a:t>evaluate</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certain situations, and keep cool under pressure.</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p:cNvSpPr/>
          <p:nvPr/>
        </p:nvSpPr>
        <p:spPr>
          <a:xfrm>
            <a:off x="6371721" y="2640745"/>
            <a:ext cx="4330871" cy="1006429"/>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be likely to do </a:t>
            </a:r>
            <a:r>
              <a:rPr lang="en-US" altLang="zh-CN" sz="1700" b="1" kern="100" dirty="0" err="1" smtClean="0">
                <a:solidFill>
                  <a:srgbClr val="0070C0"/>
                </a:solidFill>
                <a:latin typeface="Times New Roman" panose="02020603050405020304" pitchFamily="18" charset="0"/>
              </a:rPr>
              <a:t>sth</a:t>
            </a:r>
            <a:r>
              <a:rPr lang="en-US" altLang="zh-CN" sz="1700" b="1" kern="100" dirty="0" smtClean="0">
                <a:solidFill>
                  <a:srgbClr val="0070C0"/>
                </a:solidFill>
                <a:latin typeface="Times New Roman" panose="02020603050405020304" pitchFamily="18" charset="0"/>
              </a:rPr>
              <a:t>.  </a:t>
            </a:r>
            <a:r>
              <a:rPr lang="zh-CN" altLang="en-US" dirty="0" smtClean="0"/>
              <a:t>可能做某事</a:t>
            </a:r>
          </a:p>
          <a:p>
            <a:r>
              <a:rPr lang="en-US" altLang="zh-CN" dirty="0" smtClean="0">
                <a:cs typeface="Times New Roman" panose="02020603050405020304" pitchFamily="18" charset="0"/>
              </a:rPr>
              <a:t>e.g. Do you think the speaker is likely to</a:t>
            </a:r>
          </a:p>
          <a:p>
            <a:r>
              <a:rPr lang="en-US" altLang="zh-CN" dirty="0" smtClean="0">
                <a:cs typeface="Times New Roman" panose="02020603050405020304" pitchFamily="18" charset="0"/>
              </a:rPr>
              <a:t>       be a student or a parent?</a:t>
            </a:r>
            <a:endParaRPr lang="zh-CN" altLang="en-US" dirty="0">
              <a:cs typeface="Times New Roman" panose="02020603050405020304" pitchFamily="18" charset="0"/>
            </a:endParaRPr>
          </a:p>
        </p:txBody>
      </p:sp>
      <p:pic>
        <p:nvPicPr>
          <p:cNvPr id="39" name="A-6.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1045129"/>
            <a:ext cx="304800" cy="304800"/>
          </a:xfrm>
          <a:prstGeom prst="rect">
            <a:avLst/>
          </a:prstGeom>
        </p:spPr>
      </p:pic>
      <p:sp>
        <p:nvSpPr>
          <p:cNvPr id="43" name="矩形 42"/>
          <p:cNvSpPr/>
          <p:nvPr/>
        </p:nvSpPr>
        <p:spPr>
          <a:xfrm>
            <a:off x="5998270" y="2079524"/>
            <a:ext cx="5698066" cy="325185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branch</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brɑːntʃ</a:t>
            </a:r>
            <a:r>
              <a:rPr lang="en-US" altLang="zh-CN" dirty="0" smtClean="0">
                <a:cs typeface="Times New Roman" panose="02020603050405020304" pitchFamily="18" charset="0"/>
              </a:rPr>
              <a:t>/     v. </a:t>
            </a:r>
            <a:r>
              <a:rPr lang="zh-CN" altLang="en-US" dirty="0" smtClean="0"/>
              <a:t>扩大某人的兴趣，分支扩张</a:t>
            </a:r>
            <a:endParaRPr lang="en-US" altLang="zh-CN" dirty="0" smtClean="0"/>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cs typeface="Times New Roman" panose="02020603050405020304" pitchFamily="18" charset="0"/>
              </a:rPr>
              <a:t>branch out  </a:t>
            </a:r>
            <a:r>
              <a:rPr lang="zh-CN" altLang="zh-CN" dirty="0" err="1" smtClean="0">
                <a:cs typeface="Times New Roman" panose="02020603050405020304" pitchFamily="18" charset="0"/>
              </a:rPr>
              <a:t>扩大范围</a:t>
            </a:r>
          </a:p>
          <a:p>
            <a:pPr>
              <a:lnSpc>
                <a:spcPct val="130000"/>
              </a:lnSpc>
            </a:pPr>
            <a:r>
              <a:rPr lang="en-US" altLang="zh-CN" dirty="0" smtClean="0">
                <a:cs typeface="Times New Roman" panose="02020603050405020304" pitchFamily="18" charset="0"/>
              </a:rPr>
              <a:t>        ~ into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endParaRPr lang="zh-CN" altLang="zh-CN" dirty="0" err="1" smtClean="0">
              <a:cs typeface="Times New Roman" panose="02020603050405020304" pitchFamily="18" charset="0"/>
            </a:endParaRPr>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cs typeface="Times New Roman" panose="02020603050405020304" pitchFamily="18" charset="0"/>
              </a:rPr>
              <a:t>to start to do an activity that you have not done before, especially in your work or business  </a:t>
            </a:r>
            <a:r>
              <a:rPr lang="zh-CN"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涉足（新工作）；拓展（新业务）</a:t>
            </a:r>
          </a:p>
          <a:p>
            <a:pPr>
              <a:lnSpc>
                <a:spcPct val="130000"/>
              </a:lnSpc>
            </a:pPr>
            <a:r>
              <a:rPr lang="en-US" altLang="zh-CN" dirty="0" smtClean="0">
                <a:cs typeface="Times New Roman" panose="02020603050405020304" pitchFamily="18" charset="0"/>
              </a:rPr>
              <a:t>e.g. The company branched out into selling insurance.</a:t>
            </a:r>
            <a:endParaRPr lang="zh-CN" altLang="zh-CN" dirty="0" err="1" smtClean="0">
              <a:cs typeface="Times New Roman" panose="02020603050405020304" pitchFamily="18" charset="0"/>
            </a:endParaRPr>
          </a:p>
          <a:p>
            <a:pPr>
              <a:lnSpc>
                <a:spcPct val="130000"/>
              </a:lnSpc>
            </a:pPr>
            <a:r>
              <a:rPr lang="en-US" altLang="zh-CN" dirty="0" smtClean="0"/>
              <a:t>         </a:t>
            </a:r>
            <a:r>
              <a:rPr lang="zh-CN" altLang="zh-CN" dirty="0" smtClean="0"/>
              <a:t>该公司开展了保险销售业务。</a:t>
            </a:r>
            <a:endParaRPr lang="zh-CN" altLang="en-US" dirty="0" smtClean="0"/>
          </a:p>
        </p:txBody>
      </p:sp>
      <p:sp>
        <p:nvSpPr>
          <p:cNvPr id="46" name="矩形 45"/>
          <p:cNvSpPr/>
          <p:nvPr/>
        </p:nvSpPr>
        <p:spPr>
          <a:xfrm>
            <a:off x="6025363" y="2042513"/>
            <a:ext cx="5757333" cy="3052759"/>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educate        </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edʒukeɪt</a:t>
            </a:r>
            <a:r>
              <a:rPr lang="en-US" altLang="zh-CN" dirty="0" smtClean="0">
                <a:cs typeface="Times New Roman" panose="02020603050405020304" pitchFamily="18" charset="0"/>
              </a:rPr>
              <a:t>/ </a:t>
            </a:r>
          </a:p>
          <a:p>
            <a:pPr>
              <a:lnSpc>
                <a:spcPct val="130000"/>
              </a:lnSpc>
            </a:pPr>
            <a:r>
              <a:rPr lang="en-US" altLang="zh-CN" dirty="0" err="1" smtClean="0">
                <a:cs typeface="Times New Roman" panose="02020603050405020304" pitchFamily="18" charset="0"/>
              </a:rPr>
              <a:t>vt</a:t>
            </a:r>
            <a:r>
              <a:rPr lang="en-US" altLang="zh-CN" dirty="0" smtClean="0">
                <a:cs typeface="Times New Roman" panose="02020603050405020304" pitchFamily="18" charset="0"/>
              </a:rPr>
              <a:t>.  to teach them better ways of doing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or a better way of living  </a:t>
            </a:r>
            <a:r>
              <a:rPr lang="zh-CN" altLang="zh-CN" dirty="0" smtClean="0"/>
              <a:t>教育</a:t>
            </a:r>
            <a:endParaRPr lang="en-US" altLang="zh-CN" dirty="0" smtClean="0"/>
          </a:p>
          <a:p>
            <a:pPr>
              <a:lnSpc>
                <a:spcPct val="130000"/>
              </a:lnSpc>
            </a:pPr>
            <a:endParaRPr lang="zh-CN" altLang="zh-CN" dirty="0" smtClean="0"/>
          </a:p>
          <a:p>
            <a:pPr>
              <a:lnSpc>
                <a:spcPct val="130000"/>
              </a:lnSpc>
            </a:pPr>
            <a:r>
              <a:rPr lang="en-US" altLang="zh-CN" dirty="0" smtClean="0">
                <a:cs typeface="Times New Roman" panose="02020603050405020304" pitchFamily="18" charset="0"/>
              </a:rPr>
              <a:t>e.g. The campaign is intended to educate the public to</a:t>
            </a:r>
          </a:p>
          <a:p>
            <a:pPr>
              <a:lnSpc>
                <a:spcPct val="130000"/>
              </a:lnSpc>
            </a:pPr>
            <a:r>
              <a:rPr lang="en-US" altLang="zh-CN" dirty="0" smtClean="0">
                <a:cs typeface="Times New Roman" panose="02020603050405020304" pitchFamily="18" charset="0"/>
              </a:rPr>
              <a:t>       respect the environment.</a:t>
            </a:r>
            <a:endParaRPr lang="zh-CN" altLang="zh-CN" dirty="0" smtClean="0">
              <a:cs typeface="Times New Roman" panose="02020603050405020304" pitchFamily="18" charset="0"/>
            </a:endParaRPr>
          </a:p>
          <a:p>
            <a:pPr>
              <a:lnSpc>
                <a:spcPct val="130000"/>
              </a:lnSpc>
            </a:pPr>
            <a:r>
              <a:rPr lang="en-US" altLang="zh-CN" dirty="0" smtClean="0"/>
              <a:t>        </a:t>
            </a:r>
            <a:r>
              <a:rPr lang="zh-CN" altLang="zh-CN" dirty="0" smtClean="0"/>
              <a:t>这一运动旨在教育公众爱护环境。</a:t>
            </a:r>
            <a:endParaRPr lang="en-US" altLang="zh-CN" dirty="0" smtClean="0"/>
          </a:p>
          <a:p>
            <a:pPr>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cs typeface="Times New Roman" panose="02020603050405020304" pitchFamily="18" charset="0"/>
              </a:rPr>
              <a:t>She was educated in the US.  </a:t>
            </a:r>
            <a:r>
              <a:rPr lang="zh-CN" altLang="zh-CN" dirty="0" smtClean="0"/>
              <a:t>她是在美国受的教育。</a:t>
            </a:r>
          </a:p>
        </p:txBody>
      </p:sp>
      <p:sp>
        <p:nvSpPr>
          <p:cNvPr id="48" name="矩形 47"/>
          <p:cNvSpPr/>
          <p:nvPr/>
        </p:nvSpPr>
        <p:spPr>
          <a:xfrm>
            <a:off x="5970512" y="3489014"/>
            <a:ext cx="5757333" cy="852349"/>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consist of</a:t>
            </a:r>
            <a:r>
              <a:rPr lang="en-US" altLang="zh-CN" dirty="0" smtClean="0"/>
              <a:t>    </a:t>
            </a:r>
            <a:r>
              <a:rPr lang="zh-CN" altLang="en-US" dirty="0" smtClean="0"/>
              <a:t>包括，由</a:t>
            </a:r>
            <a:r>
              <a:rPr lang="en-US" altLang="zh-CN" dirty="0" smtClean="0">
                <a:latin typeface="+mn-ea"/>
              </a:rPr>
              <a:t>……</a:t>
            </a:r>
            <a:r>
              <a:rPr lang="zh-CN" altLang="en-US" dirty="0" smtClean="0"/>
              <a:t>组成</a:t>
            </a:r>
          </a:p>
          <a:p>
            <a:pPr>
              <a:lnSpc>
                <a:spcPct val="130000"/>
              </a:lnSpc>
            </a:pPr>
            <a:r>
              <a:rPr lang="en-US" altLang="zh-CN" dirty="0" smtClean="0">
                <a:cs typeface="Times New Roman" panose="02020603050405020304" pitchFamily="18" charset="0"/>
              </a:rPr>
              <a:t>e.g. A healthy diet should consist of all kinds of food</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dirty="0" smtClean="0"/>
          </a:p>
        </p:txBody>
      </p:sp>
      <p:graphicFrame>
        <p:nvGraphicFramePr>
          <p:cNvPr id="52" name="Group 80"/>
          <p:cNvGraphicFramePr>
            <a:graphicFrameLocks noGrp="1"/>
          </p:cNvGraphicFramePr>
          <p:nvPr/>
        </p:nvGraphicFramePr>
        <p:xfrm>
          <a:off x="2920516" y="2822787"/>
          <a:ext cx="1413934" cy="343452"/>
        </p:xfrm>
        <a:graphic>
          <a:graphicData uri="http://schemas.openxmlformats.org/drawingml/2006/table">
            <a:tbl>
              <a:tblPr/>
              <a:tblGrid>
                <a:gridCol w="1413934"/>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3" name="Group 80"/>
          <p:cNvGraphicFramePr>
            <a:graphicFrameLocks noGrp="1"/>
          </p:cNvGraphicFramePr>
          <p:nvPr/>
        </p:nvGraphicFramePr>
        <p:xfrm>
          <a:off x="4359129" y="2813522"/>
          <a:ext cx="905933" cy="343452"/>
        </p:xfrm>
        <a:graphic>
          <a:graphicData uri="http://schemas.openxmlformats.org/drawingml/2006/table">
            <a:tbl>
              <a:tblPr/>
              <a:tblGrid>
                <a:gridCol w="905933"/>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4" name="Group 80"/>
          <p:cNvGraphicFramePr>
            <a:graphicFrameLocks noGrp="1"/>
          </p:cNvGraphicFramePr>
          <p:nvPr/>
        </p:nvGraphicFramePr>
        <p:xfrm>
          <a:off x="4291154" y="3230480"/>
          <a:ext cx="1007533" cy="343452"/>
        </p:xfrm>
        <a:graphic>
          <a:graphicData uri="http://schemas.openxmlformats.org/drawingml/2006/table">
            <a:tbl>
              <a:tblPr/>
              <a:tblGrid>
                <a:gridCol w="1007533"/>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endParaRPr lang="zh-CN" altLang="en-US" sz="1700" b="1" kern="100" dirty="0" smtClean="0">
                        <a:solidFill>
                          <a:srgbClr val="0070C0"/>
                        </a:solidFill>
                        <a:latin typeface="Times New Roman" panose="02020603050405020304" pitchFamily="18" charset="0"/>
                        <a:ea typeface="+mn-ea"/>
                        <a:cs typeface="+mn-cs"/>
                      </a:endParaRP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5" name="Group 80"/>
          <p:cNvGraphicFramePr>
            <a:graphicFrameLocks noGrp="1"/>
          </p:cNvGraphicFramePr>
          <p:nvPr/>
        </p:nvGraphicFramePr>
        <p:xfrm>
          <a:off x="2378650" y="3622765"/>
          <a:ext cx="1143000" cy="343452"/>
        </p:xfrm>
        <a:graphic>
          <a:graphicData uri="http://schemas.openxmlformats.org/drawingml/2006/table">
            <a:tbl>
              <a:tblPr/>
              <a:tblGrid>
                <a:gridCol w="1143000"/>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6" name="Group 80"/>
          <p:cNvGraphicFramePr>
            <a:graphicFrameLocks noGrp="1"/>
          </p:cNvGraphicFramePr>
          <p:nvPr/>
        </p:nvGraphicFramePr>
        <p:xfrm>
          <a:off x="1421032" y="4032236"/>
          <a:ext cx="838201" cy="343452"/>
        </p:xfrm>
        <a:graphic>
          <a:graphicData uri="http://schemas.openxmlformats.org/drawingml/2006/table">
            <a:tbl>
              <a:tblPr/>
              <a:tblGrid>
                <a:gridCol w="838201"/>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7" name="矩形 56"/>
          <p:cNvSpPr/>
          <p:nvPr/>
        </p:nvSpPr>
        <p:spPr>
          <a:xfrm>
            <a:off x="6003109" y="3746487"/>
            <a:ext cx="2785533" cy="792333"/>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poker</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pəʊkə</a:t>
            </a:r>
            <a:r>
              <a:rPr lang="en-US" altLang="zh-CN" dirty="0" smtClean="0">
                <a:cs typeface="Times New Roman" panose="02020603050405020304" pitchFamily="18" charset="0"/>
              </a:rPr>
              <a:t>(r)/ </a:t>
            </a:r>
          </a:p>
          <a:p>
            <a:pPr>
              <a:lnSpc>
                <a:spcPct val="130000"/>
              </a:lnSpc>
            </a:pPr>
            <a:r>
              <a:rPr lang="en-US" altLang="zh-CN" dirty="0" smtClean="0">
                <a:cs typeface="Times New Roman" panose="02020603050405020304" pitchFamily="18" charset="0"/>
              </a:rPr>
              <a:t>     n. </a:t>
            </a:r>
            <a:r>
              <a:rPr lang="zh-CN" altLang="en-US" dirty="0" smtClean="0"/>
              <a:t>扑克牌游戏</a:t>
            </a:r>
            <a:endParaRPr lang="zh-CN" altLang="zh-CN" dirty="0" smtClean="0"/>
          </a:p>
        </p:txBody>
      </p:sp>
      <p:graphicFrame>
        <p:nvGraphicFramePr>
          <p:cNvPr id="58" name="Group 80"/>
          <p:cNvGraphicFramePr>
            <a:graphicFrameLocks noGrp="1"/>
          </p:cNvGraphicFramePr>
          <p:nvPr/>
        </p:nvGraphicFramePr>
        <p:xfrm>
          <a:off x="3274911" y="5190145"/>
          <a:ext cx="965200" cy="338667"/>
        </p:xfrm>
        <a:graphic>
          <a:graphicData uri="http://schemas.openxmlformats.org/drawingml/2006/table">
            <a:tbl>
              <a:tblPr/>
              <a:tblGrid>
                <a:gridCol w="965200"/>
              </a:tblGrid>
              <a:tr h="3386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9" name="矩形 58"/>
          <p:cNvSpPr/>
          <p:nvPr/>
        </p:nvSpPr>
        <p:spPr>
          <a:xfrm>
            <a:off x="6155509" y="5100670"/>
            <a:ext cx="2785533" cy="792333"/>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evaluate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ɪ'væljueɪt</a:t>
            </a:r>
            <a:r>
              <a:rPr lang="en-US" altLang="zh-CN" dirty="0" smtClean="0">
                <a:cs typeface="Times New Roman" panose="02020603050405020304" pitchFamily="18" charset="0"/>
              </a:rPr>
              <a:t>/</a:t>
            </a:r>
          </a:p>
          <a:p>
            <a:pPr>
              <a:lnSpc>
                <a:spcPct val="130000"/>
              </a:lnSpc>
            </a:pPr>
            <a:r>
              <a:rPr lang="en-US" altLang="zh-CN" dirty="0" smtClean="0">
                <a:cs typeface="Times New Roman" panose="02020603050405020304" pitchFamily="18" charset="0"/>
              </a:rPr>
              <a:t>      v. </a:t>
            </a:r>
            <a:r>
              <a:rPr lang="zh-CN" altLang="en-US" dirty="0" smtClean="0"/>
              <a:t>评价，评估</a:t>
            </a:r>
            <a:endParaRPr lang="en-US" altLang="zh-CN" dirty="0" smtClean="0"/>
          </a:p>
        </p:txBody>
      </p:sp>
    </p:spTree>
  </p:cSld>
  <p:clrMapOvr>
    <a:masterClrMapping/>
  </p:clrMapOvr>
  <p:transition spd="slow">
    <p:wedg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3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7059" fill="hold"/>
                                        <p:tgtEl>
                                          <p:spTgt spid="39"/>
                                        </p:tgtEl>
                                      </p:cBhvr>
                                    </p:cmd>
                                  </p:childTnLst>
                                </p:cTn>
                              </p:par>
                            </p:childTnLst>
                          </p:cTn>
                        </p:par>
                      </p:childTnLst>
                    </p:cTn>
                  </p:par>
                </p:childTnLst>
              </p:cTn>
              <p:nextCondLst>
                <p:cond evt="onClick" delay="0">
                  <p:tgtEl>
                    <p:spTgt spid="39"/>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seq concurrent="1" nextAc="seek">
              <p:cTn id="18" restart="whenNotActive" fill="hold" evtFilter="cancelBubble" nodeType="interactiveSeq">
                <p:stCondLst>
                  <p:cond evt="onClick" delay="0">
                    <p:tgtEl>
                      <p:spTgt spid="40"/>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7059" fill="hold"/>
                                        <p:tgtEl>
                                          <p:spTgt spid="39"/>
                                        </p:tgtEl>
                                      </p:cBhvr>
                                    </p:cmd>
                                  </p:childTnLst>
                                </p:cTn>
                              </p:par>
                            </p:childTnLst>
                          </p:cTn>
                        </p:par>
                      </p:childTnLst>
                    </p:cTn>
                  </p:par>
                </p:childTnLst>
              </p:cTn>
              <p:nextCondLst>
                <p:cond evt="onClick" delay="0">
                  <p:tgtEl>
                    <p:spTgt spid="40"/>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9"/>
                                        </p:tgtEl>
                                      </p:cBhvr>
                                    </p:cmd>
                                  </p:childTnLst>
                                </p:cTn>
                              </p:par>
                            </p:childTnLst>
                          </p:cTn>
                        </p:par>
                      </p:childTnLst>
                    </p:cTn>
                  </p:par>
                </p:childTnLst>
              </p:cTn>
              <p:nextCondLst>
                <p:cond evt="onClick" delay="0">
                  <p:tgtEl>
                    <p:spTgt spid="41"/>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p:stCondLst>
                        <p:cond delay="0"/>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39"/>
                                        </p:tgtEl>
                                      </p:cBhvr>
                                    </p:cmd>
                                  </p:child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linds(horizont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grpId="1" nodeType="clickEffect">
                                  <p:stCondLst>
                                    <p:cond delay="0"/>
                                  </p:stCondLst>
                                  <p:childTnLst>
                                    <p:animEffect transition="out" filter="box(in)">
                                      <p:cBhvr>
                                        <p:cTn id="53" dur="500"/>
                                        <p:tgtEl>
                                          <p:spTgt spid="43"/>
                                        </p:tgtEl>
                                      </p:cBhvr>
                                    </p:animEffect>
                                    <p:set>
                                      <p:cBhvr>
                                        <p:cTn id="54"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4"/>
                    </p:tgtEl>
                  </p:cond>
                </p:stCondLst>
                <p:endSync evt="end" delay="0">
                  <p:rtn val="all"/>
                </p:endSync>
                <p:childTnLst>
                  <p:par>
                    <p:cTn id="56" fill="hold">
                      <p:stCondLst>
                        <p:cond delay="0"/>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ppt_x"/>
                                          </p:val>
                                        </p:tav>
                                        <p:tav tm="100000">
                                          <p:val>
                                            <p:strVal val="#ppt_x"/>
                                          </p:val>
                                        </p:tav>
                                      </p:tavLst>
                                    </p:anim>
                                    <p:anim calcmode="lin" valueType="num">
                                      <p:cBhvr additive="base">
                                        <p:cTn id="6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46"/>
                                        </p:tgtEl>
                                        <p:attrNameLst>
                                          <p:attrName>ppt_x</p:attrName>
                                        </p:attrNameLst>
                                      </p:cBhvr>
                                      <p:tavLst>
                                        <p:tav tm="0">
                                          <p:val>
                                            <p:strVal val="ppt_x"/>
                                          </p:val>
                                        </p:tav>
                                        <p:tav tm="100000">
                                          <p:val>
                                            <p:strVal val="ppt_x"/>
                                          </p:val>
                                        </p:tav>
                                      </p:tavLst>
                                    </p:anim>
                                    <p:anim calcmode="lin" valueType="num">
                                      <p:cBhvr additive="base">
                                        <p:cTn id="66" dur="500"/>
                                        <p:tgtEl>
                                          <p:spTgt spid="46"/>
                                        </p:tgtEl>
                                        <p:attrNameLst>
                                          <p:attrName>ppt_y</p:attrName>
                                        </p:attrNameLst>
                                      </p:cBhvr>
                                      <p:tavLst>
                                        <p:tav tm="0">
                                          <p:val>
                                            <p:strVal val="ppt_y"/>
                                          </p:val>
                                        </p:tav>
                                        <p:tav tm="100000">
                                          <p:val>
                                            <p:strVal val="1+ppt_h/2"/>
                                          </p:val>
                                        </p:tav>
                                      </p:tavLst>
                                    </p:anim>
                                    <p:set>
                                      <p:cBhvr>
                                        <p:cTn id="6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linds(horizontal)">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xit" presetSubtype="16" fill="hold" grpId="1" nodeType="clickEffect">
                                  <p:stCondLst>
                                    <p:cond delay="0"/>
                                  </p:stCondLst>
                                  <p:childTnLst>
                                    <p:animEffect transition="out" filter="box(in)">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9" restart="whenNotActive" fill="hold" evtFilter="cancelBubble" nodeType="interactiveSeq">
                <p:stCondLst>
                  <p:cond evt="onClick" delay="0">
                    <p:tgtEl>
                      <p:spTgt spid="56"/>
                    </p:tgtEl>
                  </p:cond>
                </p:stCondLst>
                <p:endSync evt="end" delay="0">
                  <p:rtn val="all"/>
                </p:endSync>
                <p:childTnLst>
                  <p:par>
                    <p:cTn id="80" fill="hold">
                      <p:stCondLst>
                        <p:cond delay="0"/>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500" fill="hold"/>
                                        <p:tgtEl>
                                          <p:spTgt spid="57"/>
                                        </p:tgtEl>
                                        <p:attrNameLst>
                                          <p:attrName>ppt_x</p:attrName>
                                        </p:attrNameLst>
                                      </p:cBhvr>
                                      <p:tavLst>
                                        <p:tav tm="0">
                                          <p:val>
                                            <p:strVal val="#ppt_x"/>
                                          </p:val>
                                        </p:tav>
                                        <p:tav tm="100000">
                                          <p:val>
                                            <p:strVal val="#ppt_x"/>
                                          </p:val>
                                        </p:tav>
                                      </p:tavLst>
                                    </p:anim>
                                    <p:anim calcmode="lin" valueType="num">
                                      <p:cBhvr additive="base">
                                        <p:cTn id="8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grpId="1" nodeType="clickEffect">
                                  <p:stCondLst>
                                    <p:cond delay="0"/>
                                  </p:stCondLst>
                                  <p:childTnLst>
                                    <p:anim calcmode="lin" valueType="num">
                                      <p:cBhvr additive="base">
                                        <p:cTn id="89" dur="500"/>
                                        <p:tgtEl>
                                          <p:spTgt spid="57"/>
                                        </p:tgtEl>
                                        <p:attrNameLst>
                                          <p:attrName>ppt_x</p:attrName>
                                        </p:attrNameLst>
                                      </p:cBhvr>
                                      <p:tavLst>
                                        <p:tav tm="0">
                                          <p:val>
                                            <p:strVal val="ppt_x"/>
                                          </p:val>
                                        </p:tav>
                                        <p:tav tm="100000">
                                          <p:val>
                                            <p:strVal val="ppt_x"/>
                                          </p:val>
                                        </p:tav>
                                      </p:tavLst>
                                    </p:anim>
                                    <p:anim calcmode="lin" valueType="num">
                                      <p:cBhvr additive="base">
                                        <p:cTn id="90" dur="500"/>
                                        <p:tgtEl>
                                          <p:spTgt spid="57"/>
                                        </p:tgtEl>
                                        <p:attrNameLst>
                                          <p:attrName>ppt_y</p:attrName>
                                        </p:attrNameLst>
                                      </p:cBhvr>
                                      <p:tavLst>
                                        <p:tav tm="0">
                                          <p:val>
                                            <p:strVal val="ppt_y"/>
                                          </p:val>
                                        </p:tav>
                                        <p:tav tm="100000">
                                          <p:val>
                                            <p:strVal val="1+ppt_h/2"/>
                                          </p:val>
                                        </p:tav>
                                      </p:tavLst>
                                    </p:anim>
                                    <p:set>
                                      <p:cBhvr>
                                        <p:cTn id="9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2" restart="whenNotActive" fill="hold" evtFilter="cancelBubble" nodeType="interactiveSeq">
                <p:stCondLst>
                  <p:cond evt="onClick" delay="0">
                    <p:tgtEl>
                      <p:spTgt spid="58"/>
                    </p:tgtEl>
                  </p:cond>
                </p:stCondLst>
                <p:endSync evt="end" delay="0">
                  <p:rtn val="all"/>
                </p:endSync>
                <p:childTnLst>
                  <p:par>
                    <p:cTn id="93" fill="hold">
                      <p:stCondLst>
                        <p:cond delay="0"/>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additive="base">
                                        <p:cTn id="97" dur="500" fill="hold"/>
                                        <p:tgtEl>
                                          <p:spTgt spid="59"/>
                                        </p:tgtEl>
                                        <p:attrNameLst>
                                          <p:attrName>ppt_x</p:attrName>
                                        </p:attrNameLst>
                                      </p:cBhvr>
                                      <p:tavLst>
                                        <p:tav tm="0">
                                          <p:val>
                                            <p:strVal val="#ppt_x"/>
                                          </p:val>
                                        </p:tav>
                                        <p:tav tm="100000">
                                          <p:val>
                                            <p:strVal val="#ppt_x"/>
                                          </p:val>
                                        </p:tav>
                                      </p:tavLst>
                                    </p:anim>
                                    <p:anim calcmode="lin" valueType="num">
                                      <p:cBhvr additive="base">
                                        <p:cTn id="9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59"/>
                                        </p:tgtEl>
                                        <p:attrNameLst>
                                          <p:attrName>ppt_x</p:attrName>
                                        </p:attrNameLst>
                                      </p:cBhvr>
                                      <p:tavLst>
                                        <p:tav tm="0">
                                          <p:val>
                                            <p:strVal val="ppt_x"/>
                                          </p:val>
                                        </p:tav>
                                        <p:tav tm="100000">
                                          <p:val>
                                            <p:strVal val="ppt_x"/>
                                          </p:val>
                                        </p:tav>
                                      </p:tavLst>
                                    </p:anim>
                                    <p:anim calcmode="lin" valueType="num">
                                      <p:cBhvr additive="base">
                                        <p:cTn id="103" dur="500"/>
                                        <p:tgtEl>
                                          <p:spTgt spid="59"/>
                                        </p:tgtEl>
                                        <p:attrNameLst>
                                          <p:attrName>ppt_y</p:attrName>
                                        </p:attrNameLst>
                                      </p:cBhvr>
                                      <p:tavLst>
                                        <p:tav tm="0">
                                          <p:val>
                                            <p:strVal val="ppt_y"/>
                                          </p:val>
                                        </p:tav>
                                        <p:tav tm="100000">
                                          <p:val>
                                            <p:strVal val="1+ppt_h/2"/>
                                          </p:val>
                                        </p:tav>
                                      </p:tavLst>
                                    </p:anim>
                                    <p:set>
                                      <p:cBhvr>
                                        <p:cTn id="104"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20" grpId="0" animBg="1"/>
      <p:bldP spid="20" grpId="1" animBg="1"/>
      <p:bldP spid="44" grpId="0" animBg="1"/>
      <p:bldP spid="44" grpId="1" animBg="1"/>
      <p:bldP spid="43" grpId="0" animBg="1"/>
      <p:bldP spid="43" grpId="1" animBg="1"/>
      <p:bldP spid="46" grpId="0" animBg="1"/>
      <p:bldP spid="46" grpId="1" animBg="1"/>
      <p:bldP spid="48" grpId="0" animBg="1"/>
      <p:bldP spid="48" grpId="1" animBg="1"/>
      <p:bldP spid="57" grpId="0" animBg="1"/>
      <p:bldP spid="57" grpId="1" animBg="1"/>
      <p:bldP spid="59" grpId="0" animBg="1"/>
      <p:bldP spid="5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a:t>
            </a: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Intensive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789238"/>
            <a:ext cx="4882621" cy="1477328"/>
          </a:xfrm>
          <a:prstGeom prst="rect">
            <a:avLst/>
          </a:prstGeom>
          <a:solidFill>
            <a:srgbClr val="FFFF99"/>
          </a:solidFill>
        </p:spPr>
        <p:txBody>
          <a:bodyPr wrap="square">
            <a:spAutoFit/>
          </a:bodyPr>
          <a:lstStyle/>
          <a:p>
            <a:r>
              <a:rPr lang="en-US" altLang="zh-CN" dirty="0" smtClean="0"/>
              <a:t>         </a:t>
            </a:r>
            <a:r>
              <a:rPr lang="zh-CN" altLang="zh-CN" dirty="0" smtClean="0"/>
              <a:t>最新科学研究表明，正确的游戏可能有助于减少甚至消除阿尔茨海默症。此外，在现实生活中，游戏玩家也更擅长从独特的视角、用不同的思维方式来看问题。玩游戏值得受到尊敬。</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963266" y="2258423"/>
            <a:ext cx="4164211" cy="3291863"/>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7</a:t>
            </a:r>
            <a:r>
              <a:rPr lang="zh-CN" altLang="en-US" sz="2000" b="1" dirty="0" smtClean="0"/>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There have been recent scientific researches showing that the correct games may help </a:t>
            </a:r>
            <a:r>
              <a:rPr lang="en-US" altLang="zh-CN" b="1" kern="100" dirty="0" smtClean="0">
                <a:solidFill>
                  <a:srgbClr val="0070C0"/>
                </a:solidFill>
                <a:latin typeface="Times New Roman" panose="02020603050405020304" pitchFamily="18" charset="0"/>
              </a:rPr>
              <a:t>reduce</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27</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or even </a:t>
            </a:r>
            <a:r>
              <a:rPr lang="en-US" altLang="zh-CN" b="1" kern="100" dirty="0" smtClean="0">
                <a:solidFill>
                  <a:srgbClr val="0070C0"/>
                </a:solidFill>
                <a:latin typeface="Times New Roman" panose="02020603050405020304" pitchFamily="18" charset="0"/>
              </a:rPr>
              <a:t>eliminate</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28</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Alzheimer’s disease. Moreover, in reality, gamers are people who are seeing from unique </a:t>
            </a:r>
            <a:r>
              <a:rPr lang="en-US" altLang="zh-CN" b="1" kern="100" dirty="0" smtClean="0">
                <a:solidFill>
                  <a:srgbClr val="0070C0"/>
                </a:solidFill>
                <a:latin typeface="Times New Roman" panose="02020603050405020304" pitchFamily="18" charset="0"/>
              </a:rPr>
              <a:t>perspectives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29</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and thinking in different ways. Gaming </a:t>
            </a:r>
            <a:r>
              <a:rPr lang="en-US" altLang="zh-CN" b="1" kern="100" dirty="0" smtClean="0">
                <a:solidFill>
                  <a:srgbClr val="0070C0"/>
                </a:solidFill>
                <a:latin typeface="Times New Roman" panose="02020603050405020304" pitchFamily="18" charset="0"/>
              </a:rPr>
              <a:t>deserves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30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your respect.</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4" name="Group 80"/>
          <p:cNvGraphicFramePr>
            <a:graphicFrameLocks noGrp="1"/>
          </p:cNvGraphicFramePr>
          <p:nvPr/>
        </p:nvGraphicFramePr>
        <p:xfrm>
          <a:off x="3092353" y="3111541"/>
          <a:ext cx="965200" cy="338667"/>
        </p:xfrm>
        <a:graphic>
          <a:graphicData uri="http://schemas.openxmlformats.org/drawingml/2006/table">
            <a:tbl>
              <a:tblPr/>
              <a:tblGrid>
                <a:gridCol w="965200"/>
              </a:tblGrid>
              <a:tr h="3386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4" name="矩形 43"/>
          <p:cNvSpPr/>
          <p:nvPr/>
        </p:nvSpPr>
        <p:spPr>
          <a:xfrm>
            <a:off x="6167288" y="2936423"/>
            <a:ext cx="2746904"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reduce     </a:t>
            </a:r>
            <a:r>
              <a:rPr lang="en-US" altLang="zh-CN" dirty="0" smtClean="0">
                <a:cs typeface="Times New Roman" panose="02020603050405020304" pitchFamily="18" charset="0"/>
              </a:rPr>
              <a:t> /</a:t>
            </a:r>
            <a:r>
              <a:rPr lang="en-US" altLang="zh-CN" dirty="0" err="1" smtClean="0">
                <a:cs typeface="Times New Roman" panose="02020603050405020304" pitchFamily="18" charset="0"/>
              </a:rPr>
              <a:t>rɪ'djuːs</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v. </a:t>
            </a:r>
            <a:r>
              <a:rPr lang="zh-CN" altLang="en-US" dirty="0" smtClean="0">
                <a:cs typeface="Times New Roman" panose="02020603050405020304" pitchFamily="18" charset="0"/>
              </a:rPr>
              <a:t>减少，缩小</a:t>
            </a:r>
            <a:endParaRPr lang="en-US" altLang="zh-CN" dirty="0" smtClean="0">
              <a:cs typeface="Times New Roman" panose="02020603050405020304" pitchFamily="18" charset="0"/>
            </a:endParaRPr>
          </a:p>
        </p:txBody>
      </p:sp>
      <p:pic>
        <p:nvPicPr>
          <p:cNvPr id="39" name="A-7.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1456266"/>
            <a:ext cx="304800" cy="304800"/>
          </a:xfrm>
          <a:prstGeom prst="rect">
            <a:avLst/>
          </a:prstGeom>
        </p:spPr>
      </p:pic>
      <p:graphicFrame>
        <p:nvGraphicFramePr>
          <p:cNvPr id="43" name="Group 80"/>
          <p:cNvGraphicFramePr>
            <a:graphicFrameLocks noGrp="1"/>
          </p:cNvGraphicFramePr>
          <p:nvPr/>
        </p:nvGraphicFramePr>
        <p:xfrm>
          <a:off x="1066081" y="3527854"/>
          <a:ext cx="1066801" cy="343452"/>
        </p:xfrm>
        <a:graphic>
          <a:graphicData uri="http://schemas.openxmlformats.org/drawingml/2006/table">
            <a:tbl>
              <a:tblPr/>
              <a:tblGrid>
                <a:gridCol w="1066801"/>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5" name="矩形 44"/>
          <p:cNvSpPr/>
          <p:nvPr/>
        </p:nvSpPr>
        <p:spPr>
          <a:xfrm>
            <a:off x="6154223" y="3541670"/>
            <a:ext cx="3738713" cy="792333"/>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eliminate</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ɪ'lɪmɪneɪt</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v. </a:t>
            </a:r>
            <a:r>
              <a:rPr lang="zh-CN" altLang="en-US" dirty="0" smtClean="0">
                <a:cs typeface="Times New Roman" panose="02020603050405020304" pitchFamily="18" charset="0"/>
              </a:rPr>
              <a:t>清除，消除</a:t>
            </a:r>
            <a:endParaRPr lang="en-US" altLang="zh-CN" dirty="0" smtClean="0">
              <a:cs typeface="Times New Roman" panose="02020603050405020304" pitchFamily="18" charset="0"/>
            </a:endParaRPr>
          </a:p>
        </p:txBody>
      </p:sp>
      <p:sp>
        <p:nvSpPr>
          <p:cNvPr id="46" name="矩形 45"/>
          <p:cNvSpPr/>
          <p:nvPr/>
        </p:nvSpPr>
        <p:spPr>
          <a:xfrm>
            <a:off x="6175994" y="4408172"/>
            <a:ext cx="3464393"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perspective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pə'spektɪv</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 </a:t>
            </a:r>
            <a:r>
              <a:rPr lang="zh-CN" altLang="en-US" kern="100" dirty="0" smtClean="0">
                <a:latin typeface="Times New Roman" panose="02020603050405020304" pitchFamily="18" charset="0"/>
              </a:rPr>
              <a:t>态度，观点</a:t>
            </a:r>
            <a:endParaRPr lang="en-US" altLang="zh-CN" kern="100" dirty="0" smtClean="0">
              <a:latin typeface="Times New Roman" panose="02020603050405020304" pitchFamily="18" charset="0"/>
            </a:endParaRPr>
          </a:p>
        </p:txBody>
      </p:sp>
      <p:graphicFrame>
        <p:nvGraphicFramePr>
          <p:cNvPr id="47" name="Group 80"/>
          <p:cNvGraphicFramePr>
            <a:graphicFrameLocks noGrp="1"/>
          </p:cNvGraphicFramePr>
          <p:nvPr/>
        </p:nvGraphicFramePr>
        <p:xfrm>
          <a:off x="997634" y="4772856"/>
          <a:ext cx="1413932" cy="334986"/>
        </p:xfrm>
        <a:graphic>
          <a:graphicData uri="http://schemas.openxmlformats.org/drawingml/2006/table">
            <a:tbl>
              <a:tblPr/>
              <a:tblGrid>
                <a:gridCol w="1413932"/>
              </a:tblGrid>
              <a:tr h="2624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8" name="矩形 47"/>
          <p:cNvSpPr/>
          <p:nvPr/>
        </p:nvSpPr>
        <p:spPr>
          <a:xfrm>
            <a:off x="6415482" y="4865371"/>
            <a:ext cx="2746904" cy="792333"/>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deserve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dɪ'zɜːv</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v. </a:t>
            </a:r>
            <a:r>
              <a:rPr lang="zh-CN" altLang="en-US" kern="100" dirty="0" smtClean="0">
                <a:latin typeface="Times New Roman" panose="02020603050405020304" pitchFamily="18" charset="0"/>
              </a:rPr>
              <a:t>值得，应得</a:t>
            </a:r>
            <a:endParaRPr lang="en-US" altLang="zh-CN" kern="100" dirty="0" smtClean="0">
              <a:latin typeface="Times New Roman" panose="02020603050405020304" pitchFamily="18" charset="0"/>
            </a:endParaRPr>
          </a:p>
        </p:txBody>
      </p:sp>
      <p:graphicFrame>
        <p:nvGraphicFramePr>
          <p:cNvPr id="51" name="Group 80"/>
          <p:cNvGraphicFramePr>
            <a:graphicFrameLocks noGrp="1"/>
          </p:cNvGraphicFramePr>
          <p:nvPr/>
        </p:nvGraphicFramePr>
        <p:xfrm>
          <a:off x="2546216" y="5113791"/>
          <a:ext cx="1083734" cy="343452"/>
        </p:xfrm>
        <a:graphic>
          <a:graphicData uri="http://schemas.openxmlformats.org/drawingml/2006/table">
            <a:tbl>
              <a:tblPr/>
              <a:tblGrid>
                <a:gridCol w="1083734"/>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34"/>
                    </p:tgtEl>
                  </p:cond>
                </p:stCondLst>
                <p:endSync evt="end" delay="0">
                  <p:rtn val="all"/>
                </p:endSync>
                <p:childTnLst>
                  <p:par>
                    <p:cTn id="13" fill="hold">
                      <p:stCondLst>
                        <p:cond delay="0"/>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4103" fill="hold"/>
                                        <p:tgtEl>
                                          <p:spTgt spid="39"/>
                                        </p:tgtEl>
                                      </p:cBhvr>
                                    </p:cmd>
                                  </p:childTnLst>
                                </p:cTn>
                              </p:par>
                            </p:childTnLst>
                          </p:cTn>
                        </p:par>
                      </p:childTnLst>
                    </p:cTn>
                  </p:par>
                </p:childTnLst>
              </p:cTn>
              <p:nextCondLst>
                <p:cond evt="onClick" delay="0">
                  <p:tgtEl>
                    <p:spTgt spid="39"/>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seq concurrent="1" nextAc="seek">
              <p:cTn id="29" restart="whenNotActive" fill="hold" evtFilter="cancelBubble" nodeType="interactiveSeq">
                <p:stCondLst>
                  <p:cond evt="onClick" delay="0">
                    <p:tgtEl>
                      <p:spTgt spid="40"/>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103" fill="hold"/>
                                        <p:tgtEl>
                                          <p:spTgt spid="39"/>
                                        </p:tgtEl>
                                      </p:cBhvr>
                                    </p:cmd>
                                  </p:childTnLst>
                                </p:cTn>
                              </p:par>
                            </p:childTnLst>
                          </p:cTn>
                        </p:par>
                      </p:childTnLst>
                    </p:cTn>
                  </p:par>
                </p:childTnLst>
              </p:cTn>
              <p:nextCondLst>
                <p:cond evt="onClick" delay="0">
                  <p:tgtEl>
                    <p:spTgt spid="40"/>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39"/>
                                        </p:tgtEl>
                                      </p:cBhvr>
                                    </p:cmd>
                                  </p:childTnLst>
                                </p:cTn>
                              </p:par>
                            </p:childTnLst>
                          </p:cTn>
                        </p:par>
                      </p:childTnLst>
                    </p:cTn>
                  </p:par>
                </p:childTnLst>
              </p:cTn>
              <p:nextCondLst>
                <p:cond evt="onClick" delay="0">
                  <p:tgtEl>
                    <p:spTgt spid="41"/>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3" presetClass="mediacall" presetSubtype="0" fill="hold" nodeType="clickEffect">
                                  <p:stCondLst>
                                    <p:cond delay="0"/>
                                  </p:stCondLst>
                                  <p:childTnLst>
                                    <p:cmd type="call" cmd="stop">
                                      <p:cBhvr>
                                        <p:cTn id="43" dur="1" fill="hold"/>
                                        <p:tgtEl>
                                          <p:spTgt spid="39"/>
                                        </p:tgtEl>
                                      </p:cBhvr>
                                    </p:cmd>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5"/>
                                        </p:tgtEl>
                                        <p:attrNameLst>
                                          <p:attrName>ppt_x</p:attrName>
                                        </p:attrNameLst>
                                      </p:cBhvr>
                                      <p:tavLst>
                                        <p:tav tm="0">
                                          <p:val>
                                            <p:strVal val="ppt_x"/>
                                          </p:val>
                                        </p:tav>
                                        <p:tav tm="100000">
                                          <p:val>
                                            <p:strVal val="ppt_x"/>
                                          </p:val>
                                        </p:tav>
                                      </p:tavLst>
                                    </p:anim>
                                    <p:anim calcmode="lin" valueType="num">
                                      <p:cBhvr additive="base">
                                        <p:cTn id="55" dur="500"/>
                                        <p:tgtEl>
                                          <p:spTgt spid="45"/>
                                        </p:tgtEl>
                                        <p:attrNameLst>
                                          <p:attrName>ppt_y</p:attrName>
                                        </p:attrNameLst>
                                      </p:cBhvr>
                                      <p:tavLst>
                                        <p:tav tm="0">
                                          <p:val>
                                            <p:strVal val="ppt_y"/>
                                          </p:val>
                                        </p:tav>
                                        <p:tav tm="100000">
                                          <p:val>
                                            <p:strVal val="1+ppt_h/2"/>
                                          </p:val>
                                        </p:tav>
                                      </p:tavLst>
                                    </p:anim>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7" restart="whenNotActive" fill="hold" evtFilter="cancelBubble" nodeType="interactiveSeq">
                <p:stCondLst>
                  <p:cond evt="onClick" delay="0">
                    <p:tgtEl>
                      <p:spTgt spid="47"/>
                    </p:tgtEl>
                  </p:cond>
                </p:stCondLst>
                <p:endSync evt="end" delay="0">
                  <p:rtn val="all"/>
                </p:endSync>
                <p:childTnLst>
                  <p:par>
                    <p:cTn id="58" fill="hold">
                      <p:stCondLst>
                        <p:cond delay="0"/>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46"/>
                                        </p:tgtEl>
                                        <p:attrNameLst>
                                          <p:attrName>ppt_x</p:attrName>
                                        </p:attrNameLst>
                                      </p:cBhvr>
                                      <p:tavLst>
                                        <p:tav tm="0">
                                          <p:val>
                                            <p:strVal val="ppt_x"/>
                                          </p:val>
                                        </p:tav>
                                        <p:tav tm="100000">
                                          <p:val>
                                            <p:strVal val="ppt_x"/>
                                          </p:val>
                                        </p:tav>
                                      </p:tavLst>
                                    </p:anim>
                                    <p:anim calcmode="lin" valueType="num">
                                      <p:cBhvr additive="base">
                                        <p:cTn id="68" dur="500"/>
                                        <p:tgtEl>
                                          <p:spTgt spid="46"/>
                                        </p:tgtEl>
                                        <p:attrNameLst>
                                          <p:attrName>ppt_y</p:attrName>
                                        </p:attrNameLst>
                                      </p:cBhvr>
                                      <p:tavLst>
                                        <p:tav tm="0">
                                          <p:val>
                                            <p:strVal val="ppt_y"/>
                                          </p:val>
                                        </p:tav>
                                        <p:tav tm="100000">
                                          <p:val>
                                            <p:strVal val="1+ppt_h/2"/>
                                          </p:val>
                                        </p:tav>
                                      </p:tavLst>
                                    </p:anim>
                                    <p:set>
                                      <p:cBhvr>
                                        <p:cTn id="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0" restart="whenNotActive" fill="hold" evtFilter="cancelBubble" nodeType="interactiveSeq">
                <p:stCondLst>
                  <p:cond evt="onClick" delay="0">
                    <p:tgtEl>
                      <p:spTgt spid="51"/>
                    </p:tgtEl>
                  </p:cond>
                </p:stCondLst>
                <p:endSync evt="end" delay="0">
                  <p:rtn val="all"/>
                </p:endSync>
                <p:childTnLst>
                  <p:par>
                    <p:cTn id="71" fill="hold">
                      <p:stCondLst>
                        <p:cond delay="0"/>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48"/>
                                        </p:tgtEl>
                                        <p:attrNameLst>
                                          <p:attrName>ppt_x</p:attrName>
                                        </p:attrNameLst>
                                      </p:cBhvr>
                                      <p:tavLst>
                                        <p:tav tm="0">
                                          <p:val>
                                            <p:strVal val="ppt_x"/>
                                          </p:val>
                                        </p:tav>
                                        <p:tav tm="100000">
                                          <p:val>
                                            <p:strVal val="ppt_x"/>
                                          </p:val>
                                        </p:tav>
                                      </p:tavLst>
                                    </p:anim>
                                    <p:anim calcmode="lin" valueType="num">
                                      <p:cBhvr additive="base">
                                        <p:cTn id="81" dur="500"/>
                                        <p:tgtEl>
                                          <p:spTgt spid="48"/>
                                        </p:tgtEl>
                                        <p:attrNameLst>
                                          <p:attrName>ppt_y</p:attrName>
                                        </p:attrNameLst>
                                      </p:cBhvr>
                                      <p:tavLst>
                                        <p:tav tm="0">
                                          <p:val>
                                            <p:strVal val="ppt_y"/>
                                          </p:val>
                                        </p:tav>
                                        <p:tav tm="100000">
                                          <p:val>
                                            <p:strVal val="1+ppt_h/2"/>
                                          </p:val>
                                        </p:tav>
                                      </p:tavLst>
                                    </p:anim>
                                    <p:set>
                                      <p:cBhvr>
                                        <p:cTn id="8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0" grpId="0" animBg="1"/>
      <p:bldP spid="20" grpId="1" animBg="1"/>
      <p:bldP spid="44" grpId="0" animBg="1"/>
      <p:bldP spid="44" grpId="1" animBg="1"/>
      <p:bldP spid="45" grpId="0" animBg="1"/>
      <p:bldP spid="45" grpId="1" animBg="1"/>
      <p:bldP spid="46" grpId="0" animBg="1"/>
      <p:bldP spid="46" grpId="1" animBg="1"/>
      <p:bldP spid="48" grpId="0" animBg="1"/>
      <p:bldP spid="4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0" y="340659"/>
            <a:ext cx="6109250" cy="363336"/>
            <a:chOff x="283681" y="2459690"/>
            <a:chExt cx="6109250" cy="363336"/>
          </a:xfrm>
        </p:grpSpPr>
        <p:cxnSp>
          <p:nvCxnSpPr>
            <p:cNvPr id="12" name="MH_Other_1"/>
            <p:cNvCxnSpPr>
              <a:cxnSpLocks noChangeShapeType="1"/>
            </p:cNvCxnSpPr>
            <p:nvPr>
              <p:custDataLst>
                <p:tags r:id="rId4"/>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4" name="MH_Other_2"/>
            <p:cNvCxnSpPr>
              <a:cxnSpLocks noChangeShapeType="1"/>
            </p:cNvCxnSpPr>
            <p:nvPr>
              <p:custDataLst>
                <p:tags r:id="rId5"/>
              </p:custDataLst>
            </p:nvPr>
          </p:nvCxnSpPr>
          <p:spPr bwMode="auto">
            <a:xfrm>
              <a:off x="6140931" y="2459690"/>
              <a:ext cx="252000" cy="0"/>
            </a:xfrm>
            <a:prstGeom prst="line">
              <a:avLst/>
            </a:prstGeom>
            <a:noFill/>
            <a:ln w="25400" algn="ctr">
              <a:solidFill>
                <a:srgbClr val="E95D0E"/>
              </a:solidFill>
              <a:miter lim="800000"/>
            </a:ln>
          </p:spPr>
        </p:cxnSp>
        <p:cxnSp>
          <p:nvCxnSpPr>
            <p:cNvPr id="16" name="MH_Other_3"/>
            <p:cNvCxnSpPr>
              <a:cxnSpLocks noChangeShapeType="1"/>
            </p:cNvCxnSpPr>
            <p:nvPr>
              <p:custDataLst>
                <p:tags r:id="rId6"/>
              </p:custDataLst>
            </p:nvPr>
          </p:nvCxnSpPr>
          <p:spPr bwMode="auto">
            <a:xfrm>
              <a:off x="283681" y="2823026"/>
              <a:ext cx="5292000" cy="0"/>
            </a:xfrm>
            <a:prstGeom prst="line">
              <a:avLst/>
            </a:prstGeom>
            <a:noFill/>
            <a:ln w="25400" algn="ctr">
              <a:solidFill>
                <a:srgbClr val="E95D0E"/>
              </a:solidFill>
              <a:miter lim="800000"/>
            </a:ln>
          </p:spPr>
        </p:cxnSp>
      </p:grpSp>
      <p:sp>
        <p:nvSpPr>
          <p:cNvPr id="17" name="MH_Other_4"/>
          <p:cNvSpPr txBox="1"/>
          <p:nvPr>
            <p:custDataLst>
              <p:tags r:id="rId1"/>
            </p:custDataLst>
          </p:nvPr>
        </p:nvSpPr>
        <p:spPr bwMode="auto">
          <a:xfrm>
            <a:off x="730179" y="188151"/>
            <a:ext cx="5202892" cy="461665"/>
          </a:xfrm>
          <a:prstGeom prst="rect">
            <a:avLst/>
          </a:prstGeom>
          <a:noFill/>
        </p:spPr>
        <p:txBody>
          <a:bodyPr wrap="square">
            <a:spAutoFit/>
          </a:bodyPr>
          <a:lstStyle/>
          <a:p>
            <a:pPr algn="ctr">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     Intensive 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MH_Other_3"/>
          <p:cNvSpPr>
            <a:spLocks noChangeArrowheads="1"/>
          </p:cNvSpPr>
          <p:nvPr>
            <p:custDataLst>
              <p:tags r:id="rId2"/>
            </p:custDataLst>
          </p:nvPr>
        </p:nvSpPr>
        <p:spPr bwMode="auto">
          <a:xfrm>
            <a:off x="8476910" y="1753805"/>
            <a:ext cx="2537345" cy="807689"/>
          </a:xfrm>
          <a:prstGeom prst="ellipse">
            <a:avLst/>
          </a:prstGeom>
          <a:solidFill>
            <a:schemeClr val="accent6">
              <a:lumMod val="40000"/>
              <a:lumOff val="60000"/>
            </a:schemeClr>
          </a:solidFill>
          <a:ln w="9525">
            <a:noFill/>
            <a:round/>
          </a:ln>
        </p:spPr>
        <p:txBody>
          <a:bodyPr lIns="0" tIns="0" rIns="0" bIns="0" anchor="ctr"/>
          <a:lstStyle/>
          <a:p>
            <a:pPr algn="ctr"/>
            <a:r>
              <a:rPr lang="en-US" altLang="zh-CN" sz="2800" b="1" dirty="0">
                <a:solidFill>
                  <a:srgbClr val="FFFFFF"/>
                </a:solidFill>
                <a:ea typeface="微软雅黑" panose="020B0503020204020204" pitchFamily="34" charset="-122"/>
              </a:rPr>
              <a:t>New Words</a:t>
            </a:r>
            <a:endParaRPr lang="zh-CN" altLang="en-US" sz="2800" b="1" dirty="0">
              <a:solidFill>
                <a:srgbClr val="FFFFFF"/>
              </a:solidFill>
              <a:ea typeface="微软雅黑" panose="020B0503020204020204" pitchFamily="34" charset="-122"/>
            </a:endParaRPr>
          </a:p>
        </p:txBody>
      </p:sp>
      <p:pic>
        <p:nvPicPr>
          <p:cNvPr id="10" name="AudioPlayer" descr="C:\Users\xiaanwen\Desktop\播放.png"/>
          <p:cNvPicPr>
            <a:picLocks noChangeAspect="1" noChangeArrowheads="1"/>
          </p:cNvPicPr>
          <p:nvPr/>
        </p:nvPicPr>
        <p:blipFill>
          <a:blip r:embed="rId8" cstate="print"/>
          <a:srcRect t="8850" b="8286"/>
          <a:stretch>
            <a:fillRect/>
          </a:stretch>
        </p:blipFill>
        <p:spPr bwMode="auto">
          <a:xfrm>
            <a:off x="8969375" y="3164946"/>
            <a:ext cx="1071563" cy="712787"/>
          </a:xfrm>
          <a:prstGeom prst="rect">
            <a:avLst/>
          </a:prstGeom>
          <a:noFill/>
          <a:ln w="9525">
            <a:noFill/>
            <a:miter lim="800000"/>
            <a:headEnd/>
            <a:tailEnd/>
          </a:ln>
        </p:spPr>
      </p:pic>
      <p:pic>
        <p:nvPicPr>
          <p:cNvPr id="11" name="A-8 New Words.wav">
            <a:hlinkClick r:id="" action="ppaction://media"/>
          </p:cNvPr>
          <p:cNvPicPr>
            <a:picLocks noRot="1" noChangeAspect="1"/>
          </p:cNvPicPr>
          <p:nvPr>
            <a:audioFile r:link="rId3"/>
            <p:extLst>
              <p:ext uri="{DAA4B4D4-6D71-4841-9C94-3DE7FCFB9230}">
                <p14:media xmlns="" xmlns:p14="http://schemas.microsoft.com/office/powerpoint/2010/main" r:link="rId9"/>
              </p:ext>
            </p:extLst>
          </p:nvPr>
        </p:nvPicPr>
        <p:blipFill>
          <a:blip r:embed="rId10" cstate="print"/>
          <a:stretch>
            <a:fillRect/>
          </a:stretch>
        </p:blipFill>
        <p:spPr>
          <a:xfrm>
            <a:off x="12192000" y="1354667"/>
            <a:ext cx="304800" cy="304800"/>
          </a:xfrm>
          <a:prstGeom prst="rect">
            <a:avLst/>
          </a:prstGeom>
        </p:spPr>
      </p:pic>
      <p:sp>
        <p:nvSpPr>
          <p:cNvPr id="13" name="TextBox 12"/>
          <p:cNvSpPr txBox="1"/>
          <p:nvPr/>
        </p:nvSpPr>
        <p:spPr>
          <a:xfrm>
            <a:off x="1123405" y="722811"/>
            <a:ext cx="7471955" cy="5693866"/>
          </a:xfrm>
          <a:prstGeom prst="rect">
            <a:avLst/>
          </a:prstGeom>
          <a:noFill/>
        </p:spPr>
        <p:txBody>
          <a:bodyPr wrap="square" rtlCol="0">
            <a:spAutoFit/>
          </a:bodyPr>
          <a:lstStyle/>
          <a:p>
            <a:pPr>
              <a:lnSpc>
                <a:spcPct val="130000"/>
              </a:lnSpc>
            </a:pPr>
            <a:r>
              <a:rPr lang="en-US" altLang="zh-CN" b="1" dirty="0" smtClean="0"/>
              <a:t>1 </a:t>
            </a:r>
            <a:r>
              <a:rPr lang="en-US" altLang="zh-CN" sz="2000" b="1" dirty="0" smtClean="0">
                <a:solidFill>
                  <a:schemeClr val="accent1"/>
                </a:solidFill>
                <a:latin typeface="Calibri" panose="020F0502020204030204" charset="0"/>
                <a:ea typeface="宋体" panose="02010600030101010101" pitchFamily="2" charset="-122"/>
              </a:rPr>
              <a:t>define</a:t>
            </a:r>
            <a:r>
              <a:rPr lang="en-US" altLang="zh-CN" b="1" dirty="0" smtClean="0"/>
              <a:t> /</a:t>
            </a:r>
            <a:r>
              <a:rPr lang="en-US" altLang="zh-CN" b="1" dirty="0" err="1" smtClean="0"/>
              <a:t>dɪ'faɪn</a:t>
            </a:r>
            <a:r>
              <a:rPr lang="en-US" altLang="zh-CN" b="1" dirty="0" smtClean="0"/>
              <a:t>/                                        v. </a:t>
            </a:r>
            <a:r>
              <a:rPr lang="zh-CN" altLang="en-US" b="1" dirty="0" smtClean="0"/>
              <a:t>解释，给（词语）下定义</a:t>
            </a:r>
          </a:p>
          <a:p>
            <a:pPr>
              <a:lnSpc>
                <a:spcPct val="130000"/>
              </a:lnSpc>
            </a:pPr>
            <a:r>
              <a:rPr lang="en-US" altLang="zh-CN" b="1" dirty="0" smtClean="0"/>
              <a:t>2  </a:t>
            </a:r>
            <a:r>
              <a:rPr lang="en-US" altLang="zh-CN" sz="2000" b="1" dirty="0" smtClean="0">
                <a:solidFill>
                  <a:schemeClr val="accent1"/>
                </a:solidFill>
                <a:latin typeface="Calibri" panose="020F0502020204030204" charset="0"/>
                <a:ea typeface="宋体" panose="02010600030101010101" pitchFamily="2" charset="-122"/>
              </a:rPr>
              <a:t>describe </a:t>
            </a:r>
            <a:r>
              <a:rPr lang="en-US" altLang="zh-CN" b="1" dirty="0" smtClean="0"/>
              <a:t>/</a:t>
            </a:r>
            <a:r>
              <a:rPr lang="en-US" altLang="zh-CN" b="1" dirty="0" err="1" smtClean="0"/>
              <a:t>dɪ'skraɪb</a:t>
            </a:r>
            <a:r>
              <a:rPr lang="en-US" altLang="zh-CN" b="1" dirty="0" smtClean="0"/>
              <a:t>/                               </a:t>
            </a:r>
            <a:r>
              <a:rPr lang="en-US" altLang="zh-CN" b="1" dirty="0" err="1" smtClean="0"/>
              <a:t>vt</a:t>
            </a:r>
            <a:r>
              <a:rPr lang="en-US" altLang="zh-CN" b="1" dirty="0" smtClean="0"/>
              <a:t>. </a:t>
            </a:r>
            <a:r>
              <a:rPr lang="zh-CN" altLang="en-US" b="1" dirty="0" smtClean="0"/>
              <a:t>描写，描述</a:t>
            </a:r>
          </a:p>
          <a:p>
            <a:pPr>
              <a:lnSpc>
                <a:spcPct val="130000"/>
              </a:lnSpc>
            </a:pPr>
            <a:r>
              <a:rPr lang="en-US" altLang="zh-CN" b="1" dirty="0" smtClean="0"/>
              <a:t>3  </a:t>
            </a:r>
            <a:r>
              <a:rPr lang="en-US" altLang="zh-CN" sz="2000" b="1" dirty="0" smtClean="0">
                <a:solidFill>
                  <a:schemeClr val="accent1"/>
                </a:solidFill>
                <a:latin typeface="Calibri" panose="020F0502020204030204" charset="0"/>
                <a:ea typeface="宋体" panose="02010600030101010101" pitchFamily="2" charset="-122"/>
              </a:rPr>
              <a:t>media</a:t>
            </a:r>
            <a:r>
              <a:rPr lang="en-US" altLang="zh-CN" b="1" dirty="0" smtClean="0"/>
              <a:t> /'</a:t>
            </a:r>
            <a:r>
              <a:rPr lang="en-US" altLang="zh-CN" b="1" dirty="0" err="1" smtClean="0"/>
              <a:t>miːdiə</a:t>
            </a:r>
            <a:r>
              <a:rPr lang="en-US" altLang="zh-CN" b="1" dirty="0" smtClean="0"/>
              <a:t>/                                       n. </a:t>
            </a:r>
            <a:r>
              <a:rPr lang="zh-CN" altLang="en-US" b="1" dirty="0" smtClean="0"/>
              <a:t>大众传播媒介，大众传播工具</a:t>
            </a:r>
          </a:p>
          <a:p>
            <a:pPr>
              <a:lnSpc>
                <a:spcPct val="130000"/>
              </a:lnSpc>
            </a:pPr>
            <a:r>
              <a:rPr lang="en-US" altLang="zh-CN" b="1" dirty="0" smtClean="0"/>
              <a:t>4  </a:t>
            </a:r>
            <a:r>
              <a:rPr lang="en-US" altLang="zh-CN" sz="2000" b="1" dirty="0" smtClean="0">
                <a:solidFill>
                  <a:schemeClr val="accent1"/>
                </a:solidFill>
                <a:latin typeface="Calibri" panose="020F0502020204030204" charset="0"/>
                <a:ea typeface="宋体" panose="02010600030101010101" pitchFamily="2" charset="-122"/>
              </a:rPr>
              <a:t>acceptable</a:t>
            </a:r>
            <a:r>
              <a:rPr lang="en-US" altLang="zh-CN" b="1" dirty="0" smtClean="0"/>
              <a:t> /</a:t>
            </a:r>
            <a:r>
              <a:rPr lang="en-US" altLang="zh-CN" b="1" dirty="0" err="1" smtClean="0"/>
              <a:t>ək'septəbl</a:t>
            </a:r>
            <a:r>
              <a:rPr lang="en-US" altLang="zh-CN" b="1" dirty="0" smtClean="0"/>
              <a:t>/                       adj. </a:t>
            </a:r>
            <a:r>
              <a:rPr lang="zh-CN" altLang="en-US" b="1" dirty="0" smtClean="0"/>
              <a:t>认同的，可接受的</a:t>
            </a:r>
          </a:p>
          <a:p>
            <a:pPr>
              <a:lnSpc>
                <a:spcPct val="130000"/>
              </a:lnSpc>
            </a:pPr>
            <a:r>
              <a:rPr lang="en-US" altLang="zh-CN" b="1" dirty="0" smtClean="0"/>
              <a:t>5  </a:t>
            </a:r>
            <a:r>
              <a:rPr lang="en-US" altLang="zh-CN" sz="2000" b="1" dirty="0" smtClean="0">
                <a:solidFill>
                  <a:schemeClr val="accent1"/>
                </a:solidFill>
                <a:latin typeface="Calibri" panose="020F0502020204030204" charset="0"/>
                <a:ea typeface="宋体" panose="02010600030101010101" pitchFamily="2" charset="-122"/>
              </a:rPr>
              <a:t>tennis</a:t>
            </a:r>
            <a:r>
              <a:rPr lang="en-US" altLang="zh-CN" b="1" dirty="0" smtClean="0"/>
              <a:t> /'</a:t>
            </a:r>
            <a:r>
              <a:rPr lang="en-US" altLang="zh-CN" b="1" dirty="0" err="1" smtClean="0"/>
              <a:t>tenɪs</a:t>
            </a:r>
            <a:r>
              <a:rPr lang="en-US" altLang="zh-CN" b="1" dirty="0" smtClean="0"/>
              <a:t>/                                         n. </a:t>
            </a:r>
            <a:r>
              <a:rPr lang="zh-CN" altLang="en-US" b="1" dirty="0" smtClean="0"/>
              <a:t>网球</a:t>
            </a:r>
          </a:p>
          <a:p>
            <a:pPr>
              <a:lnSpc>
                <a:spcPct val="130000"/>
              </a:lnSpc>
            </a:pPr>
            <a:r>
              <a:rPr lang="en-US" altLang="zh-CN" b="1" dirty="0" smtClean="0"/>
              <a:t>6 </a:t>
            </a:r>
            <a:r>
              <a:rPr lang="en-US" altLang="zh-CN" sz="2000" b="1" dirty="0" smtClean="0">
                <a:solidFill>
                  <a:schemeClr val="accent1"/>
                </a:solidFill>
                <a:latin typeface="Calibri" panose="020F0502020204030204" charset="0"/>
                <a:ea typeface="宋体" panose="02010600030101010101" pitchFamily="2" charset="-122"/>
              </a:rPr>
              <a:t> blemish </a:t>
            </a:r>
            <a:r>
              <a:rPr lang="en-US" altLang="zh-CN" b="1" dirty="0" smtClean="0"/>
              <a:t>/'</a:t>
            </a:r>
            <a:r>
              <a:rPr lang="en-US" altLang="zh-CN" b="1" dirty="0" err="1" smtClean="0"/>
              <a:t>blemɪʃ</a:t>
            </a:r>
            <a:r>
              <a:rPr lang="en-US" altLang="zh-CN" b="1" smtClean="0"/>
              <a:t>/                                  n</a:t>
            </a:r>
            <a:r>
              <a:rPr lang="en-US" altLang="zh-CN" b="1" dirty="0" smtClean="0"/>
              <a:t>. </a:t>
            </a:r>
            <a:r>
              <a:rPr lang="zh-CN" altLang="en-US" b="1" dirty="0" smtClean="0"/>
              <a:t>斑点，瑕疵</a:t>
            </a:r>
          </a:p>
          <a:p>
            <a:pPr>
              <a:lnSpc>
                <a:spcPct val="130000"/>
              </a:lnSpc>
            </a:pPr>
            <a:r>
              <a:rPr lang="en-US" altLang="zh-CN" b="1" dirty="0" smtClean="0"/>
              <a:t>7  </a:t>
            </a:r>
            <a:r>
              <a:rPr lang="en-US" altLang="zh-CN" sz="2000" b="1" dirty="0" smtClean="0">
                <a:solidFill>
                  <a:schemeClr val="accent1"/>
                </a:solidFill>
                <a:latin typeface="Calibri" panose="020F0502020204030204" charset="0"/>
                <a:ea typeface="宋体" panose="02010600030101010101" pitchFamily="2" charset="-122"/>
              </a:rPr>
              <a:t>image</a:t>
            </a:r>
            <a:r>
              <a:rPr lang="en-US" altLang="zh-CN" b="1" dirty="0" smtClean="0"/>
              <a:t> /'</a:t>
            </a:r>
            <a:r>
              <a:rPr lang="en-US" altLang="zh-CN" b="1" dirty="0" err="1" smtClean="0"/>
              <a:t>ɪmɪdʒ</a:t>
            </a:r>
            <a:r>
              <a:rPr lang="en-US" altLang="zh-CN" b="1" dirty="0" smtClean="0"/>
              <a:t>/                                       n. </a:t>
            </a:r>
            <a:r>
              <a:rPr lang="zh-CN" altLang="en-US" b="1" dirty="0" smtClean="0"/>
              <a:t>形象，印象</a:t>
            </a:r>
          </a:p>
          <a:p>
            <a:pPr>
              <a:lnSpc>
                <a:spcPct val="130000"/>
              </a:lnSpc>
            </a:pPr>
            <a:r>
              <a:rPr lang="en-US" altLang="zh-CN" b="1" dirty="0" smtClean="0"/>
              <a:t>8  </a:t>
            </a:r>
            <a:r>
              <a:rPr lang="en-US" altLang="zh-CN" sz="2000" b="1" dirty="0" smtClean="0">
                <a:solidFill>
                  <a:schemeClr val="accent1"/>
                </a:solidFill>
                <a:latin typeface="Calibri" panose="020F0502020204030204" charset="0"/>
                <a:ea typeface="宋体" panose="02010600030101010101" pitchFamily="2" charset="-122"/>
              </a:rPr>
              <a:t>integral</a:t>
            </a:r>
            <a:r>
              <a:rPr lang="en-US" altLang="zh-CN" b="1" dirty="0" smtClean="0"/>
              <a:t> /'</a:t>
            </a:r>
            <a:r>
              <a:rPr lang="en-US" altLang="zh-CN" b="1" dirty="0" err="1" smtClean="0"/>
              <a:t>ɪntɪgrəl</a:t>
            </a:r>
            <a:r>
              <a:rPr lang="en-US" altLang="zh-CN" b="1" dirty="0" smtClean="0"/>
              <a:t>/                                 adj. </a:t>
            </a:r>
            <a:r>
              <a:rPr lang="zh-CN" altLang="en-US" b="1" dirty="0" smtClean="0"/>
              <a:t>必需的，不可或缺的</a:t>
            </a:r>
          </a:p>
          <a:p>
            <a:pPr>
              <a:lnSpc>
                <a:spcPct val="130000"/>
              </a:lnSpc>
            </a:pPr>
            <a:r>
              <a:rPr lang="en-US" altLang="zh-CN" b="1" dirty="0" smtClean="0"/>
              <a:t>9  </a:t>
            </a:r>
            <a:r>
              <a:rPr lang="en-US" altLang="zh-CN" sz="2000" b="1" dirty="0" smtClean="0">
                <a:solidFill>
                  <a:schemeClr val="accent1"/>
                </a:solidFill>
                <a:latin typeface="Calibri" panose="020F0502020204030204" charset="0"/>
                <a:ea typeface="宋体" panose="02010600030101010101" pitchFamily="2" charset="-122"/>
              </a:rPr>
              <a:t>refer</a:t>
            </a:r>
            <a:r>
              <a:rPr lang="en-US" altLang="zh-CN" b="1" dirty="0" smtClean="0"/>
              <a:t> /</a:t>
            </a:r>
            <a:r>
              <a:rPr lang="en-US" altLang="zh-CN" b="1" dirty="0" err="1" smtClean="0"/>
              <a:t>rɪ'fɜ</a:t>
            </a:r>
            <a:r>
              <a:rPr lang="en-US" altLang="zh-CN" b="1" dirty="0" smtClean="0"/>
              <a:t>ː (r)/                                        v. </a:t>
            </a:r>
            <a:r>
              <a:rPr lang="zh-CN" altLang="en-US" b="1" dirty="0" smtClean="0"/>
              <a:t>指，提及，谈到</a:t>
            </a:r>
          </a:p>
          <a:p>
            <a:pPr>
              <a:lnSpc>
                <a:spcPct val="130000"/>
              </a:lnSpc>
            </a:pPr>
            <a:r>
              <a:rPr lang="en-US" altLang="zh-CN" b="1" dirty="0" smtClean="0"/>
              <a:t>10 </a:t>
            </a:r>
            <a:r>
              <a:rPr lang="en-US" altLang="zh-CN" sz="2000" b="1" dirty="0" smtClean="0">
                <a:solidFill>
                  <a:schemeClr val="accent1"/>
                </a:solidFill>
                <a:latin typeface="Calibri" panose="020F0502020204030204" charset="0"/>
                <a:ea typeface="宋体" panose="02010600030101010101" pitchFamily="2" charset="-122"/>
              </a:rPr>
              <a:t>electronic</a:t>
            </a:r>
            <a:r>
              <a:rPr lang="en-US" altLang="zh-CN" b="1" dirty="0" smtClean="0"/>
              <a:t> /</a:t>
            </a:r>
            <a:r>
              <a:rPr lang="en-US" altLang="zh-CN" b="1" dirty="0" err="1" smtClean="0"/>
              <a:t>ɪˌlek'trɒnɪk</a:t>
            </a:r>
            <a:r>
              <a:rPr lang="en-US" altLang="zh-CN" b="1" dirty="0" smtClean="0"/>
              <a:t>/                     adj. </a:t>
            </a:r>
            <a:r>
              <a:rPr lang="zh-CN" altLang="en-US" b="1" dirty="0" smtClean="0"/>
              <a:t>电子的，电子器件的</a:t>
            </a:r>
          </a:p>
          <a:p>
            <a:pPr>
              <a:lnSpc>
                <a:spcPct val="130000"/>
              </a:lnSpc>
            </a:pPr>
            <a:r>
              <a:rPr lang="en-US" altLang="zh-CN" b="1" dirty="0" smtClean="0"/>
              <a:t>11 </a:t>
            </a:r>
            <a:r>
              <a:rPr lang="en-US" altLang="zh-CN" sz="2000" b="1" dirty="0" smtClean="0">
                <a:solidFill>
                  <a:schemeClr val="accent1"/>
                </a:solidFill>
                <a:latin typeface="Calibri" panose="020F0502020204030204" charset="0"/>
                <a:ea typeface="宋体" panose="02010600030101010101" pitchFamily="2" charset="-122"/>
              </a:rPr>
              <a:t>further</a:t>
            </a:r>
            <a:r>
              <a:rPr lang="en-US" altLang="zh-CN" b="1" dirty="0" smtClean="0"/>
              <a:t> /'</a:t>
            </a:r>
            <a:r>
              <a:rPr lang="en-US" altLang="zh-CN" b="1" dirty="0" err="1" smtClean="0"/>
              <a:t>fɜːðə</a:t>
            </a:r>
            <a:r>
              <a:rPr lang="en-US" altLang="zh-CN" b="1" dirty="0" smtClean="0"/>
              <a:t>(r)/                                 adv. </a:t>
            </a:r>
            <a:r>
              <a:rPr lang="zh-CN" altLang="en-US" b="1" dirty="0" smtClean="0"/>
              <a:t>较远，更远</a:t>
            </a:r>
          </a:p>
          <a:p>
            <a:pPr>
              <a:lnSpc>
                <a:spcPct val="130000"/>
              </a:lnSpc>
            </a:pPr>
            <a:r>
              <a:rPr lang="en-US" altLang="zh-CN" b="1" dirty="0" smtClean="0"/>
              <a:t>12 </a:t>
            </a:r>
            <a:r>
              <a:rPr lang="en-US" altLang="zh-CN" sz="2000" b="1" dirty="0" smtClean="0">
                <a:solidFill>
                  <a:schemeClr val="accent1"/>
                </a:solidFill>
                <a:latin typeface="Calibri" panose="020F0502020204030204" charset="0"/>
                <a:ea typeface="宋体" panose="02010600030101010101" pitchFamily="2" charset="-122"/>
              </a:rPr>
              <a:t>basically</a:t>
            </a:r>
            <a:r>
              <a:rPr lang="en-US" altLang="zh-CN" b="1" dirty="0" smtClean="0"/>
              <a:t> /'</a:t>
            </a:r>
            <a:r>
              <a:rPr lang="en-US" altLang="zh-CN" b="1" dirty="0" err="1" smtClean="0"/>
              <a:t>beɪsɪkli</a:t>
            </a:r>
            <a:r>
              <a:rPr lang="en-US" altLang="zh-CN" b="1" dirty="0" smtClean="0"/>
              <a:t>/                              adv. </a:t>
            </a:r>
            <a:r>
              <a:rPr lang="zh-CN" altLang="en-US" b="1" dirty="0" smtClean="0"/>
              <a:t>基本上，大体上</a:t>
            </a:r>
          </a:p>
          <a:p>
            <a:pPr>
              <a:lnSpc>
                <a:spcPct val="130000"/>
              </a:lnSpc>
            </a:pPr>
            <a:r>
              <a:rPr lang="en-US" altLang="zh-CN" b="1" dirty="0" smtClean="0"/>
              <a:t>13 </a:t>
            </a:r>
            <a:r>
              <a:rPr lang="en-US" altLang="zh-CN" sz="2000" b="1" dirty="0" smtClean="0">
                <a:solidFill>
                  <a:schemeClr val="accent1"/>
                </a:solidFill>
                <a:latin typeface="Calibri" panose="020F0502020204030204" charset="0"/>
                <a:ea typeface="宋体" panose="02010600030101010101" pitchFamily="2" charset="-122"/>
              </a:rPr>
              <a:t>facilitate</a:t>
            </a:r>
            <a:r>
              <a:rPr lang="en-US" altLang="zh-CN" b="1" dirty="0" smtClean="0"/>
              <a:t> /</a:t>
            </a:r>
            <a:r>
              <a:rPr lang="en-US" altLang="zh-CN" b="1" dirty="0" err="1" smtClean="0"/>
              <a:t>fə'sɪlɪteɪt</a:t>
            </a:r>
            <a:r>
              <a:rPr lang="en-US" altLang="zh-CN" b="1" dirty="0" smtClean="0"/>
              <a:t>/                           v. </a:t>
            </a:r>
            <a:r>
              <a:rPr lang="zh-CN" altLang="en-US" b="1" dirty="0" smtClean="0"/>
              <a:t>促进，促使</a:t>
            </a:r>
          </a:p>
          <a:p>
            <a:pPr>
              <a:lnSpc>
                <a:spcPct val="130000"/>
              </a:lnSpc>
            </a:pPr>
            <a:r>
              <a:rPr lang="en-US" altLang="zh-CN" b="1" dirty="0" smtClean="0"/>
              <a:t>14 </a:t>
            </a:r>
            <a:r>
              <a:rPr lang="en-US" altLang="zh-CN" sz="2000" b="1" dirty="0" smtClean="0">
                <a:solidFill>
                  <a:schemeClr val="accent1"/>
                </a:solidFill>
                <a:latin typeface="Calibri" panose="020F0502020204030204" charset="0"/>
                <a:ea typeface="宋体" panose="02010600030101010101" pitchFamily="2" charset="-122"/>
              </a:rPr>
              <a:t>wonder</a:t>
            </a:r>
            <a:r>
              <a:rPr lang="en-US" altLang="zh-CN" b="1" dirty="0" smtClean="0"/>
              <a:t> /'</a:t>
            </a:r>
            <a:r>
              <a:rPr lang="en-US" altLang="zh-CN" b="1" dirty="0" err="1" smtClean="0"/>
              <a:t>wʌndə</a:t>
            </a:r>
            <a:r>
              <a:rPr lang="en-US" altLang="zh-CN" b="1" dirty="0" smtClean="0"/>
              <a:t>(r)/                             v. </a:t>
            </a:r>
            <a:r>
              <a:rPr lang="zh-CN" altLang="en-US" b="1" dirty="0" smtClean="0"/>
              <a:t>想知道，惊讶</a:t>
            </a:r>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86076" fill="hold"/>
                                        <p:tgtEl>
                                          <p:spTgt spid="11"/>
                                        </p:tgtEl>
                                      </p:cBhvr>
                                    </p:cmd>
                                  </p:childTnLst>
                                </p:cTn>
                              </p:par>
                            </p:childTnLst>
                          </p:cTn>
                        </p:par>
                      </p:childTnLst>
                    </p:cTn>
                  </p:par>
                </p:childTnLst>
              </p:cTn>
              <p:nextCondLst>
                <p:cond evt="onClick" delay="0">
                  <p:tgtEl>
                    <p:spTgt spid="10"/>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341"/>
          <a:stretch>
            <a:fillRect/>
          </a:stretch>
        </p:blipFill>
        <p:spPr>
          <a:xfrm>
            <a:off x="223286" y="0"/>
            <a:ext cx="4399478" cy="6309585"/>
          </a:xfrm>
          <a:prstGeom prst="rect">
            <a:avLst/>
          </a:prstGeom>
        </p:spPr>
      </p:pic>
      <p:pic>
        <p:nvPicPr>
          <p:cNvPr id="4" name="AudioPlayer" descr="C:\Users\xiaanwen\Desktop\播放.png"/>
          <p:cNvPicPr>
            <a:picLocks noChangeAspect="1" noChangeArrowheads="1"/>
          </p:cNvPicPr>
          <p:nvPr/>
        </p:nvPicPr>
        <p:blipFill>
          <a:blip r:embed="rId4" cstate="print"/>
          <a:srcRect t="8850" b="8286"/>
          <a:stretch>
            <a:fillRect/>
          </a:stretch>
        </p:blipFill>
        <p:spPr bwMode="auto">
          <a:xfrm>
            <a:off x="2991908" y="227013"/>
            <a:ext cx="1071563" cy="712787"/>
          </a:xfrm>
          <a:prstGeom prst="rect">
            <a:avLst/>
          </a:prstGeom>
          <a:noFill/>
          <a:ln w="9525">
            <a:noFill/>
            <a:miter lim="800000"/>
            <a:headEnd/>
            <a:tailEnd/>
          </a:ln>
        </p:spPr>
      </p:pic>
      <p:pic>
        <p:nvPicPr>
          <p:cNvPr id="6" name="A-9 New Words.wav">
            <a:hlinkClick r:id="" action="ppaction://media"/>
          </p:cNvPr>
          <p:cNvPicPr>
            <a:picLocks noRot="1"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12192000" y="1269999"/>
            <a:ext cx="304800" cy="304800"/>
          </a:xfrm>
          <a:prstGeom prst="rect">
            <a:avLst/>
          </a:prstGeom>
        </p:spPr>
      </p:pic>
      <p:sp>
        <p:nvSpPr>
          <p:cNvPr id="7" name="TextBox 6"/>
          <p:cNvSpPr txBox="1"/>
          <p:nvPr/>
        </p:nvSpPr>
        <p:spPr>
          <a:xfrm>
            <a:off x="3936274" y="592182"/>
            <a:ext cx="7689668" cy="5492273"/>
          </a:xfrm>
          <a:prstGeom prst="rect">
            <a:avLst/>
          </a:prstGeom>
          <a:noFill/>
        </p:spPr>
        <p:txBody>
          <a:bodyPr wrap="square" rtlCol="0">
            <a:spAutoFit/>
          </a:bodyPr>
          <a:lstStyle/>
          <a:p>
            <a:pPr>
              <a:lnSpc>
                <a:spcPct val="110000"/>
              </a:lnSpc>
            </a:pPr>
            <a:r>
              <a:rPr lang="en-US" altLang="zh-CN" b="1" dirty="0" smtClean="0"/>
              <a:t>15  </a:t>
            </a:r>
            <a:r>
              <a:rPr lang="en-US" altLang="zh-CN" sz="2000" b="1" dirty="0" smtClean="0">
                <a:solidFill>
                  <a:schemeClr val="accent1"/>
                </a:solidFill>
                <a:latin typeface="Calibri" panose="020F0502020204030204" charset="0"/>
                <a:ea typeface="宋体" panose="02010600030101010101" pitchFamily="2" charset="-122"/>
              </a:rPr>
              <a:t>apparent</a:t>
            </a:r>
            <a:r>
              <a:rPr lang="en-US" altLang="zh-CN" b="1" dirty="0" smtClean="0"/>
              <a:t> /</a:t>
            </a:r>
            <a:r>
              <a:rPr lang="en-US" altLang="zh-CN" b="1" dirty="0" err="1" smtClean="0"/>
              <a:t>ə'pærənt</a:t>
            </a:r>
            <a:r>
              <a:rPr lang="en-US" altLang="zh-CN" b="1" dirty="0" smtClean="0"/>
              <a:t>/                                     adj. </a:t>
            </a:r>
            <a:r>
              <a:rPr lang="zh-CN" altLang="en-US" b="1" dirty="0" smtClean="0"/>
              <a:t>显而易见的，显然的</a:t>
            </a:r>
          </a:p>
          <a:p>
            <a:pPr>
              <a:lnSpc>
                <a:spcPct val="110000"/>
              </a:lnSpc>
            </a:pPr>
            <a:r>
              <a:rPr lang="en-US" altLang="zh-CN" b="1" dirty="0" smtClean="0"/>
              <a:t>16  </a:t>
            </a:r>
            <a:r>
              <a:rPr lang="en-US" altLang="zh-CN" sz="2000" b="1" dirty="0" smtClean="0">
                <a:solidFill>
                  <a:schemeClr val="accent1"/>
                </a:solidFill>
                <a:latin typeface="Calibri" panose="020F0502020204030204" charset="0"/>
                <a:ea typeface="宋体" panose="02010600030101010101" pitchFamily="2" charset="-122"/>
              </a:rPr>
              <a:t>strategic</a:t>
            </a:r>
            <a:r>
              <a:rPr lang="en-US" altLang="zh-CN" b="1" dirty="0" smtClean="0"/>
              <a:t> /</a:t>
            </a:r>
            <a:r>
              <a:rPr lang="en-US" altLang="zh-CN" b="1" dirty="0" err="1" smtClean="0"/>
              <a:t>strə'tiːdʒɪk</a:t>
            </a:r>
            <a:r>
              <a:rPr lang="en-US" altLang="zh-CN" b="1" dirty="0" smtClean="0"/>
              <a:t>/                                   adj. </a:t>
            </a:r>
            <a:r>
              <a:rPr lang="zh-CN" altLang="en-US" b="1" dirty="0" smtClean="0"/>
              <a:t>战略性的</a:t>
            </a:r>
          </a:p>
          <a:p>
            <a:pPr>
              <a:lnSpc>
                <a:spcPct val="110000"/>
              </a:lnSpc>
            </a:pPr>
            <a:r>
              <a:rPr lang="en-US" altLang="zh-CN" b="1" dirty="0" smtClean="0"/>
              <a:t>17  </a:t>
            </a:r>
            <a:r>
              <a:rPr lang="en-US" altLang="zh-CN" sz="2000" b="1" dirty="0" smtClean="0">
                <a:solidFill>
                  <a:schemeClr val="accent1"/>
                </a:solidFill>
                <a:latin typeface="Calibri" panose="020F0502020204030204" charset="0"/>
                <a:ea typeface="宋体" panose="02010600030101010101" pitchFamily="2" charset="-122"/>
              </a:rPr>
              <a:t>intelligence</a:t>
            </a:r>
            <a:r>
              <a:rPr lang="en-US" altLang="zh-CN" b="1" dirty="0" smtClean="0"/>
              <a:t> /</a:t>
            </a:r>
            <a:r>
              <a:rPr lang="en-US" altLang="zh-CN" b="1" dirty="0" err="1" smtClean="0"/>
              <a:t>ɪn'telɪdʒəns</a:t>
            </a:r>
            <a:r>
              <a:rPr lang="en-US" altLang="zh-CN" b="1" dirty="0" smtClean="0"/>
              <a:t>/                           n. </a:t>
            </a:r>
            <a:r>
              <a:rPr lang="zh-CN" altLang="en-US" b="1" dirty="0" smtClean="0"/>
              <a:t>智力，智慧</a:t>
            </a:r>
          </a:p>
          <a:p>
            <a:pPr>
              <a:lnSpc>
                <a:spcPct val="110000"/>
              </a:lnSpc>
            </a:pPr>
            <a:r>
              <a:rPr lang="en-US" altLang="zh-CN" b="1" dirty="0" smtClean="0"/>
              <a:t>18  </a:t>
            </a:r>
            <a:r>
              <a:rPr lang="en-US" altLang="zh-CN" sz="2000" b="1" dirty="0" smtClean="0">
                <a:solidFill>
                  <a:schemeClr val="accent1"/>
                </a:solidFill>
                <a:latin typeface="Calibri" panose="020F0502020204030204" charset="0"/>
                <a:ea typeface="宋体" panose="02010600030101010101" pitchFamily="2" charset="-122"/>
              </a:rPr>
              <a:t>coordination</a:t>
            </a:r>
            <a:r>
              <a:rPr lang="en-US" altLang="zh-CN" b="1" dirty="0" smtClean="0"/>
              <a:t> /</a:t>
            </a:r>
            <a:r>
              <a:rPr lang="en-US" altLang="zh-CN" b="1" dirty="0" err="1" smtClean="0"/>
              <a:t>kəʊˌɔːdɪ'neɪʃn</a:t>
            </a:r>
            <a:r>
              <a:rPr lang="en-US" altLang="zh-CN" b="1" dirty="0" smtClean="0"/>
              <a:t>/                    n. </a:t>
            </a:r>
            <a:r>
              <a:rPr lang="zh-CN" altLang="en-US" b="1" dirty="0" smtClean="0"/>
              <a:t>协作，协调</a:t>
            </a:r>
          </a:p>
          <a:p>
            <a:pPr>
              <a:lnSpc>
                <a:spcPct val="110000"/>
              </a:lnSpc>
            </a:pPr>
            <a:r>
              <a:rPr lang="en-US" altLang="zh-CN" b="1" dirty="0" smtClean="0"/>
              <a:t>19  </a:t>
            </a:r>
            <a:r>
              <a:rPr lang="en-US" altLang="zh-CN" sz="2000" b="1" dirty="0" smtClean="0">
                <a:solidFill>
                  <a:schemeClr val="accent1"/>
                </a:solidFill>
                <a:latin typeface="Calibri" panose="020F0502020204030204" charset="0"/>
                <a:ea typeface="宋体" panose="02010600030101010101" pitchFamily="2" charset="-122"/>
              </a:rPr>
              <a:t>mental</a:t>
            </a:r>
            <a:r>
              <a:rPr lang="en-US" altLang="zh-CN" b="1" dirty="0" smtClean="0"/>
              <a:t> /'</a:t>
            </a:r>
            <a:r>
              <a:rPr lang="en-US" altLang="zh-CN" b="1" dirty="0" err="1" smtClean="0"/>
              <a:t>mentl</a:t>
            </a:r>
            <a:r>
              <a:rPr lang="en-US" altLang="zh-CN" b="1" dirty="0" smtClean="0"/>
              <a:t>/                                               adj. </a:t>
            </a:r>
            <a:r>
              <a:rPr lang="zh-CN" altLang="en-US" b="1" dirty="0" smtClean="0"/>
              <a:t>精神的，智力的</a:t>
            </a:r>
          </a:p>
          <a:p>
            <a:pPr>
              <a:lnSpc>
                <a:spcPct val="110000"/>
              </a:lnSpc>
            </a:pPr>
            <a:r>
              <a:rPr lang="en-US" altLang="zh-CN" b="1" dirty="0" smtClean="0"/>
              <a:t>20  </a:t>
            </a:r>
            <a:r>
              <a:rPr lang="en-US" altLang="zh-CN" sz="2000" b="1" dirty="0" smtClean="0">
                <a:solidFill>
                  <a:schemeClr val="accent1"/>
                </a:solidFill>
                <a:latin typeface="Calibri" panose="020F0502020204030204" charset="0"/>
                <a:ea typeface="宋体" panose="02010600030101010101" pitchFamily="2" charset="-122"/>
              </a:rPr>
              <a:t>competitive</a:t>
            </a:r>
            <a:r>
              <a:rPr lang="en-US" altLang="zh-CN" b="1" dirty="0" smtClean="0"/>
              <a:t> /</a:t>
            </a:r>
            <a:r>
              <a:rPr lang="en-US" altLang="zh-CN" b="1" dirty="0" err="1" smtClean="0"/>
              <a:t>kəm'petətɪv</a:t>
            </a:r>
            <a:r>
              <a:rPr lang="en-US" altLang="zh-CN" b="1" dirty="0" smtClean="0"/>
              <a:t>/                          adj. </a:t>
            </a:r>
            <a:r>
              <a:rPr lang="zh-CN" altLang="en-US" b="1" dirty="0" smtClean="0"/>
              <a:t>竞争的，有竞争力的</a:t>
            </a:r>
          </a:p>
          <a:p>
            <a:pPr>
              <a:lnSpc>
                <a:spcPct val="110000"/>
              </a:lnSpc>
            </a:pPr>
            <a:r>
              <a:rPr lang="en-US" altLang="zh-CN" b="1" dirty="0" smtClean="0"/>
              <a:t>21  </a:t>
            </a:r>
            <a:r>
              <a:rPr lang="en-US" altLang="zh-CN" sz="2000" b="1" dirty="0" smtClean="0">
                <a:solidFill>
                  <a:schemeClr val="accent1"/>
                </a:solidFill>
                <a:latin typeface="Calibri" panose="020F0502020204030204" charset="0"/>
                <a:ea typeface="宋体" panose="02010600030101010101" pitchFamily="2" charset="-122"/>
              </a:rPr>
              <a:t>minivan</a:t>
            </a:r>
            <a:r>
              <a:rPr lang="en-US" altLang="zh-CN" b="1" dirty="0" smtClean="0"/>
              <a:t> /'</a:t>
            </a:r>
            <a:r>
              <a:rPr lang="en-US" altLang="zh-CN" b="1" dirty="0" err="1" smtClean="0"/>
              <a:t>mɪnivæn</a:t>
            </a:r>
            <a:r>
              <a:rPr lang="en-US" altLang="zh-CN" b="1" dirty="0" smtClean="0"/>
              <a:t>/                                        n. </a:t>
            </a:r>
            <a:r>
              <a:rPr lang="zh-CN" altLang="en-US" b="1" dirty="0" smtClean="0"/>
              <a:t>小型货车</a:t>
            </a:r>
          </a:p>
          <a:p>
            <a:pPr>
              <a:lnSpc>
                <a:spcPct val="110000"/>
              </a:lnSpc>
            </a:pPr>
            <a:r>
              <a:rPr lang="en-US" altLang="zh-CN" b="1" dirty="0" smtClean="0"/>
              <a:t>22  </a:t>
            </a:r>
            <a:r>
              <a:rPr lang="en-US" altLang="zh-CN" sz="2000" b="1" dirty="0" smtClean="0">
                <a:solidFill>
                  <a:schemeClr val="accent1"/>
                </a:solidFill>
                <a:latin typeface="Calibri" panose="020F0502020204030204" charset="0"/>
                <a:ea typeface="宋体" panose="02010600030101010101" pitchFamily="2" charset="-122"/>
              </a:rPr>
              <a:t>equation </a:t>
            </a:r>
            <a:r>
              <a:rPr lang="en-US" altLang="zh-CN" b="1" dirty="0" smtClean="0"/>
              <a:t>/</a:t>
            </a:r>
            <a:r>
              <a:rPr lang="en-US" altLang="zh-CN" b="1" dirty="0" err="1" smtClean="0"/>
              <a:t>ɪ'kweɪʒn</a:t>
            </a:r>
            <a:r>
              <a:rPr lang="en-US" altLang="zh-CN" b="1" dirty="0" smtClean="0"/>
              <a:t>/                                       n. </a:t>
            </a:r>
            <a:r>
              <a:rPr lang="zh-CN" altLang="en-US" b="1" dirty="0" smtClean="0"/>
              <a:t>方程式，等式</a:t>
            </a:r>
          </a:p>
          <a:p>
            <a:pPr>
              <a:lnSpc>
                <a:spcPct val="110000"/>
              </a:lnSpc>
            </a:pPr>
            <a:r>
              <a:rPr lang="en-US" altLang="zh-CN" b="1" dirty="0" smtClean="0"/>
              <a:t>23  </a:t>
            </a:r>
            <a:r>
              <a:rPr lang="en-US" altLang="zh-CN" sz="2000" b="1" dirty="0" smtClean="0">
                <a:solidFill>
                  <a:schemeClr val="accent1"/>
                </a:solidFill>
                <a:latin typeface="Calibri" panose="020F0502020204030204" charset="0"/>
                <a:ea typeface="宋体" panose="02010600030101010101" pitchFamily="2" charset="-122"/>
              </a:rPr>
              <a:t>branch</a:t>
            </a:r>
            <a:r>
              <a:rPr lang="en-US" altLang="zh-CN" b="1" dirty="0" smtClean="0"/>
              <a:t> /</a:t>
            </a:r>
            <a:r>
              <a:rPr lang="en-US" altLang="zh-CN" b="1" dirty="0" err="1" smtClean="0"/>
              <a:t>brɑːntʃ</a:t>
            </a:r>
            <a:r>
              <a:rPr lang="en-US" altLang="zh-CN" b="1" dirty="0" smtClean="0"/>
              <a:t>/                                               v. </a:t>
            </a:r>
            <a:r>
              <a:rPr lang="zh-CN" altLang="en-US" b="1" dirty="0" smtClean="0"/>
              <a:t>扩大某人的兴趣，分支扩张</a:t>
            </a:r>
          </a:p>
          <a:p>
            <a:pPr>
              <a:lnSpc>
                <a:spcPct val="110000"/>
              </a:lnSpc>
            </a:pPr>
            <a:r>
              <a:rPr lang="en-US" altLang="zh-CN" b="1" dirty="0" smtClean="0"/>
              <a:t>24  </a:t>
            </a:r>
            <a:r>
              <a:rPr lang="en-US" altLang="zh-CN" sz="2000" b="1" dirty="0" smtClean="0">
                <a:solidFill>
                  <a:schemeClr val="accent1"/>
                </a:solidFill>
                <a:latin typeface="Calibri" panose="020F0502020204030204" charset="0"/>
                <a:ea typeface="宋体" panose="02010600030101010101" pitchFamily="2" charset="-122"/>
              </a:rPr>
              <a:t>educate</a:t>
            </a:r>
            <a:r>
              <a:rPr lang="en-US" altLang="zh-CN" b="1" dirty="0" smtClean="0"/>
              <a:t> /'</a:t>
            </a:r>
            <a:r>
              <a:rPr lang="en-US" altLang="zh-CN" b="1" dirty="0" err="1" smtClean="0"/>
              <a:t>edʒukeɪt</a:t>
            </a:r>
            <a:r>
              <a:rPr lang="en-US" altLang="zh-CN" b="1" dirty="0" smtClean="0"/>
              <a:t>/                                        </a:t>
            </a:r>
            <a:r>
              <a:rPr lang="en-US" altLang="zh-CN" b="1" dirty="0" err="1" smtClean="0"/>
              <a:t>vt</a:t>
            </a:r>
            <a:r>
              <a:rPr lang="en-US" altLang="zh-CN" b="1" dirty="0" smtClean="0"/>
              <a:t>. </a:t>
            </a:r>
            <a:r>
              <a:rPr lang="zh-CN" altLang="en-US" b="1" dirty="0" smtClean="0"/>
              <a:t>教育</a:t>
            </a:r>
          </a:p>
          <a:p>
            <a:pPr>
              <a:lnSpc>
                <a:spcPct val="110000"/>
              </a:lnSpc>
            </a:pPr>
            <a:r>
              <a:rPr lang="en-US" altLang="zh-CN" b="1" dirty="0" smtClean="0"/>
              <a:t>25  </a:t>
            </a:r>
            <a:r>
              <a:rPr lang="en-US" altLang="zh-CN" sz="2000" b="1" dirty="0" smtClean="0">
                <a:solidFill>
                  <a:schemeClr val="accent1"/>
                </a:solidFill>
                <a:latin typeface="Calibri" panose="020F0502020204030204" charset="0"/>
                <a:ea typeface="宋体" panose="02010600030101010101" pitchFamily="2" charset="-122"/>
              </a:rPr>
              <a:t>poker</a:t>
            </a:r>
            <a:r>
              <a:rPr lang="en-US" altLang="zh-CN" b="1" dirty="0" smtClean="0"/>
              <a:t> /'</a:t>
            </a:r>
            <a:r>
              <a:rPr lang="en-US" altLang="zh-CN" b="1" dirty="0" err="1" smtClean="0"/>
              <a:t>pəʊkə</a:t>
            </a:r>
            <a:r>
              <a:rPr lang="en-US" altLang="zh-CN" b="1" dirty="0" smtClean="0"/>
              <a:t>(r)/                                             n. </a:t>
            </a:r>
            <a:r>
              <a:rPr lang="zh-CN" altLang="en-US" b="1" dirty="0" smtClean="0"/>
              <a:t>扑克牌游戏</a:t>
            </a:r>
          </a:p>
          <a:p>
            <a:pPr>
              <a:lnSpc>
                <a:spcPct val="110000"/>
              </a:lnSpc>
            </a:pPr>
            <a:r>
              <a:rPr lang="en-US" altLang="zh-CN" b="1" dirty="0" smtClean="0"/>
              <a:t>26  </a:t>
            </a:r>
            <a:r>
              <a:rPr lang="en-US" altLang="zh-CN" sz="2000" b="1" dirty="0" smtClean="0">
                <a:solidFill>
                  <a:schemeClr val="accent1"/>
                </a:solidFill>
                <a:latin typeface="Calibri" panose="020F0502020204030204" charset="0"/>
                <a:ea typeface="宋体" panose="02010600030101010101" pitchFamily="2" charset="-122"/>
              </a:rPr>
              <a:t>evaluate</a:t>
            </a:r>
            <a:r>
              <a:rPr lang="en-US" altLang="zh-CN" b="1" dirty="0" smtClean="0"/>
              <a:t> /</a:t>
            </a:r>
            <a:r>
              <a:rPr lang="en-US" altLang="zh-CN" b="1" dirty="0" err="1" smtClean="0"/>
              <a:t>ɪ'væljueɪt</a:t>
            </a:r>
            <a:r>
              <a:rPr lang="en-US" altLang="zh-CN" b="1" dirty="0" smtClean="0"/>
              <a:t>/                                       v. </a:t>
            </a:r>
            <a:r>
              <a:rPr lang="zh-CN" altLang="en-US" b="1" dirty="0" smtClean="0"/>
              <a:t>评价，评估</a:t>
            </a:r>
          </a:p>
          <a:p>
            <a:pPr>
              <a:lnSpc>
                <a:spcPct val="110000"/>
              </a:lnSpc>
            </a:pPr>
            <a:r>
              <a:rPr lang="en-US" altLang="zh-CN" b="1" dirty="0" smtClean="0"/>
              <a:t>27  </a:t>
            </a:r>
            <a:r>
              <a:rPr lang="en-US" altLang="zh-CN" sz="2000" b="1" dirty="0" smtClean="0">
                <a:solidFill>
                  <a:schemeClr val="accent1"/>
                </a:solidFill>
                <a:latin typeface="Calibri" panose="020F0502020204030204" charset="0"/>
                <a:ea typeface="宋体" panose="02010600030101010101" pitchFamily="2" charset="-122"/>
              </a:rPr>
              <a:t>reduce</a:t>
            </a:r>
            <a:r>
              <a:rPr lang="en-US" altLang="zh-CN" b="1" dirty="0" smtClean="0"/>
              <a:t> /</a:t>
            </a:r>
            <a:r>
              <a:rPr lang="en-US" altLang="zh-CN" b="1" dirty="0" err="1" smtClean="0"/>
              <a:t>rɪ'djuːs</a:t>
            </a:r>
            <a:r>
              <a:rPr lang="en-US" altLang="zh-CN" b="1" dirty="0" smtClean="0"/>
              <a:t>/                                               v. </a:t>
            </a:r>
            <a:r>
              <a:rPr lang="zh-CN" altLang="en-US" b="1" dirty="0" smtClean="0"/>
              <a:t>减少，缩小</a:t>
            </a:r>
          </a:p>
          <a:p>
            <a:pPr>
              <a:lnSpc>
                <a:spcPct val="110000"/>
              </a:lnSpc>
            </a:pPr>
            <a:r>
              <a:rPr lang="en-US" altLang="zh-CN" b="1" dirty="0" smtClean="0"/>
              <a:t>28  </a:t>
            </a:r>
            <a:r>
              <a:rPr lang="en-US" altLang="zh-CN" sz="2000" b="1" dirty="0" smtClean="0">
                <a:solidFill>
                  <a:schemeClr val="accent1"/>
                </a:solidFill>
                <a:latin typeface="Calibri" panose="020F0502020204030204" charset="0"/>
                <a:ea typeface="宋体" panose="02010600030101010101" pitchFamily="2" charset="-122"/>
              </a:rPr>
              <a:t>eliminate</a:t>
            </a:r>
            <a:r>
              <a:rPr lang="en-US" altLang="zh-CN" b="1" dirty="0" smtClean="0"/>
              <a:t> /</a:t>
            </a:r>
            <a:r>
              <a:rPr lang="en-US" altLang="zh-CN" b="1" dirty="0" err="1" smtClean="0"/>
              <a:t>ɪ'lɪmɪneɪt</a:t>
            </a:r>
            <a:r>
              <a:rPr lang="en-US" altLang="zh-CN" b="1" dirty="0" smtClean="0"/>
              <a:t>/                                    v. </a:t>
            </a:r>
            <a:r>
              <a:rPr lang="zh-CN" altLang="en-US" b="1" dirty="0" smtClean="0"/>
              <a:t>清除，消除</a:t>
            </a:r>
          </a:p>
          <a:p>
            <a:pPr>
              <a:lnSpc>
                <a:spcPct val="110000"/>
              </a:lnSpc>
            </a:pPr>
            <a:r>
              <a:rPr lang="en-US" altLang="zh-CN" b="1" dirty="0" smtClean="0"/>
              <a:t>29  </a:t>
            </a:r>
            <a:r>
              <a:rPr lang="en-US" altLang="zh-CN" sz="2000" b="1" dirty="0" smtClean="0">
                <a:solidFill>
                  <a:schemeClr val="accent1"/>
                </a:solidFill>
                <a:latin typeface="Calibri" panose="020F0502020204030204" charset="0"/>
                <a:ea typeface="宋体" panose="02010600030101010101" pitchFamily="2" charset="-122"/>
              </a:rPr>
              <a:t>perspective</a:t>
            </a:r>
            <a:r>
              <a:rPr lang="en-US" altLang="zh-CN" b="1" dirty="0" smtClean="0"/>
              <a:t> /</a:t>
            </a:r>
            <a:r>
              <a:rPr lang="en-US" altLang="zh-CN" b="1" dirty="0" err="1" smtClean="0"/>
              <a:t>pə'spektɪv</a:t>
            </a:r>
            <a:r>
              <a:rPr lang="en-US" altLang="zh-CN" b="1" dirty="0" smtClean="0"/>
              <a:t>/                               n. </a:t>
            </a:r>
            <a:r>
              <a:rPr lang="zh-CN" altLang="en-US" b="1" dirty="0" smtClean="0"/>
              <a:t>态度，观点</a:t>
            </a:r>
          </a:p>
          <a:p>
            <a:pPr>
              <a:lnSpc>
                <a:spcPct val="110000"/>
              </a:lnSpc>
            </a:pPr>
            <a:r>
              <a:rPr lang="en-US" altLang="zh-CN" b="1" dirty="0" smtClean="0"/>
              <a:t>30  </a:t>
            </a:r>
            <a:r>
              <a:rPr lang="en-US" altLang="zh-CN" sz="2000" b="1" dirty="0" smtClean="0">
                <a:solidFill>
                  <a:schemeClr val="accent1"/>
                </a:solidFill>
                <a:latin typeface="Calibri" panose="020F0502020204030204" charset="0"/>
                <a:ea typeface="宋体" panose="02010600030101010101" pitchFamily="2" charset="-122"/>
              </a:rPr>
              <a:t>deserve </a:t>
            </a:r>
            <a:r>
              <a:rPr lang="en-US" altLang="zh-CN" b="1" dirty="0" smtClean="0"/>
              <a:t>/</a:t>
            </a:r>
            <a:r>
              <a:rPr lang="en-US" altLang="zh-CN" b="1" dirty="0" err="1" smtClean="0"/>
              <a:t>dɪ'zɜːv</a:t>
            </a:r>
            <a:r>
              <a:rPr lang="en-US" altLang="zh-CN" b="1" dirty="0" smtClean="0"/>
              <a:t>/                                             v. </a:t>
            </a:r>
            <a:r>
              <a:rPr lang="zh-CN" altLang="en-US" b="1" dirty="0" smtClean="0"/>
              <a:t>值得，应得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5000" fill="hold"/>
                                        <p:tgtEl>
                                          <p:spTgt spid="6"/>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67293" y="421496"/>
            <a:ext cx="5620911" cy="489420"/>
          </a:xfrm>
          <a:prstGeom prst="rect">
            <a:avLst/>
          </a:prstGeom>
          <a:noFill/>
          <a:ln w="9525">
            <a:noFill/>
            <a:miter lim="800000"/>
            <a:headEnd/>
            <a:tailEnd/>
          </a:ln>
          <a:effectLst/>
        </p:spPr>
      </p:pic>
      <p:pic>
        <p:nvPicPr>
          <p:cNvPr id="8" name="图片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48"/>
          <a:stretch>
            <a:fillRect/>
          </a:stretch>
        </p:blipFill>
        <p:spPr>
          <a:xfrm>
            <a:off x="2679405" y="934516"/>
            <a:ext cx="9512596" cy="5445017"/>
          </a:xfrm>
          <a:prstGeom prst="rect">
            <a:avLst/>
          </a:prstGeom>
        </p:spPr>
      </p:pic>
      <p:sp>
        <p:nvSpPr>
          <p:cNvPr id="10" name="TextBox 9"/>
          <p:cNvSpPr txBox="1"/>
          <p:nvPr/>
        </p:nvSpPr>
        <p:spPr>
          <a:xfrm>
            <a:off x="870855" y="940527"/>
            <a:ext cx="9126585" cy="5561651"/>
          </a:xfrm>
          <a:prstGeom prst="rect">
            <a:avLst/>
          </a:prstGeom>
          <a:noFill/>
        </p:spPr>
        <p:txBody>
          <a:bodyPr wrap="square" rtlCol="0">
            <a:spAutoFit/>
          </a:bodyPr>
          <a:lstStyle/>
          <a:p>
            <a:pPr>
              <a:lnSpc>
                <a:spcPct val="110000"/>
              </a:lnSpc>
            </a:pPr>
            <a:r>
              <a:rPr lang="en-US" altLang="zh-CN" b="1" smtClean="0"/>
              <a:t>1 </a:t>
            </a:r>
            <a:r>
              <a:rPr lang="zh-CN" altLang="en-US" b="1" smtClean="0"/>
              <a:t>　</a:t>
            </a:r>
            <a:r>
              <a:rPr lang="en-US" altLang="zh-CN" b="1" smtClean="0"/>
              <a:t>hear of   </a:t>
            </a:r>
            <a:r>
              <a:rPr lang="zh-CN" altLang="en-US" b="1" smtClean="0"/>
              <a:t>听说</a:t>
            </a:r>
            <a:r>
              <a:rPr lang="en-US" altLang="zh-CN" b="1" smtClean="0">
                <a:latin typeface="+mn-ea"/>
              </a:rPr>
              <a:t>……</a:t>
            </a:r>
          </a:p>
          <a:p>
            <a:pPr>
              <a:lnSpc>
                <a:spcPct val="110000"/>
              </a:lnSpc>
            </a:pPr>
            <a:r>
              <a:rPr lang="en-US" altLang="zh-CN" b="1" i="1" smtClean="0"/>
              <a:t>       </a:t>
            </a:r>
            <a:r>
              <a:rPr lang="en-US" altLang="zh-CN" b="1" smtClean="0">
                <a:solidFill>
                  <a:srgbClr val="0070C0"/>
                </a:solidFill>
              </a:rPr>
              <a:t>e.g. I have never heard of this game.</a:t>
            </a:r>
          </a:p>
          <a:p>
            <a:pPr>
              <a:lnSpc>
                <a:spcPct val="110000"/>
              </a:lnSpc>
            </a:pPr>
            <a:r>
              <a:rPr lang="en-US" altLang="zh-CN" b="1" smtClean="0"/>
              <a:t>2 </a:t>
            </a:r>
            <a:r>
              <a:rPr lang="zh-CN" altLang="en-US" b="1" smtClean="0"/>
              <a:t>　</a:t>
            </a:r>
            <a:r>
              <a:rPr lang="en-US" altLang="zh-CN" b="1" smtClean="0"/>
              <a:t>such as   </a:t>
            </a:r>
            <a:r>
              <a:rPr lang="zh-CN" altLang="en-US" b="1" smtClean="0"/>
              <a:t>例如，比如</a:t>
            </a:r>
          </a:p>
          <a:p>
            <a:pPr>
              <a:lnSpc>
                <a:spcPct val="110000"/>
              </a:lnSpc>
            </a:pPr>
            <a:r>
              <a:rPr lang="en-US" altLang="zh-CN" b="1" smtClean="0">
                <a:solidFill>
                  <a:srgbClr val="0070C0"/>
                </a:solidFill>
              </a:rPr>
              <a:t>       e.g. You have to type in commands, such as “help” and “print”.</a:t>
            </a:r>
          </a:p>
          <a:p>
            <a:pPr>
              <a:lnSpc>
                <a:spcPct val="110000"/>
              </a:lnSpc>
            </a:pPr>
            <a:r>
              <a:rPr lang="en-US" altLang="zh-CN" b="1" smtClean="0"/>
              <a:t>3 </a:t>
            </a:r>
            <a:r>
              <a:rPr lang="zh-CN" altLang="en-US" b="1" smtClean="0"/>
              <a:t>　</a:t>
            </a:r>
            <a:r>
              <a:rPr lang="en-US" altLang="zh-CN" b="1" smtClean="0"/>
              <a:t>refer to   </a:t>
            </a:r>
            <a:r>
              <a:rPr lang="zh-CN" altLang="en-US" b="1" smtClean="0"/>
              <a:t>指，指的是</a:t>
            </a:r>
          </a:p>
          <a:p>
            <a:pPr>
              <a:lnSpc>
                <a:spcPct val="110000"/>
              </a:lnSpc>
            </a:pPr>
            <a:r>
              <a:rPr lang="en-US" altLang="zh-CN" b="1" smtClean="0">
                <a:solidFill>
                  <a:srgbClr val="0070C0"/>
                </a:solidFill>
              </a:rPr>
              <a:t>      e.g. This news refers to the events of last year.</a:t>
            </a:r>
          </a:p>
          <a:p>
            <a:pPr>
              <a:lnSpc>
                <a:spcPct val="110000"/>
              </a:lnSpc>
            </a:pPr>
            <a:r>
              <a:rPr lang="en-US" altLang="zh-CN" b="1" smtClean="0"/>
              <a:t>4 </a:t>
            </a:r>
            <a:r>
              <a:rPr lang="zh-CN" altLang="en-US" b="1" smtClean="0"/>
              <a:t>　</a:t>
            </a:r>
            <a:r>
              <a:rPr lang="en-US" altLang="zh-CN" b="1" smtClean="0"/>
              <a:t>after all   </a:t>
            </a:r>
            <a:r>
              <a:rPr lang="zh-CN" altLang="en-US" b="1" smtClean="0"/>
              <a:t>毕竟，究竟</a:t>
            </a:r>
          </a:p>
          <a:p>
            <a:pPr>
              <a:lnSpc>
                <a:spcPct val="110000"/>
              </a:lnSpc>
            </a:pPr>
            <a:r>
              <a:rPr lang="en-US" altLang="zh-CN" b="1" i="1" smtClean="0"/>
              <a:t>      </a:t>
            </a:r>
            <a:r>
              <a:rPr lang="en-US" altLang="zh-CN" b="1" smtClean="0">
                <a:solidFill>
                  <a:srgbClr val="0070C0"/>
                </a:solidFill>
              </a:rPr>
              <a:t>e.g. After all, 15 minutes of exercise is better than nothing.</a:t>
            </a:r>
          </a:p>
          <a:p>
            <a:pPr>
              <a:lnSpc>
                <a:spcPct val="110000"/>
              </a:lnSpc>
            </a:pPr>
            <a:r>
              <a:rPr lang="en-US" altLang="zh-CN" b="1" smtClean="0"/>
              <a:t>5 </a:t>
            </a:r>
            <a:r>
              <a:rPr lang="zh-CN" altLang="en-US" b="1" smtClean="0"/>
              <a:t>　</a:t>
            </a:r>
            <a:r>
              <a:rPr lang="en-US" altLang="zh-CN" b="1" smtClean="0"/>
              <a:t>introduce sb. to sth.   </a:t>
            </a:r>
            <a:r>
              <a:rPr lang="zh-CN" altLang="en-US" b="1" smtClean="0"/>
              <a:t>把某物介绍给某人</a:t>
            </a:r>
          </a:p>
          <a:p>
            <a:pPr>
              <a:lnSpc>
                <a:spcPct val="110000"/>
              </a:lnSpc>
            </a:pPr>
            <a:r>
              <a:rPr lang="en-US" altLang="zh-CN" b="1" i="1" smtClean="0"/>
              <a:t>      </a:t>
            </a:r>
            <a:r>
              <a:rPr lang="en-US" altLang="zh-CN" b="1" smtClean="0">
                <a:solidFill>
                  <a:srgbClr val="0070C0"/>
                </a:solidFill>
              </a:rPr>
              <a:t>e.g. He was the person who introduced me to literature.</a:t>
            </a:r>
          </a:p>
          <a:p>
            <a:pPr>
              <a:lnSpc>
                <a:spcPct val="110000"/>
              </a:lnSpc>
            </a:pPr>
            <a:r>
              <a:rPr lang="en-US" altLang="zh-CN" b="1" smtClean="0"/>
              <a:t>6 </a:t>
            </a:r>
            <a:r>
              <a:rPr lang="zh-CN" altLang="en-US" b="1" smtClean="0"/>
              <a:t>　</a:t>
            </a:r>
            <a:r>
              <a:rPr lang="en-US" altLang="zh-CN" b="1" smtClean="0"/>
              <a:t>be surprised at   </a:t>
            </a:r>
            <a:r>
              <a:rPr lang="zh-CN" altLang="en-US" b="1" smtClean="0"/>
              <a:t>对</a:t>
            </a:r>
            <a:r>
              <a:rPr lang="en-US" altLang="zh-CN" b="1" smtClean="0">
                <a:latin typeface="+mn-ea"/>
              </a:rPr>
              <a:t>……</a:t>
            </a:r>
            <a:r>
              <a:rPr lang="zh-CN" altLang="en-US" b="1" smtClean="0"/>
              <a:t>感到惊讶</a:t>
            </a:r>
          </a:p>
          <a:p>
            <a:pPr>
              <a:lnSpc>
                <a:spcPct val="110000"/>
              </a:lnSpc>
            </a:pPr>
            <a:r>
              <a:rPr lang="en-US" altLang="zh-CN" b="1" i="1" smtClean="0"/>
              <a:t>      </a:t>
            </a:r>
            <a:r>
              <a:rPr lang="en-US" altLang="zh-CN" b="1" smtClean="0">
                <a:solidFill>
                  <a:srgbClr val="0070C0"/>
                </a:solidFill>
              </a:rPr>
              <a:t>e.g. I was surprised at the speed he operated the games.</a:t>
            </a:r>
          </a:p>
          <a:p>
            <a:pPr>
              <a:lnSpc>
                <a:spcPct val="110000"/>
              </a:lnSpc>
            </a:pPr>
            <a:r>
              <a:rPr lang="en-US" altLang="zh-CN" b="1" smtClean="0"/>
              <a:t>7 </a:t>
            </a:r>
            <a:r>
              <a:rPr lang="zh-CN" altLang="en-US" b="1" smtClean="0"/>
              <a:t>　</a:t>
            </a:r>
            <a:r>
              <a:rPr lang="en-US" altLang="zh-CN" b="1" smtClean="0"/>
              <a:t>be likely to do sth.   </a:t>
            </a:r>
            <a:r>
              <a:rPr lang="zh-CN" altLang="en-US" b="1" smtClean="0"/>
              <a:t>可能做某事</a:t>
            </a:r>
          </a:p>
          <a:p>
            <a:pPr>
              <a:lnSpc>
                <a:spcPct val="110000"/>
              </a:lnSpc>
            </a:pPr>
            <a:r>
              <a:rPr lang="en-US" altLang="zh-CN" b="1" i="1" smtClean="0"/>
              <a:t>      </a:t>
            </a:r>
            <a:r>
              <a:rPr lang="en-US" altLang="zh-CN" b="1" smtClean="0">
                <a:solidFill>
                  <a:srgbClr val="0070C0"/>
                </a:solidFill>
              </a:rPr>
              <a:t>e.g. Do you think the speaker is likely to be a student or a parent?</a:t>
            </a:r>
          </a:p>
          <a:p>
            <a:pPr>
              <a:lnSpc>
                <a:spcPct val="110000"/>
              </a:lnSpc>
            </a:pPr>
            <a:r>
              <a:rPr lang="en-US" altLang="zh-CN" b="1" smtClean="0"/>
              <a:t>8 </a:t>
            </a:r>
            <a:r>
              <a:rPr lang="zh-CN" altLang="en-US" b="1" smtClean="0"/>
              <a:t>　</a:t>
            </a:r>
            <a:r>
              <a:rPr lang="en-US" altLang="zh-CN" b="1" smtClean="0"/>
              <a:t>branch out   </a:t>
            </a:r>
            <a:r>
              <a:rPr lang="zh-CN" altLang="en-US" b="1" smtClean="0"/>
              <a:t>扩大范围</a:t>
            </a:r>
          </a:p>
          <a:p>
            <a:pPr>
              <a:lnSpc>
                <a:spcPct val="110000"/>
              </a:lnSpc>
            </a:pPr>
            <a:r>
              <a:rPr lang="en-US" altLang="zh-CN" b="1" i="1" smtClean="0"/>
              <a:t>      </a:t>
            </a:r>
            <a:r>
              <a:rPr lang="en-US" altLang="zh-CN" b="1" smtClean="0">
                <a:solidFill>
                  <a:srgbClr val="0070C0"/>
                </a:solidFill>
              </a:rPr>
              <a:t>e.g. The bookstore has decided to branch out into selling various textbooks and novels.</a:t>
            </a:r>
          </a:p>
          <a:p>
            <a:pPr>
              <a:lnSpc>
                <a:spcPct val="110000"/>
              </a:lnSpc>
            </a:pPr>
            <a:r>
              <a:rPr lang="en-US" altLang="zh-CN" b="1" smtClean="0"/>
              <a:t>9 </a:t>
            </a:r>
            <a:r>
              <a:rPr lang="zh-CN" altLang="en-US" b="1" smtClean="0"/>
              <a:t>　</a:t>
            </a:r>
            <a:r>
              <a:rPr lang="en-US" altLang="zh-CN" b="1" smtClean="0"/>
              <a:t>consist of   </a:t>
            </a:r>
            <a:r>
              <a:rPr lang="zh-CN" altLang="en-US" b="1" smtClean="0"/>
              <a:t>包括，由</a:t>
            </a:r>
            <a:r>
              <a:rPr lang="en-US" altLang="zh-CN" b="1" smtClean="0">
                <a:latin typeface="+mn-ea"/>
              </a:rPr>
              <a:t>……</a:t>
            </a:r>
            <a:r>
              <a:rPr lang="zh-CN" altLang="en-US" b="1" smtClean="0"/>
              <a:t>组成</a:t>
            </a:r>
          </a:p>
          <a:p>
            <a:pPr>
              <a:lnSpc>
                <a:spcPct val="110000"/>
              </a:lnSpc>
            </a:pPr>
            <a:r>
              <a:rPr lang="en-US" altLang="zh-CN" b="1" i="1" smtClean="0"/>
              <a:t>      </a:t>
            </a:r>
            <a:r>
              <a:rPr lang="en-US" altLang="zh-CN" b="1" smtClean="0">
                <a:solidFill>
                  <a:srgbClr val="0070C0"/>
                </a:solidFill>
              </a:rPr>
              <a:t>e.g. A healthy diet should consist of all kinds of food.</a:t>
            </a:r>
            <a:endParaRPr lang="zh-CN" altLang="en-US" b="1" smtClean="0">
              <a:solidFill>
                <a:srgbClr val="0070C0"/>
              </a:solidFill>
            </a:endParaRPr>
          </a:p>
        </p:txBody>
      </p:sp>
      <p:pic>
        <p:nvPicPr>
          <p:cNvPr id="11" name="图片 10" descr="播放.png"/>
          <p:cNvPicPr>
            <a:picLocks noChangeAspect="1"/>
          </p:cNvPicPr>
          <p:nvPr/>
        </p:nvPicPr>
        <p:blipFill>
          <a:blip r:embed="rId5" cstate="print"/>
          <a:stretch>
            <a:fillRect/>
          </a:stretch>
        </p:blipFill>
        <p:spPr>
          <a:xfrm>
            <a:off x="6549324" y="227323"/>
            <a:ext cx="1078903" cy="725364"/>
          </a:xfrm>
          <a:prstGeom prst="rect">
            <a:avLst/>
          </a:prstGeom>
        </p:spPr>
      </p:pic>
      <p:pic>
        <p:nvPicPr>
          <p:cNvPr id="12" name="A-10 Phrases and Expressions.wav">
            <a:hlinkClick r:id="" action="ppaction://media"/>
          </p:cNvPr>
          <p:cNvPicPr>
            <a:picLocks noRot="1" noChangeAspect="1"/>
          </p:cNvPicPr>
          <p:nvPr>
            <a:audioFile r:link="rId1"/>
            <p:extLst>
              <p:ext uri="{DAA4B4D4-6D71-4841-9C94-3DE7FCFB9230}">
                <p14:media xmlns="" xmlns:p14="http://schemas.microsoft.com/office/powerpoint/2010/main" r:link="rId6"/>
              </p:ext>
            </p:extLst>
          </p:nvPr>
        </p:nvPicPr>
        <p:blipFill>
          <a:blip r:embed="rId7" cstate="print"/>
          <a:stretch>
            <a:fillRect/>
          </a:stretch>
        </p:blipFill>
        <p:spPr>
          <a:xfrm>
            <a:off x="12192000" y="1464891"/>
            <a:ext cx="304800" cy="304800"/>
          </a:xfrm>
          <a:prstGeom prst="rect">
            <a:avLst/>
          </a:prstGeom>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2104" fill="hold"/>
                                        <p:tgtEl>
                                          <p:spTgt spid="12"/>
                                        </p:tgtEl>
                                      </p:cBhvr>
                                    </p:cmd>
                                  </p:childTnLst>
                                </p:cTn>
                              </p:par>
                            </p:childTnLst>
                          </p:cTn>
                        </p:par>
                      </p:childTnLst>
                    </p:cTn>
                  </p:par>
                </p:childTnLst>
              </p:cTn>
              <p:nextCondLst>
                <p:cond evt="onClick" delay="0">
                  <p:tgtEl>
                    <p:spTgt spid="11"/>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574947" y="489099"/>
            <a:ext cx="3816040" cy="484340"/>
          </a:xfrm>
          <a:prstGeom prst="rect">
            <a:avLst/>
          </a:prstGeom>
          <a:noFill/>
          <a:ln w="9525">
            <a:noFill/>
            <a:miter lim="800000"/>
            <a:headEnd/>
            <a:tailEnd/>
          </a:ln>
          <a:effectLst/>
        </p:spPr>
      </p:pic>
      <p:sp>
        <p:nvSpPr>
          <p:cNvPr id="4" name="矩形 3"/>
          <p:cNvSpPr/>
          <p:nvPr/>
        </p:nvSpPr>
        <p:spPr>
          <a:xfrm>
            <a:off x="0" y="4423954"/>
            <a:ext cx="12192000" cy="1938992"/>
          </a:xfrm>
          <a:prstGeom prst="rect">
            <a:avLst/>
          </a:prstGeom>
          <a:solidFill>
            <a:schemeClr val="accent5">
              <a:lumMod val="20000"/>
              <a:lumOff val="80000"/>
              <a:alpha val="80000"/>
            </a:schemeClr>
          </a:solidFill>
        </p:spPr>
        <p:txBody>
          <a:bodyPr wrap="square">
            <a:spAutoFit/>
          </a:bodyPr>
          <a:lstStyle/>
          <a:p>
            <a:r>
              <a:rPr lang="en-US" altLang="zh-CN" sz="2000" b="1" dirty="0" err="1">
                <a:solidFill>
                  <a:srgbClr val="002060"/>
                </a:solidFill>
                <a:latin typeface="TimesNewRomanPS-BoldMT"/>
              </a:rPr>
              <a:t>eSport</a:t>
            </a:r>
            <a:r>
              <a:rPr lang="en-US" altLang="zh-CN" sz="2000" b="1" dirty="0">
                <a:solidFill>
                  <a:srgbClr val="002060"/>
                </a:solidFill>
                <a:latin typeface="TimesNewRomanPS-BoldMT"/>
              </a:rPr>
              <a:t>                        </a:t>
            </a:r>
            <a:r>
              <a:rPr lang="en-US" altLang="zh-CN" sz="2000" b="1" dirty="0" smtClean="0">
                <a:solidFill>
                  <a:srgbClr val="002060"/>
                </a:solidFill>
                <a:latin typeface="TimesNewRomanPS-BoldMT"/>
              </a:rPr>
              <a:t>        </a:t>
            </a:r>
            <a:r>
              <a:rPr lang="zh-CN" altLang="en-US" sz="2000" b="1" dirty="0">
                <a:solidFill>
                  <a:srgbClr val="002060"/>
                </a:solidFill>
                <a:latin typeface="TimesNewRomanPS-BoldMT"/>
              </a:rPr>
              <a:t>电子竞技</a:t>
            </a:r>
          </a:p>
          <a:p>
            <a:r>
              <a:rPr lang="en-US" altLang="zh-CN" sz="2000" b="1" dirty="0">
                <a:solidFill>
                  <a:srgbClr val="002060"/>
                </a:solidFill>
                <a:latin typeface="TimesNewRomanPS-BoldMT"/>
              </a:rPr>
              <a:t>Xbox                            </a:t>
            </a:r>
            <a:r>
              <a:rPr lang="en-US" altLang="zh-CN" sz="2000" b="1" dirty="0" smtClean="0">
                <a:solidFill>
                  <a:srgbClr val="002060"/>
                </a:solidFill>
                <a:latin typeface="TimesNewRomanPS-BoldMT"/>
              </a:rPr>
              <a:t>      </a:t>
            </a:r>
            <a:r>
              <a:rPr lang="zh-CN" altLang="en-US" sz="2000" b="1" dirty="0">
                <a:solidFill>
                  <a:srgbClr val="002060"/>
                </a:solidFill>
                <a:latin typeface="TimesNewRomanPS-BoldMT"/>
              </a:rPr>
              <a:t>由美国微软公司开发并于</a:t>
            </a:r>
            <a:r>
              <a:rPr lang="en-US" altLang="zh-CN" sz="2000" b="1" dirty="0">
                <a:solidFill>
                  <a:srgbClr val="002060"/>
                </a:solidFill>
                <a:latin typeface="TimesNewRomanPS-BoldMT"/>
              </a:rPr>
              <a:t>2001 </a:t>
            </a:r>
            <a:r>
              <a:rPr lang="zh-CN" altLang="en-US" sz="2000" b="1" dirty="0">
                <a:solidFill>
                  <a:srgbClr val="002060"/>
                </a:solidFill>
                <a:latin typeface="TimesNewRomanPS-BoldMT"/>
              </a:rPr>
              <a:t>年发售的一款家用电视游戏机</a:t>
            </a:r>
          </a:p>
          <a:p>
            <a:r>
              <a:rPr lang="en-US" altLang="zh-CN" sz="2000" b="1" dirty="0">
                <a:solidFill>
                  <a:srgbClr val="002060"/>
                </a:solidFill>
                <a:latin typeface="TimesNewRomanPS-BoldMT"/>
              </a:rPr>
              <a:t>Alzheimer’s disease      </a:t>
            </a:r>
            <a:r>
              <a:rPr lang="en-US" altLang="zh-CN" sz="2000" b="1" dirty="0" smtClean="0">
                <a:solidFill>
                  <a:srgbClr val="002060"/>
                </a:solidFill>
                <a:latin typeface="TimesNewRomanPS-BoldMT"/>
              </a:rPr>
              <a:t>           </a:t>
            </a:r>
            <a:r>
              <a:rPr lang="zh-CN" altLang="en-US" sz="2000" b="1" dirty="0" smtClean="0">
                <a:solidFill>
                  <a:srgbClr val="002060"/>
                </a:solidFill>
                <a:latin typeface="TimesNewRomanPS-BoldMT"/>
              </a:rPr>
              <a:t>阿尔茨海默病</a:t>
            </a:r>
            <a:r>
              <a:rPr lang="zh-CN" altLang="en-US" sz="2000" b="1" dirty="0">
                <a:solidFill>
                  <a:srgbClr val="002060"/>
                </a:solidFill>
                <a:latin typeface="TimesNewRomanPS-BoldMT"/>
              </a:rPr>
              <a:t>（</a:t>
            </a:r>
            <a:r>
              <a:rPr lang="en-US" altLang="zh-CN" sz="2000" b="1" dirty="0">
                <a:solidFill>
                  <a:srgbClr val="002060"/>
                </a:solidFill>
                <a:latin typeface="TimesNewRomanPS-BoldMT"/>
              </a:rPr>
              <a:t>AD</a:t>
            </a:r>
            <a:r>
              <a:rPr lang="zh-CN" altLang="en-US" sz="2000" b="1" dirty="0">
                <a:solidFill>
                  <a:srgbClr val="002060"/>
                </a:solidFill>
                <a:latin typeface="TimesNewRomanPS-BoldMT"/>
              </a:rPr>
              <a:t>）是一种起病隐匿的进行性发展的神经系统</a:t>
            </a:r>
            <a:endParaRPr lang="en-US" altLang="zh-CN" sz="2000" b="1" dirty="0">
              <a:solidFill>
                <a:srgbClr val="002060"/>
              </a:solidFill>
              <a:latin typeface="TimesNewRomanPS-BoldMT"/>
            </a:endParaRPr>
          </a:p>
          <a:p>
            <a:r>
              <a:rPr lang="zh-CN" altLang="en-US" sz="2000" b="1" dirty="0" smtClean="0">
                <a:solidFill>
                  <a:srgbClr val="002060"/>
                </a:solidFill>
                <a:latin typeface="TimesNewRomanPS-BoldMT"/>
              </a:rPr>
              <a:t>退行</a:t>
            </a:r>
            <a:r>
              <a:rPr lang="zh-CN" altLang="en-US" sz="2000" b="1" dirty="0">
                <a:solidFill>
                  <a:srgbClr val="002060"/>
                </a:solidFill>
                <a:latin typeface="TimesNewRomanPS-BoldMT"/>
              </a:rPr>
              <a:t>性疾病，临床上以记忆障碍、失语、失用、失认、视空 </a:t>
            </a:r>
            <a:endParaRPr lang="en-US" altLang="zh-CN" sz="2000" b="1" dirty="0">
              <a:solidFill>
                <a:srgbClr val="002060"/>
              </a:solidFill>
              <a:latin typeface="TimesNewRomanPS-BoldMT"/>
            </a:endParaRPr>
          </a:p>
          <a:p>
            <a:r>
              <a:rPr lang="zh-CN" altLang="en-US" sz="2000" b="1" dirty="0" smtClean="0">
                <a:solidFill>
                  <a:srgbClr val="002060"/>
                </a:solidFill>
                <a:latin typeface="TimesNewRomanPS-BoldMT"/>
              </a:rPr>
              <a:t>间</a:t>
            </a:r>
            <a:r>
              <a:rPr lang="zh-CN" altLang="en-US" sz="2000" b="1" dirty="0">
                <a:solidFill>
                  <a:srgbClr val="002060"/>
                </a:solidFill>
                <a:latin typeface="TimesNewRomanPS-BoldMT"/>
              </a:rPr>
              <a:t>技能损害、执行功能障碍及人格和行为改变等全面性痴呆</a:t>
            </a:r>
            <a:endParaRPr lang="en-US" altLang="zh-CN" sz="2000" b="1" dirty="0">
              <a:solidFill>
                <a:srgbClr val="002060"/>
              </a:solidFill>
              <a:latin typeface="TimesNewRomanPS-BoldMT"/>
            </a:endParaRPr>
          </a:p>
          <a:p>
            <a:r>
              <a:rPr lang="zh-CN" altLang="en-US" sz="2000" b="1" dirty="0" smtClean="0">
                <a:solidFill>
                  <a:srgbClr val="002060"/>
                </a:solidFill>
                <a:latin typeface="TimesNewRomanPS-BoldMT"/>
              </a:rPr>
              <a:t>表现</a:t>
            </a:r>
            <a:r>
              <a:rPr lang="zh-CN" altLang="en-US" sz="2000" b="1" dirty="0">
                <a:solidFill>
                  <a:srgbClr val="002060"/>
                </a:solidFill>
                <a:latin typeface="TimesNewRomanPS-BoldMT"/>
              </a:rPr>
              <a:t>为特征，病因迄今未明。</a:t>
            </a:r>
            <a:r>
              <a:rPr lang="en-US" altLang="zh-CN" sz="2000" b="1" dirty="0">
                <a:solidFill>
                  <a:srgbClr val="002060"/>
                </a:solidFill>
                <a:latin typeface="TimesNewRomanPS-BoldMT"/>
              </a:rPr>
              <a:t>65 </a:t>
            </a:r>
            <a:r>
              <a:rPr lang="zh-CN" altLang="en-US" sz="2000" b="1" dirty="0">
                <a:solidFill>
                  <a:srgbClr val="002060"/>
                </a:solidFill>
                <a:latin typeface="TimesNewRomanPS-BoldMT"/>
              </a:rPr>
              <a:t>岁以前发病者，称早老性痴呆</a:t>
            </a:r>
            <a:r>
              <a:rPr lang="zh-CN" altLang="en-US" sz="2000" b="1" dirty="0" smtClean="0">
                <a:solidFill>
                  <a:srgbClr val="002060"/>
                </a:solidFill>
                <a:latin typeface="TimesNewRomanPS-BoldMT"/>
              </a:rPr>
              <a:t>；</a:t>
            </a:r>
            <a:r>
              <a:rPr lang="en-US" altLang="zh-CN" sz="2000" b="1" dirty="0" smtClean="0">
                <a:solidFill>
                  <a:srgbClr val="002060"/>
                </a:solidFill>
                <a:latin typeface="TimesNewRomanPS-BoldMT"/>
              </a:rPr>
              <a:t>65 </a:t>
            </a:r>
            <a:r>
              <a:rPr lang="zh-CN" altLang="en-US" sz="2000" b="1" dirty="0">
                <a:solidFill>
                  <a:srgbClr val="002060"/>
                </a:solidFill>
                <a:latin typeface="TimesNewRomanPS-BoldMT"/>
              </a:rPr>
              <a:t>岁以后发病者，称老年性痴呆。</a:t>
            </a:r>
          </a:p>
        </p:txBody>
      </p:sp>
      <p:pic>
        <p:nvPicPr>
          <p:cNvPr id="5" name="AudioPlayer" descr="C:\Users\xiaanwen\Desktop\播放.png"/>
          <p:cNvPicPr>
            <a:picLocks noChangeAspect="1" noChangeArrowheads="1"/>
          </p:cNvPicPr>
          <p:nvPr/>
        </p:nvPicPr>
        <p:blipFill>
          <a:blip r:embed="rId4" cstate="print"/>
          <a:srcRect t="8850" b="8286"/>
          <a:stretch>
            <a:fillRect/>
          </a:stretch>
        </p:blipFill>
        <p:spPr bwMode="auto">
          <a:xfrm>
            <a:off x="1679575" y="2038880"/>
            <a:ext cx="1071563" cy="712787"/>
          </a:xfrm>
          <a:prstGeom prst="rect">
            <a:avLst/>
          </a:prstGeom>
          <a:noFill/>
          <a:ln w="9525">
            <a:noFill/>
            <a:miter lim="800000"/>
            <a:headEnd/>
            <a:tailEnd/>
          </a:ln>
        </p:spPr>
      </p:pic>
      <p:pic>
        <p:nvPicPr>
          <p:cNvPr id="6" name="A-11 Proper Names.wav">
            <a:hlinkClick r:id="" action="ppaction://media"/>
          </p:cNvPr>
          <p:cNvPicPr>
            <a:picLocks noRot="1"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12192000" y="1574800"/>
            <a:ext cx="304800" cy="304800"/>
          </a:xfrm>
          <a:prstGeom prst="rect">
            <a:avLst/>
          </a:prstGeom>
        </p:spPr>
      </p:pic>
      <p:pic>
        <p:nvPicPr>
          <p:cNvPr id="7" name="图片 6" descr="正文.bmp"/>
          <p:cNvPicPr>
            <a:picLocks noChangeAspect="1"/>
          </p:cNvPicPr>
          <p:nvPr/>
        </p:nvPicPr>
        <p:blipFill>
          <a:blip r:embed="rId7" cstate="print"/>
          <a:stretch>
            <a:fillRect/>
          </a:stretch>
        </p:blipFill>
        <p:spPr>
          <a:xfrm>
            <a:off x="5895022" y="261528"/>
            <a:ext cx="6105389" cy="4070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2029" fill="hold"/>
                                        <p:tgtEl>
                                          <p:spTgt spid="6"/>
                                        </p:tgtEl>
                                      </p:cBhvr>
                                    </p:cmd>
                                  </p:childTnLst>
                                </p:cTn>
                              </p:par>
                            </p:childTnLst>
                          </p:cTn>
                        </p:par>
                      </p:childTnLst>
                    </p:cTn>
                  </p:par>
                </p:childTnLst>
              </p:cTn>
              <p:nextCondLst>
                <p:cond evt="onClick" delay="0">
                  <p:tgtEl>
                    <p:spTgt spid="5"/>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8476" y="900626"/>
            <a:ext cx="10195048" cy="1692771"/>
          </a:xfrm>
          <a:prstGeom prst="rect">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prst="angle"/>
          </a:sp3d>
        </p:spPr>
        <p:txBody>
          <a:bodyPr wrap="square">
            <a:spAutoFit/>
          </a:bodyPr>
          <a:lstStyle/>
          <a:p>
            <a:pPr>
              <a:lnSpc>
                <a:spcPct val="130000"/>
              </a:lnSpc>
            </a:pPr>
            <a:r>
              <a:rPr lang="en-US" altLang="zh-CN" b="1" dirty="0">
                <a:solidFill>
                  <a:schemeClr val="accent1">
                    <a:lumMod val="75000"/>
                  </a:schemeClr>
                </a:solidFill>
              </a:rPr>
              <a:t>1</a:t>
            </a:r>
            <a:r>
              <a:rPr lang="en-US" altLang="zh-CN" b="1" dirty="0"/>
              <a:t> </a:t>
            </a:r>
            <a:r>
              <a:rPr lang="zh-CN" altLang="en-US" dirty="0"/>
              <a:t>　</a:t>
            </a:r>
            <a:r>
              <a:rPr lang="en-US" altLang="zh-CN" sz="2000" b="1" i="1" dirty="0"/>
              <a:t>In your mind, gamers are ones with bags under their eyes, terrible posture and a diet not even a little baby survives on. (Para. 1)</a:t>
            </a:r>
          </a:p>
          <a:p>
            <a:pPr indent="457200">
              <a:lnSpc>
                <a:spcPct val="130000"/>
              </a:lnSpc>
            </a:pPr>
            <a:r>
              <a:rPr lang="en-US" altLang="zh-CN" sz="2000" b="1" dirty="0"/>
              <a:t>in your mind </a:t>
            </a:r>
            <a:r>
              <a:rPr lang="zh-CN" altLang="en-US" sz="2000" b="1" dirty="0"/>
              <a:t>为介词短语作状语。</a:t>
            </a:r>
            <a:r>
              <a:rPr lang="en-US" altLang="zh-CN" sz="2000" b="1" dirty="0"/>
              <a:t>not even a little baby survives on </a:t>
            </a:r>
            <a:r>
              <a:rPr lang="zh-CN" altLang="en-US" sz="2000" b="1" dirty="0"/>
              <a:t>为省略</a:t>
            </a:r>
            <a:r>
              <a:rPr lang="en-US" altLang="zh-CN" sz="2000" b="1" dirty="0"/>
              <a:t>which </a:t>
            </a:r>
            <a:r>
              <a:rPr lang="zh-CN" altLang="en-US" sz="2000" b="1" dirty="0"/>
              <a:t>或</a:t>
            </a:r>
            <a:r>
              <a:rPr lang="en-US" altLang="zh-CN" sz="2000" b="1" dirty="0"/>
              <a:t>that </a:t>
            </a:r>
            <a:r>
              <a:rPr lang="zh-CN" altLang="en-US" sz="2000" b="1" dirty="0"/>
              <a:t>的定语从句，修饰和限定先行词</a:t>
            </a:r>
            <a:r>
              <a:rPr lang="en-US" altLang="zh-CN" sz="2000" b="1" dirty="0"/>
              <a:t>a diet</a:t>
            </a:r>
            <a:r>
              <a:rPr lang="zh-CN" altLang="en-US" sz="2000" b="1" dirty="0"/>
              <a:t>。</a:t>
            </a:r>
          </a:p>
        </p:txBody>
      </p:sp>
      <p:pic>
        <p:nvPicPr>
          <p:cNvPr id="9218" name="Picture 2"/>
          <p:cNvPicPr>
            <a:picLocks noChangeAspect="1" noChangeArrowheads="1"/>
          </p:cNvPicPr>
          <p:nvPr/>
        </p:nvPicPr>
        <p:blipFill>
          <a:blip r:embed="rId2" cstate="print"/>
          <a:srcRect/>
          <a:stretch>
            <a:fillRect/>
          </a:stretch>
        </p:blipFill>
        <p:spPr bwMode="auto">
          <a:xfrm>
            <a:off x="425373" y="258519"/>
            <a:ext cx="1816022" cy="474094"/>
          </a:xfrm>
          <a:prstGeom prst="rect">
            <a:avLst/>
          </a:prstGeom>
          <a:noFill/>
          <a:ln w="9525">
            <a:noFill/>
            <a:miter lim="800000"/>
            <a:headEnd/>
            <a:tailEnd/>
          </a:ln>
          <a:effectLst/>
        </p:spPr>
      </p:pic>
      <p:sp>
        <p:nvSpPr>
          <p:cNvPr id="3" name="矩形 2"/>
          <p:cNvSpPr/>
          <p:nvPr/>
        </p:nvSpPr>
        <p:spPr>
          <a:xfrm>
            <a:off x="998476" y="2920905"/>
            <a:ext cx="10195048" cy="1692771"/>
          </a:xfrm>
          <a:prstGeom prst="rect">
            <a:avLst/>
          </a:prstGeom>
          <a:solidFill>
            <a:schemeClr val="accent1">
              <a:lumMod val="20000"/>
              <a:lumOff val="80000"/>
            </a:schemeClr>
          </a:solidFill>
          <a:scene3d>
            <a:camera prst="orthographicFront"/>
            <a:lightRig rig="threePt" dir="t"/>
          </a:scene3d>
          <a:sp3d>
            <a:bevelT prst="angle"/>
          </a:sp3d>
        </p:spPr>
        <p:txBody>
          <a:bodyPr wrap="square">
            <a:spAutoFit/>
          </a:bodyPr>
          <a:lstStyle/>
          <a:p>
            <a:pPr>
              <a:lnSpc>
                <a:spcPct val="130000"/>
              </a:lnSpc>
            </a:pPr>
            <a:r>
              <a:rPr lang="en-US" altLang="zh-CN" b="1" dirty="0">
                <a:solidFill>
                  <a:schemeClr val="accent1">
                    <a:lumMod val="75000"/>
                  </a:schemeClr>
                </a:solidFill>
              </a:rPr>
              <a:t>2 </a:t>
            </a:r>
            <a:r>
              <a:rPr lang="zh-CN" altLang="en-US" b="1" dirty="0">
                <a:solidFill>
                  <a:schemeClr val="accent1">
                    <a:lumMod val="75000"/>
                  </a:schemeClr>
                </a:solidFill>
              </a:rPr>
              <a:t>　</a:t>
            </a:r>
            <a:r>
              <a:rPr lang="en-US" altLang="zh-CN" sz="2000" b="1" i="1" dirty="0"/>
              <a:t>Gaming is a huge part of my life, but unluckily it is not as acceptable as my other hobbies such as math, tennis and basketball. (Para. 2)</a:t>
            </a:r>
          </a:p>
          <a:p>
            <a:pPr indent="457200">
              <a:lnSpc>
                <a:spcPct val="130000"/>
              </a:lnSpc>
            </a:pPr>
            <a:r>
              <a:rPr lang="en-US" altLang="zh-CN" sz="2000" b="1" dirty="0"/>
              <a:t>gaming </a:t>
            </a:r>
            <a:r>
              <a:rPr lang="zh-CN" altLang="en-US" sz="2000" b="1" dirty="0"/>
              <a:t>是动名词作主语，谓语动词用单数形式。</a:t>
            </a:r>
            <a:r>
              <a:rPr lang="en-US" altLang="zh-CN" sz="2000" b="1" dirty="0"/>
              <a:t>but </a:t>
            </a:r>
            <a:r>
              <a:rPr lang="zh-CN" altLang="en-US" sz="2000" b="1" dirty="0"/>
              <a:t>表示转折，转折从句中</a:t>
            </a:r>
            <a:r>
              <a:rPr lang="en-US" altLang="zh-CN" sz="2000" b="1" dirty="0"/>
              <a:t>not as... as </a:t>
            </a:r>
            <a:r>
              <a:rPr lang="zh-CN" altLang="en-US" sz="2000" b="1" dirty="0"/>
              <a:t>的意思是“不像</a:t>
            </a:r>
            <a:r>
              <a:rPr lang="en-US" altLang="zh-CN" sz="2000" b="1" dirty="0">
                <a:latin typeface="+mn-ea"/>
              </a:rPr>
              <a:t>……</a:t>
            </a:r>
            <a:r>
              <a:rPr lang="zh-CN" altLang="en-US" sz="2000" b="1" dirty="0"/>
              <a:t>一样”。</a:t>
            </a:r>
            <a:r>
              <a:rPr lang="en-US" altLang="zh-CN" sz="2000" b="1" dirty="0"/>
              <a:t>such as </a:t>
            </a:r>
            <a:r>
              <a:rPr lang="zh-CN" altLang="en-US" sz="2000" b="1" dirty="0"/>
              <a:t>意思是“例如”，后面接列举的单词。</a:t>
            </a:r>
          </a:p>
        </p:txBody>
      </p:sp>
      <p:sp>
        <p:nvSpPr>
          <p:cNvPr id="4" name="矩形 3"/>
          <p:cNvSpPr/>
          <p:nvPr/>
        </p:nvSpPr>
        <p:spPr>
          <a:xfrm>
            <a:off x="998476" y="4923177"/>
            <a:ext cx="10195048" cy="1292662"/>
          </a:xfrm>
          <a:prstGeom prst="rect">
            <a:avLst/>
          </a:prstGeom>
          <a:solidFill>
            <a:schemeClr val="accent1">
              <a:lumMod val="20000"/>
              <a:lumOff val="80000"/>
            </a:schemeClr>
          </a:solidFill>
          <a:scene3d>
            <a:camera prst="orthographicFront"/>
            <a:lightRig rig="threePt" dir="t"/>
          </a:scene3d>
          <a:sp3d>
            <a:bevelT prst="angle"/>
          </a:sp3d>
        </p:spPr>
        <p:txBody>
          <a:bodyPr wrap="square">
            <a:spAutoFit/>
          </a:bodyPr>
          <a:lstStyle/>
          <a:p>
            <a:pPr>
              <a:lnSpc>
                <a:spcPct val="130000"/>
              </a:lnSpc>
            </a:pPr>
            <a:r>
              <a:rPr lang="en-US" altLang="zh-CN" b="1" dirty="0">
                <a:solidFill>
                  <a:schemeClr val="accent1">
                    <a:lumMod val="75000"/>
                  </a:schemeClr>
                </a:solidFill>
              </a:rPr>
              <a:t>3 </a:t>
            </a:r>
            <a:r>
              <a:rPr lang="zh-CN" altLang="en-US" b="1" dirty="0">
                <a:solidFill>
                  <a:schemeClr val="accent1">
                    <a:lumMod val="75000"/>
                  </a:schemeClr>
                </a:solidFill>
              </a:rPr>
              <a:t>　</a:t>
            </a:r>
            <a:r>
              <a:rPr lang="en-US" altLang="zh-CN" sz="2000" b="1" i="1" dirty="0"/>
              <a:t>Many people see gaming as a blemish on young people’s image, but I would argue that it’s an integral part of myself. (Para. 3)</a:t>
            </a:r>
          </a:p>
          <a:p>
            <a:pPr indent="457200">
              <a:lnSpc>
                <a:spcPct val="130000"/>
              </a:lnSpc>
            </a:pPr>
            <a:r>
              <a:rPr lang="en-US" altLang="zh-CN" sz="2000" b="1" dirty="0"/>
              <a:t>see… as </a:t>
            </a:r>
            <a:r>
              <a:rPr lang="zh-CN" altLang="en-US" sz="2000" b="1" dirty="0"/>
              <a:t>的意思是“把</a:t>
            </a:r>
            <a:r>
              <a:rPr lang="en-US" altLang="zh-CN" sz="2000" b="1" dirty="0">
                <a:latin typeface="+mn-ea"/>
              </a:rPr>
              <a:t>……</a:t>
            </a:r>
            <a:r>
              <a:rPr lang="zh-CN" altLang="en-US" sz="2000" b="1" dirty="0"/>
              <a:t>视为”；</a:t>
            </a:r>
            <a:r>
              <a:rPr lang="en-US" altLang="zh-CN" sz="2000" b="1" dirty="0"/>
              <a:t>it’s an integral part of myself </a:t>
            </a:r>
            <a:r>
              <a:rPr lang="zh-CN" altLang="en-US" sz="2000" b="1" dirty="0"/>
              <a:t>作</a:t>
            </a:r>
            <a:r>
              <a:rPr lang="en-US" altLang="zh-CN" sz="2000" b="1" dirty="0"/>
              <a:t>argue </a:t>
            </a:r>
            <a:r>
              <a:rPr lang="zh-CN" altLang="en-US" sz="2000" b="1" dirty="0"/>
              <a:t>的宾语从句。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36245" y="1457960"/>
            <a:ext cx="11143615" cy="3508653"/>
          </a:xfrm>
          <a:prstGeom prst="rect">
            <a:avLst/>
          </a:prstGeom>
          <a:noFill/>
          <a:ln w="9525">
            <a:noFill/>
          </a:ln>
        </p:spPr>
        <p:txBody>
          <a:bodyPr wrap="square">
            <a:spAutoFit/>
          </a:bodyPr>
          <a:lstStyle/>
          <a:p>
            <a:pPr marL="266700" indent="-266700"/>
            <a:r>
              <a:rPr lang="en-US" sz="3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Ideological and Political Aims</a:t>
            </a:r>
            <a:r>
              <a:rPr 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（思政目标）</a:t>
            </a:r>
          </a:p>
          <a:p>
            <a:pPr marL="266700" indent="-266700"/>
            <a:endParaRPr lang="en-US"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lnSpc>
                <a:spcPct val="150000"/>
              </a:lnSpc>
            </a:pPr>
            <a:r>
              <a:rPr lang="en-US"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 </a:t>
            </a:r>
            <a:r>
              <a:rPr 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Students should know the correct way to use network tools.</a:t>
            </a:r>
          </a:p>
          <a:p>
            <a:pPr>
              <a:lnSpc>
                <a:spcPct val="150000"/>
              </a:lnSpc>
            </a:pPr>
            <a:r>
              <a:rPr lang="en-US"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2.Students </a:t>
            </a:r>
            <a:r>
              <a:rPr 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should know how to avoid indulging in the network and games</a:t>
            </a:r>
          </a:p>
          <a:p>
            <a:pPr marL="266700" indent="-266700">
              <a:lnSpc>
                <a:spcPct val="150000"/>
              </a:lnSpc>
            </a:pPr>
            <a:r>
              <a:rPr lang="en-US" sz="280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3.Students </a:t>
            </a:r>
            <a:r>
              <a:rPr 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should strengthen network civilization and self-discipline .</a:t>
            </a:r>
          </a:p>
          <a:p>
            <a:r>
              <a:rPr lang="en-US" sz="3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21920" y="234950"/>
            <a:ext cx="7681595" cy="645160"/>
          </a:xfrm>
          <a:prstGeom prst="rect">
            <a:avLst/>
          </a:prstGeom>
          <a:noFill/>
        </p:spPr>
        <p:txBody>
          <a:bodyPr wrap="square" rtlCol="0">
            <a:spAutoFit/>
          </a:bodyPr>
          <a:lstStyle/>
          <a:p>
            <a:r>
              <a:rPr lang="en-US" altLang="zh-CN" sz="3600">
                <a:solidFill>
                  <a:srgbClr val="FFC000"/>
                </a:solidFill>
                <a:latin typeface="Arial Black" panose="020B0A04020102020204" charset="0"/>
                <a:cs typeface="Arial Black" panose="020B0A04020102020204" charset="0"/>
              </a:rPr>
              <a:t>Unit Objectives: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8583" y="913876"/>
            <a:ext cx="10614835" cy="1692771"/>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pPr>
              <a:lnSpc>
                <a:spcPct val="130000"/>
              </a:lnSpc>
            </a:pPr>
            <a:r>
              <a:rPr lang="en-US" altLang="zh-CN" b="1" dirty="0">
                <a:solidFill>
                  <a:schemeClr val="accent1">
                    <a:lumMod val="75000"/>
                  </a:schemeClr>
                </a:solidFill>
              </a:rPr>
              <a:t>4 </a:t>
            </a:r>
            <a:r>
              <a:rPr lang="zh-CN" altLang="en-US" b="1" dirty="0">
                <a:solidFill>
                  <a:schemeClr val="accent1">
                    <a:lumMod val="75000"/>
                  </a:schemeClr>
                </a:solidFill>
              </a:rPr>
              <a:t>　</a:t>
            </a:r>
            <a:r>
              <a:rPr lang="en-US" altLang="zh-CN" sz="2000" b="1" i="1" dirty="0"/>
              <a:t>My brother and I played games when we were younger and finally he was the one who</a:t>
            </a:r>
          </a:p>
          <a:p>
            <a:pPr>
              <a:lnSpc>
                <a:spcPct val="130000"/>
              </a:lnSpc>
            </a:pPr>
            <a:r>
              <a:rPr lang="en-US" altLang="zh-CN" sz="2000" b="1" i="1" dirty="0"/>
              <a:t>introduced me to competitive gaming and eSports. (Para. 5)</a:t>
            </a:r>
          </a:p>
          <a:p>
            <a:pPr indent="457200">
              <a:lnSpc>
                <a:spcPct val="130000"/>
              </a:lnSpc>
            </a:pPr>
            <a:r>
              <a:rPr lang="en-US" altLang="zh-CN" sz="2000" b="1" dirty="0"/>
              <a:t>when we were younger </a:t>
            </a:r>
            <a:r>
              <a:rPr lang="zh-CN" altLang="en-US" sz="2000" b="1" dirty="0"/>
              <a:t>是</a:t>
            </a:r>
            <a:r>
              <a:rPr lang="en-US" altLang="zh-CN" sz="2000" b="1" dirty="0"/>
              <a:t>when </a:t>
            </a:r>
            <a:r>
              <a:rPr lang="zh-CN" altLang="en-US" sz="2000" b="1" dirty="0"/>
              <a:t>引导的时间状语从句；</a:t>
            </a:r>
            <a:r>
              <a:rPr lang="en-US" altLang="zh-CN" sz="2000" b="1" dirty="0"/>
              <a:t>and </a:t>
            </a:r>
            <a:r>
              <a:rPr lang="zh-CN" altLang="en-US" sz="2000" b="1" dirty="0"/>
              <a:t>连接两个并列句。后面</a:t>
            </a:r>
            <a:r>
              <a:rPr lang="en-US" altLang="zh-CN" sz="2000" b="1" dirty="0"/>
              <a:t>who introduced me to competitive gaming and eSports </a:t>
            </a:r>
            <a:r>
              <a:rPr lang="zh-CN" altLang="en-US" sz="2000" b="1" dirty="0"/>
              <a:t>是定语从句，修饰限定前面的</a:t>
            </a:r>
            <a:r>
              <a:rPr lang="en-US" altLang="zh-CN" sz="2000" b="1" dirty="0"/>
              <a:t>the one</a:t>
            </a:r>
            <a:r>
              <a:rPr lang="zh-CN" altLang="en-US" sz="2000" b="1" dirty="0"/>
              <a:t>。</a:t>
            </a:r>
          </a:p>
        </p:txBody>
      </p:sp>
      <p:sp>
        <p:nvSpPr>
          <p:cNvPr id="5" name="矩形 4"/>
          <p:cNvSpPr/>
          <p:nvPr/>
        </p:nvSpPr>
        <p:spPr>
          <a:xfrm>
            <a:off x="788583" y="3441243"/>
            <a:ext cx="10614835" cy="2092881"/>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pPr>
              <a:lnSpc>
                <a:spcPct val="130000"/>
              </a:lnSpc>
            </a:pPr>
            <a:r>
              <a:rPr lang="en-US" altLang="zh-CN" b="1" dirty="0">
                <a:solidFill>
                  <a:schemeClr val="accent1">
                    <a:lumMod val="75000"/>
                  </a:schemeClr>
                </a:solidFill>
              </a:rPr>
              <a:t>5 </a:t>
            </a:r>
            <a:r>
              <a:rPr lang="zh-CN" altLang="en-US" b="1" dirty="0">
                <a:solidFill>
                  <a:schemeClr val="accent1">
                    <a:lumMod val="75000"/>
                  </a:schemeClr>
                </a:solidFill>
              </a:rPr>
              <a:t>　</a:t>
            </a:r>
            <a:r>
              <a:rPr lang="en-US" altLang="zh-CN" sz="2000" b="1" i="1" dirty="0"/>
              <a:t>There have been recent scientific researches showing that the correct games may help reduce or even eliminate Alzheimer’s disease. (Para. 7)</a:t>
            </a:r>
          </a:p>
          <a:p>
            <a:pPr indent="457200">
              <a:lnSpc>
                <a:spcPct val="130000"/>
              </a:lnSpc>
            </a:pPr>
            <a:r>
              <a:rPr lang="en-US" altLang="zh-CN" sz="2000" b="1" dirty="0"/>
              <a:t>There have been </a:t>
            </a:r>
            <a:r>
              <a:rPr lang="zh-CN" altLang="en-US" sz="2000" b="1" dirty="0"/>
              <a:t>是</a:t>
            </a:r>
            <a:r>
              <a:rPr lang="en-US" altLang="zh-CN" sz="2000" b="1" dirty="0"/>
              <a:t>there be </a:t>
            </a:r>
            <a:r>
              <a:rPr lang="zh-CN" altLang="en-US" sz="2000" b="1" dirty="0"/>
              <a:t>句型的现在完成时态；</a:t>
            </a:r>
            <a:r>
              <a:rPr lang="en-US" altLang="zh-CN" sz="2000" b="1" dirty="0"/>
              <a:t>showing that…</a:t>
            </a:r>
            <a:r>
              <a:rPr lang="zh-CN" altLang="en-US" sz="2000" b="1" dirty="0"/>
              <a:t>是现在分词短语作定语，修饰限定</a:t>
            </a:r>
            <a:r>
              <a:rPr lang="en-US" altLang="zh-CN" sz="2000" b="1" dirty="0"/>
              <a:t>scientific researches</a:t>
            </a:r>
            <a:r>
              <a:rPr lang="zh-CN" altLang="en-US" sz="2000" b="1" dirty="0"/>
              <a:t>，</a:t>
            </a:r>
            <a:r>
              <a:rPr lang="en-US" altLang="zh-CN" sz="2000" b="1" dirty="0"/>
              <a:t>that the correct games may help reduce or even eliminate Alzheimer’s disease </a:t>
            </a:r>
            <a:r>
              <a:rPr lang="zh-CN" altLang="en-US" sz="2000" b="1" dirty="0"/>
              <a:t>是</a:t>
            </a:r>
            <a:r>
              <a:rPr lang="en-US" altLang="zh-CN" sz="2000" b="1" dirty="0"/>
              <a:t>that </a:t>
            </a:r>
            <a:r>
              <a:rPr lang="zh-CN" altLang="en-US" sz="2000" b="1" dirty="0"/>
              <a:t>引导的宾语从句。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clrChange>
              <a:clrFrom>
                <a:srgbClr val="FFFFFF"/>
              </a:clrFrom>
              <a:clrTo>
                <a:srgbClr val="FFFFFF">
                  <a:alpha val="0"/>
                </a:srgbClr>
              </a:clrTo>
            </a:clrChange>
          </a:blip>
          <a:stretch>
            <a:fillRect/>
          </a:stretch>
        </p:blipFill>
        <p:spPr>
          <a:xfrm>
            <a:off x="437615" y="2958418"/>
            <a:ext cx="11316771" cy="2058340"/>
          </a:xfrm>
          <a:prstGeom prst="rect">
            <a:avLst/>
          </a:prstGeom>
        </p:spPr>
      </p:pic>
      <p:pic>
        <p:nvPicPr>
          <p:cNvPr id="11266" name="Picture 2"/>
          <p:cNvPicPr>
            <a:picLocks noChangeAspect="1" noChangeArrowheads="1"/>
          </p:cNvPicPr>
          <p:nvPr/>
        </p:nvPicPr>
        <p:blipFill>
          <a:blip r:embed="rId4" cstate="print"/>
          <a:srcRect/>
          <a:stretch>
            <a:fillRect/>
          </a:stretch>
        </p:blipFill>
        <p:spPr bwMode="auto">
          <a:xfrm>
            <a:off x="532239" y="442625"/>
            <a:ext cx="2645859" cy="489083"/>
          </a:xfrm>
          <a:prstGeom prst="rect">
            <a:avLst/>
          </a:prstGeom>
          <a:noFill/>
          <a:ln w="9525">
            <a:noFill/>
            <a:miter lim="800000"/>
            <a:headEnd/>
            <a:tailEnd/>
          </a:ln>
          <a:effectLst/>
        </p:spPr>
      </p:pic>
      <p:sp>
        <p:nvSpPr>
          <p:cNvPr id="3" name="矩形 2"/>
          <p:cNvSpPr/>
          <p:nvPr/>
        </p:nvSpPr>
        <p:spPr>
          <a:xfrm>
            <a:off x="1499506" y="1647762"/>
            <a:ext cx="5561522" cy="369332"/>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Read Text A and complete the following table.</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7"/>
          <p:cNvGrpSpPr/>
          <p:nvPr/>
        </p:nvGrpSpPr>
        <p:grpSpPr>
          <a:xfrm>
            <a:off x="774672" y="1357029"/>
            <a:ext cx="964287" cy="900000"/>
            <a:chOff x="953972" y="653411"/>
            <a:chExt cx="964287" cy="900000"/>
          </a:xfrm>
        </p:grpSpPr>
        <p:sp>
          <p:nvSpPr>
            <p:cNvPr id="5"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E0593C"/>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6" name="TextBox 5"/>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4354657" y="3752527"/>
            <a:ext cx="2743059" cy="369332"/>
          </a:xfrm>
          <a:prstGeom prst="rect">
            <a:avLst/>
          </a:prstGeom>
        </p:spPr>
        <p:txBody>
          <a:bodyPr wrap="none">
            <a:spAutoFit/>
          </a:bodyPr>
          <a:lstStyle/>
          <a:p>
            <a:r>
              <a:rPr lang="en-US" altLang="zh-CN" b="1" kern="100" dirty="0" smtClean="0">
                <a:solidFill>
                  <a:srgbClr val="FF0000"/>
                </a:solidFill>
                <a:latin typeface="Times New Roman" panose="02020603050405020304" pitchFamily="18" charset="0"/>
              </a:rPr>
              <a:t>a way </a:t>
            </a:r>
            <a:r>
              <a:rPr lang="en-US" altLang="zh-CN" b="1" kern="100" dirty="0">
                <a:solidFill>
                  <a:srgbClr val="FF0000"/>
                </a:solidFill>
                <a:latin typeface="Times New Roman" panose="02020603050405020304" pitchFamily="18" charset="0"/>
              </a:rPr>
              <a:t>to educate himself.</a:t>
            </a:r>
            <a:endParaRPr lang="zh-CN" altLang="en-US" b="1" kern="100" dirty="0">
              <a:solidFill>
                <a:srgbClr val="FF0000"/>
              </a:solidFill>
              <a:latin typeface="Times New Roman" panose="02020603050405020304" pitchFamily="18" charset="0"/>
            </a:endParaRPr>
          </a:p>
        </p:txBody>
      </p:sp>
      <p:sp>
        <p:nvSpPr>
          <p:cNvPr id="20" name="矩形 19"/>
          <p:cNvSpPr/>
          <p:nvPr/>
        </p:nvSpPr>
        <p:spPr>
          <a:xfrm>
            <a:off x="2670097" y="4423745"/>
            <a:ext cx="8345035" cy="369332"/>
          </a:xfrm>
          <a:prstGeom prst="rect">
            <a:avLst/>
          </a:prstGeom>
        </p:spPr>
        <p:txBody>
          <a:bodyPr wrap="square">
            <a:spAutoFit/>
          </a:bodyPr>
          <a:lstStyle/>
          <a:p>
            <a:r>
              <a:rPr lang="en-US" altLang="zh-CN" b="1" kern="100" dirty="0" smtClean="0">
                <a:solidFill>
                  <a:srgbClr val="FF0000"/>
                </a:solidFill>
                <a:latin typeface="Times New Roman" panose="02020603050405020304" pitchFamily="18" charset="0"/>
              </a:rPr>
              <a:t>It helps the author learn to evaluate certain situations, keep cool under pressure.</a:t>
            </a:r>
            <a:endParaRPr lang="zh-CN" altLang="zh-CN" b="1" kern="1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p:cTn id="1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8773" y="682562"/>
            <a:ext cx="8171339" cy="369332"/>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Answer the following questions and then discuss with your partners.</a:t>
            </a:r>
            <a:endParaRPr lang="zh-CN" altLang="en-US" dirty="0">
              <a:solidFill>
                <a:schemeClr val="tx1">
                  <a:lumMod val="65000"/>
                  <a:lumOff val="35000"/>
                </a:schemeClr>
              </a:solidFill>
            </a:endParaRPr>
          </a:p>
        </p:txBody>
      </p:sp>
      <p:grpSp>
        <p:nvGrpSpPr>
          <p:cNvPr id="3" name="组合 7"/>
          <p:cNvGrpSpPr/>
          <p:nvPr/>
        </p:nvGrpSpPr>
        <p:grpSpPr>
          <a:xfrm>
            <a:off x="833938" y="408763"/>
            <a:ext cx="964287" cy="900000"/>
            <a:chOff x="953972" y="653411"/>
            <a:chExt cx="964287" cy="900000"/>
          </a:xfrm>
          <a:solidFill>
            <a:srgbClr val="0495EE"/>
          </a:solidFill>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1250698" y="1577561"/>
            <a:ext cx="9104035" cy="3453253"/>
          </a:xfrm>
          <a:prstGeom prst="rect">
            <a:avLst/>
          </a:prstGeom>
        </p:spPr>
        <p:txBody>
          <a:bodyPr wrap="square">
            <a:spAutoFit/>
          </a:bodyPr>
          <a:lstStyle/>
          <a:p>
            <a:pPr marL="457200" indent="-457200">
              <a:lnSpc>
                <a:spcPct val="130000"/>
              </a:lnSpc>
              <a:buAutoNum type="arabicPlain"/>
            </a:pPr>
            <a:r>
              <a:rPr lang="en-US" altLang="zh-CN" sz="2400" b="1" dirty="0" smtClean="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What </a:t>
            </a:r>
            <a:r>
              <a:rPr lang="en-US" altLang="zh-CN"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are the typical and general images of gamers</a:t>
            </a:r>
            <a:r>
              <a:rPr lang="en-US" altLang="zh-CN" sz="2400" b="1" dirty="0" smtClean="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a:t>
            </a:r>
          </a:p>
          <a:p>
            <a:pPr marL="457200" indent="-457200">
              <a:lnSpc>
                <a:spcPct val="130000"/>
              </a:lnSpc>
              <a:buAutoNum type="arabicPlain"/>
            </a:pPr>
            <a:endParaRPr lang="en-US" altLang="zh-CN" sz="2400" b="1" dirty="0" smtClean="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endParaRPr>
          </a:p>
          <a:p>
            <a:pPr marL="457200" indent="-457200">
              <a:lnSpc>
                <a:spcPct val="130000"/>
              </a:lnSpc>
              <a:buAutoNum type="arabicPlain"/>
            </a:pPr>
            <a:endParaRPr lang="en-US" altLang="zh-CN"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endParaRPr>
          </a:p>
          <a:p>
            <a:pPr marL="457200" indent="-457200">
              <a:lnSpc>
                <a:spcPct val="130000"/>
              </a:lnSpc>
              <a:buAutoNum type="arabicPlain" startAt="2"/>
            </a:pPr>
            <a:r>
              <a:rPr lang="en-US" altLang="zh-CN" sz="2400" b="1" dirty="0" smtClean="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What </a:t>
            </a:r>
            <a:r>
              <a:rPr lang="en-US" altLang="zh-CN"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kinds of efforts does playing eSports need</a:t>
            </a:r>
            <a:r>
              <a:rPr lang="en-US" altLang="zh-CN" sz="2400" b="1" dirty="0" smtClean="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a:t>
            </a:r>
          </a:p>
          <a:p>
            <a:pPr marL="457200" indent="-457200">
              <a:lnSpc>
                <a:spcPct val="130000"/>
              </a:lnSpc>
              <a:buAutoNum type="arabicPlain" startAt="2"/>
            </a:pPr>
            <a:endParaRPr lang="en-US" altLang="zh-CN"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endParaRPr>
          </a:p>
          <a:p>
            <a:pPr>
              <a:lnSpc>
                <a:spcPct val="130000"/>
              </a:lnSpc>
            </a:pPr>
            <a:r>
              <a:rPr lang="en-US" altLang="zh-CN"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rPr>
              <a:t>3   Why did the author feel surprised when he began to play eSports?</a:t>
            </a:r>
            <a:endParaRPr lang="zh-CN" altLang="en-US" sz="2400" b="1" dirty="0">
              <a:solidFill>
                <a:schemeClr val="tx1">
                  <a:lumMod val="50000"/>
                  <a:lumOff val="5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3876"/>
          <a:stretch>
            <a:fillRect/>
          </a:stretch>
        </p:blipFill>
        <p:spPr>
          <a:xfrm>
            <a:off x="9635067" y="528416"/>
            <a:ext cx="2805026" cy="4739890"/>
          </a:xfrm>
          <a:prstGeom prst="rect">
            <a:avLst/>
          </a:prstGeom>
        </p:spPr>
      </p:pic>
      <p:sp>
        <p:nvSpPr>
          <p:cNvPr id="8" name="TextBox 7"/>
          <p:cNvSpPr txBox="1"/>
          <p:nvPr/>
        </p:nvSpPr>
        <p:spPr>
          <a:xfrm>
            <a:off x="1921933" y="2125133"/>
            <a:ext cx="7789334" cy="830997"/>
          </a:xfrm>
          <a:prstGeom prst="rect">
            <a:avLst/>
          </a:prstGeom>
          <a:noFill/>
        </p:spPr>
        <p:txBody>
          <a:bodyPr wrap="square" rtlCol="0">
            <a:spAutoFit/>
          </a:bodyPr>
          <a:lstStyle/>
          <a:p>
            <a:r>
              <a:rPr lang="en-US" altLang="zh-CN" sz="2400" b="1" kern="100" dirty="0" smtClean="0">
                <a:solidFill>
                  <a:srgbClr val="FF0000"/>
                </a:solidFill>
                <a:latin typeface="Times New Roman" panose="02020603050405020304" pitchFamily="18" charset="0"/>
              </a:rPr>
              <a:t>Gamers are ones with bags under his eyes, terrible postures and a diet not even a little boy survives on. </a:t>
            </a:r>
            <a:endParaRPr lang="zh-CN" altLang="en-US" sz="2400" b="1" kern="100" dirty="0">
              <a:solidFill>
                <a:srgbClr val="FF0000"/>
              </a:solidFill>
              <a:latin typeface="Times New Roman" panose="02020603050405020304" pitchFamily="18" charset="0"/>
            </a:endParaRPr>
          </a:p>
        </p:txBody>
      </p:sp>
      <p:sp>
        <p:nvSpPr>
          <p:cNvPr id="10" name="TextBox 9"/>
          <p:cNvSpPr txBox="1"/>
          <p:nvPr/>
        </p:nvSpPr>
        <p:spPr>
          <a:xfrm>
            <a:off x="1930400" y="3547533"/>
            <a:ext cx="7391400" cy="461665"/>
          </a:xfrm>
          <a:prstGeom prst="rect">
            <a:avLst/>
          </a:prstGeom>
          <a:noFill/>
        </p:spPr>
        <p:txBody>
          <a:bodyPr wrap="square" rtlCol="0">
            <a:spAutoFit/>
          </a:bodyPr>
          <a:lstStyle/>
          <a:p>
            <a:r>
              <a:rPr lang="en-US" altLang="zh-CN" sz="2400" b="1" kern="100" dirty="0" smtClean="0">
                <a:solidFill>
                  <a:srgbClr val="FF0000"/>
                </a:solidFill>
                <a:latin typeface="Times New Roman" panose="02020603050405020304" pitchFamily="18" charset="0"/>
              </a:rPr>
              <a:t>Playing </a:t>
            </a:r>
            <a:r>
              <a:rPr lang="en-US" altLang="zh-CN" sz="2400" b="1" kern="100" dirty="0" err="1" smtClean="0">
                <a:solidFill>
                  <a:srgbClr val="FF0000"/>
                </a:solidFill>
                <a:latin typeface="Times New Roman" panose="02020603050405020304" pitchFamily="18" charset="0"/>
              </a:rPr>
              <a:t>eSports</a:t>
            </a:r>
            <a:r>
              <a:rPr lang="en-US" altLang="zh-CN" sz="2400" b="1" kern="100" dirty="0" smtClean="0">
                <a:solidFill>
                  <a:srgbClr val="FF0000"/>
                </a:solidFill>
                <a:latin typeface="Times New Roman" panose="02020603050405020304" pitchFamily="18" charset="0"/>
              </a:rPr>
              <a:t> needs mental and physical efforts. </a:t>
            </a:r>
            <a:endParaRPr lang="zh-CN" altLang="en-US" sz="2400" b="1" kern="100" dirty="0" smtClean="0">
              <a:solidFill>
                <a:srgbClr val="FF0000"/>
              </a:solidFill>
              <a:latin typeface="Times New Roman" panose="02020603050405020304" pitchFamily="18" charset="0"/>
            </a:endParaRPr>
          </a:p>
        </p:txBody>
      </p:sp>
      <p:sp>
        <p:nvSpPr>
          <p:cNvPr id="11" name="TextBox 10"/>
          <p:cNvSpPr txBox="1"/>
          <p:nvPr/>
        </p:nvSpPr>
        <p:spPr>
          <a:xfrm>
            <a:off x="1921933" y="5029200"/>
            <a:ext cx="8246533" cy="1200329"/>
          </a:xfrm>
          <a:prstGeom prst="rect">
            <a:avLst/>
          </a:prstGeom>
          <a:noFill/>
        </p:spPr>
        <p:txBody>
          <a:bodyPr wrap="square" rtlCol="0">
            <a:spAutoFit/>
          </a:bodyPr>
          <a:lstStyle/>
          <a:p>
            <a:r>
              <a:rPr lang="en-US" altLang="zh-CN" sz="2400" b="1" kern="100" dirty="0" smtClean="0">
                <a:solidFill>
                  <a:srgbClr val="FF0000"/>
                </a:solidFill>
                <a:latin typeface="Times New Roman" panose="02020603050405020304" pitchFamily="18" charset="0"/>
              </a:rPr>
              <a:t>He was surprised at the high speed with which people can control their hands while at the same time keeping such a high level of critical thinking.</a:t>
            </a:r>
            <a:endParaRPr lang="zh-CN" altLang="en-US" sz="2400" b="1" kern="100" dirty="0"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1699" y="1062135"/>
            <a:ext cx="6005555" cy="369332"/>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Please read the 6th paragraph aloud and recite it.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856865" y="771402"/>
            <a:ext cx="964287" cy="900000"/>
            <a:chOff x="953972" y="653411"/>
            <a:chExt cx="964287" cy="900000"/>
          </a:xfrm>
          <a:solidFill>
            <a:srgbClr val="0495EE"/>
          </a:solidFill>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4502283" y="2991225"/>
            <a:ext cx="7048140" cy="2554545"/>
          </a:xfrm>
          <a:prstGeom prst="rect">
            <a:avLst/>
          </a:prstGeom>
          <a:solidFill>
            <a:schemeClr val="accent1">
              <a:lumMod val="20000"/>
              <a:lumOff val="80000"/>
            </a:schemeClr>
          </a:solidFill>
        </p:spPr>
        <p:txBody>
          <a:bodyPr wrap="square">
            <a:spAutoFit/>
          </a:bodyPr>
          <a:lstStyle/>
          <a:p>
            <a:pPr indent="457200"/>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Gaming for me has always meant much more than just playing. I’ve always done well in school and I’ve been likely to branch out and try to find different ways to educate myself. This consists of playing chess, bridge and poker with my family and friends and eventually branching into gaming. I’ve learned more than just how to play a specific game, but also about how to evaluate certain situations and keep cool under pressure.</a:t>
            </a:r>
            <a:endPar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rotWithShape="1">
          <a:blip r:embed="rId3" cstate="print">
            <a:extLst>
              <a:ext uri="{28A0092B-C50C-407E-A947-70E740481C1C}">
                <a14:useLocalDpi xmlns="" xmlns:a14="http://schemas.microsoft.com/office/drawing/2010/main" val="0"/>
              </a:ext>
            </a:extLst>
          </a:blip>
          <a:srcRect r="20036" b="2170"/>
          <a:stretch>
            <a:fillRect/>
          </a:stretch>
        </p:blipFill>
        <p:spPr>
          <a:xfrm>
            <a:off x="604551" y="2017094"/>
            <a:ext cx="3213023" cy="434950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9506" y="811437"/>
            <a:ext cx="9500742" cy="369332"/>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Fill in the blanks with the words given below. Change the form where necessary.</a:t>
            </a:r>
            <a:endParaRPr lang="zh-CN" altLang="en-US" dirty="0">
              <a:solidFill>
                <a:schemeClr val="tx1">
                  <a:lumMod val="65000"/>
                  <a:lumOff val="35000"/>
                </a:schemeClr>
              </a:solidFill>
            </a:endParaRPr>
          </a:p>
        </p:txBody>
      </p:sp>
      <p:grpSp>
        <p:nvGrpSpPr>
          <p:cNvPr id="3" name="组合 7"/>
          <p:cNvGrpSpPr/>
          <p:nvPr/>
        </p:nvGrpSpPr>
        <p:grpSpPr>
          <a:xfrm>
            <a:off x="774672" y="520704"/>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869739" y="2715987"/>
            <a:ext cx="10452522" cy="3293209"/>
          </a:xfrm>
          <a:prstGeom prst="rect">
            <a:avLst/>
          </a:prstGeom>
        </p:spPr>
        <p:txBody>
          <a:bodyPr wrap="square">
            <a:spAutoFit/>
          </a:bodyPr>
          <a:lstStyle/>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1   Of the six people injured in the crash, only two ____________.</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2   We agree not to </a:t>
            </a:r>
            <a:r>
              <a:rPr lang="en-US" altLang="zh-CN" sz="2000" dirty="0">
                <a:solidFill>
                  <a:schemeClr val="tx1">
                    <a:lumMod val="65000"/>
                    <a:lumOff val="35000"/>
                  </a:schemeClr>
                </a:solidFill>
                <a:latin typeface="Comic Sans MS" panose="030F0702030302020204" pitchFamily="66" charset="0"/>
                <a:cs typeface="Times New Roman" panose="02020603050405020304" pitchFamily="18" charset="0"/>
              </a:rPr>
              <a:t>____________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to this matter again.</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3   I ____________ if I might have a drink.</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4   ____________ sports encourage children to work together as a team.</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5   Small businesses will need to ____________ costs in order to survive.</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6   The center helps people who are suffering from ____________ illness.</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7   He was asked to ____________ his concept of cool.</a:t>
            </a:r>
          </a:p>
          <a:p>
            <a:pPr indent="457200">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8   The advertisements are intended to improve the company’s ____________.</a:t>
            </a:r>
          </a:p>
        </p:txBody>
      </p:sp>
      <p:pic>
        <p:nvPicPr>
          <p:cNvPr id="6" name="图片 5"/>
          <p:cNvPicPr>
            <a:picLocks noChangeAspect="1"/>
          </p:cNvPicPr>
          <p:nvPr/>
        </p:nvPicPr>
        <p:blipFill>
          <a:blip r:embed="rId3" cstate="print">
            <a:clrChange>
              <a:clrFrom>
                <a:srgbClr val="FFFFFF"/>
              </a:clrFrom>
              <a:clrTo>
                <a:srgbClr val="FFFFFF">
                  <a:alpha val="0"/>
                </a:srgbClr>
              </a:clrTo>
            </a:clrChange>
          </a:blip>
          <a:stretch>
            <a:fillRect/>
          </a:stretch>
        </p:blipFill>
        <p:spPr>
          <a:xfrm>
            <a:off x="1467748" y="1364816"/>
            <a:ext cx="9282223" cy="1077280"/>
          </a:xfrm>
          <a:prstGeom prst="rect">
            <a:avLst/>
          </a:prstGeom>
        </p:spPr>
      </p:pic>
      <p:sp>
        <p:nvSpPr>
          <p:cNvPr id="16" name="矩形 15"/>
          <p:cNvSpPr/>
          <p:nvPr/>
        </p:nvSpPr>
        <p:spPr>
          <a:xfrm>
            <a:off x="7764531" y="2630923"/>
            <a:ext cx="1256562" cy="461665"/>
          </a:xfrm>
          <a:prstGeom prst="rect">
            <a:avLst/>
          </a:prstGeom>
        </p:spPr>
        <p:txBody>
          <a:bodyPr wrap="none">
            <a:spAutoFit/>
          </a:bodyPr>
          <a:lstStyle/>
          <a:p>
            <a:r>
              <a:rPr lang="en-US" altLang="zh-CN" sz="2400" b="1" i="1" dirty="0">
                <a:solidFill>
                  <a:srgbClr val="FF0000"/>
                </a:solidFill>
              </a:rPr>
              <a:t>survived</a:t>
            </a:r>
            <a:endParaRPr lang="zh-CN" altLang="en-US" sz="2400" b="1" i="1" dirty="0">
              <a:solidFill>
                <a:srgbClr val="FF0000"/>
              </a:solidFill>
            </a:endParaRPr>
          </a:p>
        </p:txBody>
      </p:sp>
      <p:sp>
        <p:nvSpPr>
          <p:cNvPr id="17" name="矩形 16"/>
          <p:cNvSpPr/>
          <p:nvPr/>
        </p:nvSpPr>
        <p:spPr>
          <a:xfrm>
            <a:off x="4403425" y="3050056"/>
            <a:ext cx="797462" cy="461665"/>
          </a:xfrm>
          <a:prstGeom prst="rect">
            <a:avLst/>
          </a:prstGeom>
        </p:spPr>
        <p:txBody>
          <a:bodyPr wrap="none">
            <a:spAutoFit/>
          </a:bodyPr>
          <a:lstStyle/>
          <a:p>
            <a:r>
              <a:rPr lang="en-US" altLang="zh-CN" sz="2400" b="1" i="1" dirty="0">
                <a:solidFill>
                  <a:srgbClr val="FF0000"/>
                </a:solidFill>
              </a:rPr>
              <a:t>refer</a:t>
            </a:r>
            <a:endParaRPr lang="zh-CN" altLang="en-US" sz="2400" b="1" i="1" dirty="0">
              <a:solidFill>
                <a:srgbClr val="FF0000"/>
              </a:solidFill>
            </a:endParaRPr>
          </a:p>
        </p:txBody>
      </p:sp>
      <p:sp>
        <p:nvSpPr>
          <p:cNvPr id="18" name="矩形 17"/>
          <p:cNvSpPr/>
          <p:nvPr/>
        </p:nvSpPr>
        <p:spPr>
          <a:xfrm>
            <a:off x="2403855" y="3426657"/>
            <a:ext cx="1159292" cy="461665"/>
          </a:xfrm>
          <a:prstGeom prst="rect">
            <a:avLst/>
          </a:prstGeom>
        </p:spPr>
        <p:txBody>
          <a:bodyPr wrap="none">
            <a:spAutoFit/>
          </a:bodyPr>
          <a:lstStyle/>
          <a:p>
            <a:r>
              <a:rPr lang="en-US" altLang="zh-CN" sz="2400" b="1" i="1" dirty="0">
                <a:solidFill>
                  <a:srgbClr val="FF0000"/>
                </a:solidFill>
              </a:rPr>
              <a:t>wonder</a:t>
            </a:r>
            <a:endParaRPr lang="zh-CN" altLang="en-US" sz="2400" b="1" i="1" dirty="0">
              <a:solidFill>
                <a:srgbClr val="FF0000"/>
              </a:solidFill>
            </a:endParaRPr>
          </a:p>
        </p:txBody>
      </p:sp>
      <p:sp>
        <p:nvSpPr>
          <p:cNvPr id="19" name="矩形 18"/>
          <p:cNvSpPr/>
          <p:nvPr/>
        </p:nvSpPr>
        <p:spPr>
          <a:xfrm>
            <a:off x="1956151" y="3838880"/>
            <a:ext cx="1724639" cy="461665"/>
          </a:xfrm>
          <a:prstGeom prst="rect">
            <a:avLst/>
          </a:prstGeom>
        </p:spPr>
        <p:txBody>
          <a:bodyPr wrap="none">
            <a:spAutoFit/>
          </a:bodyPr>
          <a:lstStyle/>
          <a:p>
            <a:r>
              <a:rPr lang="en-US" altLang="zh-CN" sz="2400" b="1" i="1" dirty="0">
                <a:solidFill>
                  <a:srgbClr val="FF0000"/>
                </a:solidFill>
              </a:rPr>
              <a:t>Competitive</a:t>
            </a:r>
            <a:endParaRPr lang="zh-CN" altLang="en-US" sz="2400" b="1" i="1" dirty="0">
              <a:solidFill>
                <a:srgbClr val="FF0000"/>
              </a:solidFill>
            </a:endParaRPr>
          </a:p>
        </p:txBody>
      </p:sp>
      <p:sp>
        <p:nvSpPr>
          <p:cNvPr id="20" name="矩形 19"/>
          <p:cNvSpPr/>
          <p:nvPr/>
        </p:nvSpPr>
        <p:spPr>
          <a:xfrm>
            <a:off x="5728260" y="4231109"/>
            <a:ext cx="1043234" cy="461665"/>
          </a:xfrm>
          <a:prstGeom prst="rect">
            <a:avLst/>
          </a:prstGeom>
        </p:spPr>
        <p:txBody>
          <a:bodyPr wrap="none">
            <a:spAutoFit/>
          </a:bodyPr>
          <a:lstStyle/>
          <a:p>
            <a:r>
              <a:rPr lang="en-US" altLang="zh-CN" sz="2400" b="1" i="1" dirty="0">
                <a:solidFill>
                  <a:srgbClr val="FF0000"/>
                </a:solidFill>
              </a:rPr>
              <a:t>reduce</a:t>
            </a:r>
            <a:endParaRPr lang="zh-CN" altLang="en-US" sz="2400" b="1" i="1" dirty="0">
              <a:solidFill>
                <a:srgbClr val="FF0000"/>
              </a:solidFill>
            </a:endParaRPr>
          </a:p>
        </p:txBody>
      </p:sp>
      <p:sp>
        <p:nvSpPr>
          <p:cNvPr id="21" name="矩形 20"/>
          <p:cNvSpPr/>
          <p:nvPr/>
        </p:nvSpPr>
        <p:spPr>
          <a:xfrm>
            <a:off x="7964593" y="4642254"/>
            <a:ext cx="1082284" cy="461665"/>
          </a:xfrm>
          <a:prstGeom prst="rect">
            <a:avLst/>
          </a:prstGeom>
        </p:spPr>
        <p:txBody>
          <a:bodyPr wrap="none">
            <a:spAutoFit/>
          </a:bodyPr>
          <a:lstStyle/>
          <a:p>
            <a:r>
              <a:rPr lang="en-US" altLang="zh-CN" sz="2400" b="1" i="1" dirty="0">
                <a:solidFill>
                  <a:srgbClr val="FF0000"/>
                </a:solidFill>
              </a:rPr>
              <a:t>mental</a:t>
            </a:r>
            <a:endParaRPr lang="zh-CN" altLang="en-US" sz="2400" b="1" i="1" dirty="0">
              <a:solidFill>
                <a:srgbClr val="FF0000"/>
              </a:solidFill>
            </a:endParaRPr>
          </a:p>
        </p:txBody>
      </p:sp>
      <p:sp>
        <p:nvSpPr>
          <p:cNvPr id="22" name="矩形 21"/>
          <p:cNvSpPr/>
          <p:nvPr/>
        </p:nvSpPr>
        <p:spPr>
          <a:xfrm>
            <a:off x="4248158" y="5046939"/>
            <a:ext cx="1107996" cy="461665"/>
          </a:xfrm>
          <a:prstGeom prst="rect">
            <a:avLst/>
          </a:prstGeom>
        </p:spPr>
        <p:txBody>
          <a:bodyPr wrap="none">
            <a:spAutoFit/>
          </a:bodyPr>
          <a:lstStyle/>
          <a:p>
            <a:r>
              <a:rPr lang="en-US" altLang="zh-CN" sz="2400" b="1" i="1" dirty="0">
                <a:solidFill>
                  <a:srgbClr val="FF0000"/>
                </a:solidFill>
              </a:rPr>
              <a:t>define</a:t>
            </a:r>
            <a:r>
              <a:rPr lang="en-US" altLang="zh-CN" kern="100" dirty="0">
                <a:latin typeface="Times New Roman" panose="02020603050405020304" pitchFamily="18" charset="0"/>
              </a:rPr>
              <a:t>	</a:t>
            </a:r>
            <a:endParaRPr lang="zh-CN" altLang="en-US" dirty="0"/>
          </a:p>
        </p:txBody>
      </p:sp>
      <p:sp>
        <p:nvSpPr>
          <p:cNvPr id="23" name="矩形 22"/>
          <p:cNvSpPr/>
          <p:nvPr/>
        </p:nvSpPr>
        <p:spPr>
          <a:xfrm>
            <a:off x="9345691" y="5412453"/>
            <a:ext cx="981359" cy="461665"/>
          </a:xfrm>
          <a:prstGeom prst="rect">
            <a:avLst/>
          </a:prstGeom>
        </p:spPr>
        <p:txBody>
          <a:bodyPr wrap="none">
            <a:spAutoFit/>
          </a:bodyPr>
          <a:lstStyle/>
          <a:p>
            <a:r>
              <a:rPr lang="en-US" altLang="zh-CN" sz="2400" b="1" i="1" dirty="0">
                <a:solidFill>
                  <a:srgbClr val="FF0000"/>
                </a:solidFill>
              </a:rPr>
              <a:t>image</a:t>
            </a:r>
            <a:endParaRPr lang="zh-CN"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9506" y="811437"/>
            <a:ext cx="9221820" cy="646331"/>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Add </a:t>
            </a:r>
            <a:r>
              <a:rPr lang="en-US" altLang="zh-CN"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i="1" dirty="0" err="1">
                <a:solidFill>
                  <a:schemeClr val="tx1">
                    <a:lumMod val="65000"/>
                    <a:lumOff val="35000"/>
                  </a:schemeClr>
                </a:solidFill>
                <a:latin typeface="微软雅黑" panose="020B0503020204020204" pitchFamily="34" charset="-122"/>
                <a:ea typeface="微软雅黑" panose="020B0503020204020204" pitchFamily="34" charset="-122"/>
              </a:rPr>
              <a:t>ian</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i="1" dirty="0" err="1">
                <a:solidFill>
                  <a:schemeClr val="tx1">
                    <a:lumMod val="65000"/>
                    <a:lumOff val="35000"/>
                  </a:schemeClr>
                </a:solidFill>
                <a:latin typeface="微软雅黑" panose="020B0503020204020204" pitchFamily="34" charset="-122"/>
                <a:ea typeface="微软雅黑" panose="020B0503020204020204" pitchFamily="34" charset="-122"/>
              </a:rPr>
              <a:t>ess</a:t>
            </a:r>
            <a:r>
              <a:rPr lang="en-US" altLang="zh-CN" b="1" i="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or </a:t>
            </a:r>
            <a:r>
              <a:rPr lang="en-US" altLang="zh-CN" b="1" i="1" dirty="0">
                <a:solidFill>
                  <a:schemeClr val="tx1">
                    <a:lumMod val="65000"/>
                    <a:lumOff val="35000"/>
                  </a:schemeClr>
                </a:solidFill>
                <a:latin typeface="微软雅黑" panose="020B0503020204020204" pitchFamily="34" charset="-122"/>
                <a:ea typeface="微软雅黑" panose="020B0503020204020204" pitchFamily="34" charset="-122"/>
              </a:rPr>
              <a:t>-less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to the following words to form new words and give the</a:t>
            </a:r>
          </a:p>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corresponding Chinese meanings of the new words.</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774672" y="520704"/>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6" name="表格 25"/>
          <p:cNvGraphicFramePr>
            <a:graphicFrameLocks noGrp="1"/>
          </p:cNvGraphicFramePr>
          <p:nvPr/>
        </p:nvGraphicFramePr>
        <p:xfrm>
          <a:off x="1499506" y="1750229"/>
          <a:ext cx="9298071" cy="4209470"/>
        </p:xfrm>
        <a:graphic>
          <a:graphicData uri="http://schemas.openxmlformats.org/drawingml/2006/table">
            <a:tbl>
              <a:tblPr firstRow="1" bandRow="1">
                <a:tableStyleId>{7DF18680-E054-41AD-8BC1-D1AEF772440D}</a:tableStyleId>
              </a:tblPr>
              <a:tblGrid>
                <a:gridCol w="2137189"/>
                <a:gridCol w="2137189"/>
                <a:gridCol w="2137189"/>
                <a:gridCol w="2886504"/>
              </a:tblGrid>
              <a:tr h="420947">
                <a:tc>
                  <a:txBody>
                    <a:bodyPr/>
                    <a:lstStyle/>
                    <a:p>
                      <a:pPr marL="0" lvl="0" algn="ctr" defTabSz="914400" rtl="0" eaLnBrk="1" latinLnBrk="0" hangingPunct="1">
                        <a:spcBef>
                          <a:spcPts val="360"/>
                        </a:spcBef>
                        <a:spcAft>
                          <a:spcPts val="360"/>
                        </a:spcAft>
                      </a:pPr>
                      <a:r>
                        <a:rPr lang="en-US" altLang="zh-CN" sz="1800" kern="0" dirty="0"/>
                        <a:t>Affix</a:t>
                      </a:r>
                      <a:endParaRPr lang="zh-CN" altLang="en-US" sz="1800" b="0" kern="0" dirty="0">
                        <a:solidFill>
                          <a:schemeClr val="bg1"/>
                        </a:solidFill>
                        <a:latin typeface="Times New Roman" panose="02020603050405020304"/>
                        <a:ea typeface="宋体" panose="02010600030101010101" pitchFamily="2" charset="-122"/>
                        <a:cs typeface="Times New Roman" panose="02020603050405020304"/>
                      </a:endParaRPr>
                    </a:p>
                  </a:txBody>
                  <a:tcPr/>
                </a:tc>
                <a:tc>
                  <a:txBody>
                    <a:bodyPr/>
                    <a:lstStyle/>
                    <a:p>
                      <a:pPr marL="0" lvl="0" algn="ctr" defTabSz="914400" rtl="0" eaLnBrk="1" latinLnBrk="0" hangingPunct="1">
                        <a:spcBef>
                          <a:spcPts val="360"/>
                        </a:spcBef>
                        <a:spcAft>
                          <a:spcPts val="360"/>
                        </a:spcAft>
                      </a:pPr>
                      <a:r>
                        <a:rPr lang="en-US" altLang="zh-CN" sz="1800" kern="0" dirty="0"/>
                        <a:t>Words</a:t>
                      </a:r>
                      <a:endParaRPr lang="zh-CN" altLang="en-US" sz="1800" b="0" kern="0" dirty="0">
                        <a:solidFill>
                          <a:schemeClr val="bg1"/>
                        </a:solidFill>
                        <a:latin typeface="Times New Roman" panose="02020603050405020304"/>
                        <a:ea typeface="宋体" panose="02010600030101010101" pitchFamily="2" charset="-122"/>
                        <a:cs typeface="Times New Roman" panose="02020603050405020304"/>
                      </a:endParaRPr>
                    </a:p>
                  </a:txBody>
                  <a:tcPr/>
                </a:tc>
                <a:tc>
                  <a:txBody>
                    <a:bodyPr/>
                    <a:lstStyle/>
                    <a:p>
                      <a:pPr marL="0" lvl="0" algn="ctr" defTabSz="914400" rtl="0" eaLnBrk="1" latinLnBrk="0" hangingPunct="1">
                        <a:spcBef>
                          <a:spcPts val="360"/>
                        </a:spcBef>
                        <a:spcAft>
                          <a:spcPts val="360"/>
                        </a:spcAft>
                      </a:pPr>
                      <a:r>
                        <a:rPr lang="en-US" altLang="zh-CN" sz="1800" kern="0" dirty="0"/>
                        <a:t>New Words</a:t>
                      </a:r>
                      <a:endParaRPr lang="zh-CN" altLang="en-US" sz="1800" b="0" kern="0" dirty="0">
                        <a:solidFill>
                          <a:schemeClr val="bg1"/>
                        </a:solidFill>
                        <a:latin typeface="Times New Roman" panose="02020603050405020304"/>
                        <a:ea typeface="宋体" panose="02010600030101010101" pitchFamily="2" charset="-122"/>
                        <a:cs typeface="Times New Roman" panose="02020603050405020304"/>
                      </a:endParaRPr>
                    </a:p>
                  </a:txBody>
                  <a:tcPr/>
                </a:tc>
                <a:tc>
                  <a:txBody>
                    <a:bodyPr/>
                    <a:lstStyle/>
                    <a:p>
                      <a:pPr marL="0" lvl="0" algn="ctr" defTabSz="914400" rtl="0" eaLnBrk="1" latinLnBrk="0" hangingPunct="1">
                        <a:spcBef>
                          <a:spcPts val="360"/>
                        </a:spcBef>
                        <a:spcAft>
                          <a:spcPts val="360"/>
                        </a:spcAft>
                      </a:pPr>
                      <a:r>
                        <a:rPr lang="en-US" altLang="zh-CN" sz="1800" kern="0" dirty="0"/>
                        <a:t>Chinese Meanings</a:t>
                      </a:r>
                      <a:endParaRPr lang="zh-CN" altLang="en-US" sz="1800" b="0" kern="0" dirty="0">
                        <a:solidFill>
                          <a:schemeClr val="bg1"/>
                        </a:solidFill>
                        <a:latin typeface="Times New Roman" panose="02020603050405020304"/>
                        <a:ea typeface="宋体" panose="02010600030101010101" pitchFamily="2" charset="-122"/>
                        <a:cs typeface="Times New Roman" panose="02020603050405020304"/>
                      </a:endParaRPr>
                    </a:p>
                  </a:txBody>
                  <a:tcPr/>
                </a:tc>
              </a:tr>
              <a:tr h="420947">
                <a:tc rowSpan="3">
                  <a:txBody>
                    <a:bodyPr/>
                    <a:lstStyle/>
                    <a:p>
                      <a:pPr marL="0" algn="ctr" defTabSz="914400" rtl="0" eaLnBrk="1" latinLnBrk="0" hangingPunct="1"/>
                      <a:r>
                        <a:rPr lang="en-US" altLang="zh-CN" sz="2400" u="none" strike="noStrike" kern="1200" baseline="0" dirty="0"/>
                        <a:t>-</a:t>
                      </a:r>
                      <a:r>
                        <a:rPr lang="en-US" altLang="zh-CN" sz="2400" u="none" strike="noStrike" kern="1200" baseline="0" dirty="0" err="1"/>
                        <a:t>ian</a:t>
                      </a:r>
                      <a:endParaRPr lang="zh-CN" altLang="en-US" sz="2400" u="none" strike="noStrike" kern="1200" baseline="0" dirty="0">
                        <a:solidFill>
                          <a:schemeClr val="dk1"/>
                        </a:solidFill>
                        <a:latin typeface="+mn-lt"/>
                        <a:ea typeface="+mn-ea"/>
                        <a:cs typeface="+mn-cs"/>
                      </a:endParaRPr>
                    </a:p>
                  </a:txBody>
                  <a:tcPr anchor="ctr" anchorCtr="1"/>
                </a:tc>
                <a:tc>
                  <a:txBody>
                    <a:bodyPr/>
                    <a:lstStyle/>
                    <a:p>
                      <a:pPr marL="0" algn="l" defTabSz="914400" rtl="0" eaLnBrk="1" latinLnBrk="0" hangingPunct="1"/>
                      <a:r>
                        <a:rPr lang="en-US" altLang="zh-CN" sz="2000" u="none" strike="noStrike" kern="1200" baseline="0" dirty="0"/>
                        <a:t>politic</a:t>
                      </a:r>
                      <a:endParaRPr lang="zh-CN" altLang="en-US" sz="2000" u="none" strike="noStrike" kern="1200" baseline="0" dirty="0">
                        <a:solidFill>
                          <a:schemeClr val="dk1"/>
                        </a:solidFill>
                        <a:latin typeface="+mn-lt"/>
                        <a:ea typeface="+mn-ea"/>
                        <a:cs typeface="+mn-cs"/>
                      </a:endParaRPr>
                    </a:p>
                  </a:txBody>
                  <a:tcP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2000" b="0" i="0" u="none" strike="noStrike" kern="1200" baseline="0" dirty="0">
                        <a:solidFill>
                          <a:schemeClr val="dk1"/>
                        </a:solidFill>
                        <a:latin typeface="+mn-lt"/>
                        <a:ea typeface="+mn-ea"/>
                        <a:cs typeface="+mn-cs"/>
                      </a:endParaRPr>
                    </a:p>
                  </a:txBody>
                  <a:tcPr/>
                </a:tc>
                <a:tc>
                  <a:txBody>
                    <a:bodyPr/>
                    <a:lstStyle/>
                    <a:p>
                      <a:endParaRPr lang="zh-CN" altLang="en-US" sz="1800" kern="0" dirty="0">
                        <a:solidFill>
                          <a:srgbClr val="231F20"/>
                        </a:solidFill>
                        <a:latin typeface="Times New Roman" panose="02020603050405020304"/>
                        <a:ea typeface="+mn-ea"/>
                        <a:cs typeface="Times New Roman" panose="02020603050405020304"/>
                      </a:endParaRPr>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civil</a:t>
                      </a:r>
                      <a:endParaRPr lang="zh-CN" altLang="en-US" sz="2000" u="none" strike="noStrike" kern="1200" baseline="0" dirty="0">
                        <a:solidFill>
                          <a:schemeClr val="dk1"/>
                        </a:solidFill>
                        <a:latin typeface="+mn-lt"/>
                        <a:ea typeface="+mn-ea"/>
                        <a:cs typeface="+mn-cs"/>
                      </a:endParaRPr>
                    </a:p>
                  </a:txBody>
                  <a:tcPr anchorCtr="1"/>
                </a:tc>
                <a:tc>
                  <a:txBody>
                    <a:bodyPr/>
                    <a:lstStyle/>
                    <a:p>
                      <a:endParaRPr lang="zh-CN" altLang="en-US" dirty="0"/>
                    </a:p>
                  </a:txBody>
                  <a:tcPr/>
                </a:tc>
                <a:tc>
                  <a:txBody>
                    <a:bodyPr/>
                    <a:lstStyle/>
                    <a:p>
                      <a:endParaRPr lang="zh-CN" altLang="en-US" dirty="0"/>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guard</a:t>
                      </a:r>
                      <a:endParaRPr lang="zh-CN" altLang="en-US" sz="2000" u="none" strike="noStrike" kern="1200" baseline="0" dirty="0">
                        <a:solidFill>
                          <a:schemeClr val="dk1"/>
                        </a:solidFill>
                        <a:latin typeface="+mn-lt"/>
                        <a:ea typeface="+mn-ea"/>
                        <a:cs typeface="+mn-cs"/>
                      </a:endParaRPr>
                    </a:p>
                  </a:txBody>
                  <a:tcPr anchorCtr="1"/>
                </a:tc>
                <a:tc>
                  <a:txBody>
                    <a:bodyPr/>
                    <a:lstStyle/>
                    <a:p>
                      <a:endParaRPr lang="zh-CN" altLang="en-US" dirty="0"/>
                    </a:p>
                  </a:txBody>
                  <a:tcPr/>
                </a:tc>
                <a:tc>
                  <a:txBody>
                    <a:bodyPr/>
                    <a:lstStyle/>
                    <a:p>
                      <a:endParaRPr lang="zh-CN" altLang="en-US" dirty="0"/>
                    </a:p>
                  </a:txBody>
                  <a:tcPr/>
                </a:tc>
              </a:tr>
              <a:tr h="420947">
                <a:tc rowSpan="3">
                  <a:txBody>
                    <a:bodyPr/>
                    <a:lstStyle/>
                    <a:p>
                      <a:pPr marL="0" algn="ctr" defTabSz="914400" rtl="0" eaLnBrk="1" latinLnBrk="0" hangingPunct="1"/>
                      <a:r>
                        <a:rPr lang="en-US" altLang="zh-CN" sz="2400" u="none" strike="noStrike" kern="1200" baseline="0" dirty="0"/>
                        <a:t>-</a:t>
                      </a:r>
                      <a:r>
                        <a:rPr lang="en-US" altLang="zh-CN" sz="2400" u="none" strike="noStrike" kern="1200" baseline="0" dirty="0" err="1"/>
                        <a:t>ess</a:t>
                      </a:r>
                      <a:endParaRPr lang="zh-CN" altLang="en-US" sz="2400" u="none" strike="noStrike" kern="1200" baseline="0" dirty="0">
                        <a:solidFill>
                          <a:schemeClr val="dk1"/>
                        </a:solidFill>
                        <a:latin typeface="+mn-lt"/>
                        <a:ea typeface="+mn-ea"/>
                        <a:cs typeface="+mn-cs"/>
                      </a:endParaRPr>
                    </a:p>
                  </a:txBody>
                  <a:tcPr anchor="ctr" anchorCtr="1"/>
                </a:tc>
                <a:tc>
                  <a:txBody>
                    <a:bodyPr/>
                    <a:lstStyle/>
                    <a:p>
                      <a:pPr marL="0" algn="l" defTabSz="914400" rtl="0" eaLnBrk="1" latinLnBrk="0" hangingPunct="1"/>
                      <a:r>
                        <a:rPr lang="en-US" altLang="zh-CN" sz="2000" u="none" strike="noStrike" kern="1200" baseline="0" dirty="0"/>
                        <a:t>wait</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dirty="0"/>
                    </a:p>
                  </a:txBody>
                  <a:tcPr/>
                </a:tc>
                <a:tc>
                  <a:txBody>
                    <a:bodyPr/>
                    <a:lstStyle/>
                    <a:p>
                      <a:endParaRPr lang="zh-CN" altLang="en-US" sz="1800" kern="1200" dirty="0">
                        <a:solidFill>
                          <a:schemeClr val="tx1"/>
                        </a:solidFill>
                        <a:latin typeface="+mn-lt"/>
                        <a:ea typeface="+mn-ea"/>
                        <a:cs typeface="+mn-cs"/>
                      </a:endParaRPr>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god</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dirty="0"/>
                    </a:p>
                  </a:txBody>
                  <a:tcPr/>
                </a:tc>
                <a:tc>
                  <a:txBody>
                    <a:bodyPr/>
                    <a:lstStyle/>
                    <a:p>
                      <a:endParaRPr lang="zh-CN" altLang="en-US" sz="1800" kern="1200" dirty="0">
                        <a:solidFill>
                          <a:schemeClr val="tx1"/>
                        </a:solidFill>
                        <a:latin typeface="+mn-lt"/>
                        <a:ea typeface="+mn-ea"/>
                        <a:cs typeface="+mn-cs"/>
                      </a:endParaRPr>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lion</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dirty="0"/>
                    </a:p>
                  </a:txBody>
                  <a:tcPr/>
                </a:tc>
                <a:tc>
                  <a:txBody>
                    <a:bodyPr/>
                    <a:lstStyle/>
                    <a:p>
                      <a:endParaRPr lang="zh-CN" altLang="en-US" dirty="0"/>
                    </a:p>
                  </a:txBody>
                  <a:tcPr/>
                </a:tc>
              </a:tr>
              <a:tr h="420947">
                <a:tc rowSpan="3">
                  <a:txBody>
                    <a:bodyPr/>
                    <a:lstStyle/>
                    <a:p>
                      <a:pPr marL="0" algn="ctr" defTabSz="914400" rtl="0" eaLnBrk="1" latinLnBrk="0" hangingPunct="1"/>
                      <a:r>
                        <a:rPr lang="en-US" altLang="zh-CN" sz="2400" u="none" strike="noStrike" kern="1200" baseline="0" dirty="0"/>
                        <a:t>-less</a:t>
                      </a:r>
                      <a:endParaRPr lang="zh-CN" altLang="en-US" sz="2400" u="none" strike="noStrike" kern="1200" baseline="0" dirty="0">
                        <a:solidFill>
                          <a:schemeClr val="dk1"/>
                        </a:solidFill>
                        <a:latin typeface="+mn-lt"/>
                        <a:ea typeface="+mn-ea"/>
                        <a:cs typeface="+mn-cs"/>
                      </a:endParaRPr>
                    </a:p>
                  </a:txBody>
                  <a:tcPr anchor="ctr" anchorCtr="1"/>
                </a:tc>
                <a:tc>
                  <a:txBody>
                    <a:bodyPr/>
                    <a:lstStyle/>
                    <a:p>
                      <a:pPr marL="0" algn="l" defTabSz="914400" rtl="0" eaLnBrk="1" latinLnBrk="0" hangingPunct="1"/>
                      <a:r>
                        <a:rPr lang="en-US" altLang="zh-CN" sz="2000" u="none" strike="noStrike" kern="1200" baseline="0" dirty="0"/>
                        <a:t>color</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dirty="0"/>
                    </a:p>
                  </a:txBody>
                  <a:tcPr/>
                </a:tc>
                <a:tc>
                  <a:txBody>
                    <a:bodyPr/>
                    <a:lstStyle/>
                    <a:p>
                      <a:endParaRPr lang="zh-CN" altLang="en-US" dirty="0"/>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hope</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sz="2000" kern="1200" dirty="0">
                        <a:solidFill>
                          <a:schemeClr val="dk1"/>
                        </a:solidFill>
                        <a:latin typeface="+mn-lt"/>
                        <a:ea typeface="+mn-ea"/>
                        <a:cs typeface="+mn-cs"/>
                      </a:endParaRPr>
                    </a:p>
                  </a:txBody>
                  <a:tcPr/>
                </a:tc>
                <a:tc>
                  <a:txBody>
                    <a:bodyPr/>
                    <a:lstStyle/>
                    <a:p>
                      <a:endParaRPr lang="zh-CN" altLang="en-US"/>
                    </a:p>
                  </a:txBody>
                  <a:tcPr/>
                </a:tc>
              </a:tr>
              <a:tr h="420947">
                <a:tc vMerge="1">
                  <a:txBody>
                    <a:bodyPr/>
                    <a:lstStyle/>
                    <a:p>
                      <a:endParaRPr lang="zh-CN"/>
                    </a:p>
                  </a:txBody>
                  <a:tcPr/>
                </a:tc>
                <a:tc>
                  <a:txBody>
                    <a:bodyPr/>
                    <a:lstStyle/>
                    <a:p>
                      <a:pPr marL="0" algn="l" defTabSz="914400" rtl="0" eaLnBrk="1" latinLnBrk="0" hangingPunct="1"/>
                      <a:r>
                        <a:rPr lang="en-US" altLang="zh-CN" sz="2000" u="none" strike="noStrike" kern="1200" baseline="0" dirty="0"/>
                        <a:t>voice</a:t>
                      </a:r>
                      <a:endParaRPr lang="zh-CN" altLang="en-US" sz="2000" u="none" strike="noStrike" kern="1200" baseline="0" dirty="0">
                        <a:solidFill>
                          <a:schemeClr val="dk1"/>
                        </a:solidFill>
                        <a:latin typeface="+mn-lt"/>
                        <a:ea typeface="+mn-ea"/>
                        <a:cs typeface="+mn-cs"/>
                      </a:endParaRPr>
                    </a:p>
                  </a:txBody>
                  <a:tcPr anchor="ctr" anchorCtr="1"/>
                </a:tc>
                <a:tc>
                  <a:txBody>
                    <a:bodyPr/>
                    <a:lstStyle/>
                    <a:p>
                      <a:endParaRPr lang="zh-CN" altLang="en-US"/>
                    </a:p>
                  </a:txBody>
                  <a:tcPr/>
                </a:tc>
                <a:tc>
                  <a:txBody>
                    <a:bodyPr/>
                    <a:lstStyle/>
                    <a:p>
                      <a:endParaRPr lang="zh-CN" altLang="en-US" dirty="0"/>
                    </a:p>
                  </a:txBody>
                  <a:tcPr/>
                </a:tc>
              </a:tr>
            </a:tbl>
          </a:graphicData>
        </a:graphic>
      </p:graphicFrame>
      <p:sp>
        <p:nvSpPr>
          <p:cNvPr id="27" name="矩形 26"/>
          <p:cNvSpPr/>
          <p:nvPr/>
        </p:nvSpPr>
        <p:spPr>
          <a:xfrm>
            <a:off x="5784113" y="2202339"/>
            <a:ext cx="2115878" cy="400110"/>
          </a:xfrm>
          <a:prstGeom prst="rect">
            <a:avLst/>
          </a:prstGeom>
        </p:spPr>
        <p:txBody>
          <a:bodyPr wrap="square">
            <a:spAutoFit/>
          </a:bodyPr>
          <a:lstStyle/>
          <a:p>
            <a:pPr lvl="0" algn="ctr">
              <a:defRPr/>
            </a:pPr>
            <a:r>
              <a:rPr lang="en-US" altLang="zh-CN" sz="2000" dirty="0">
                <a:solidFill>
                  <a:schemeClr val="dk1"/>
                </a:solidFill>
              </a:rPr>
              <a:t>politician</a:t>
            </a:r>
            <a:endParaRPr lang="zh-CN" altLang="zh-CN" sz="2000" dirty="0">
              <a:solidFill>
                <a:schemeClr val="dk1"/>
              </a:solidFill>
            </a:endParaRPr>
          </a:p>
        </p:txBody>
      </p:sp>
      <p:sp>
        <p:nvSpPr>
          <p:cNvPr id="28" name="矩形 27"/>
          <p:cNvSpPr/>
          <p:nvPr/>
        </p:nvSpPr>
        <p:spPr>
          <a:xfrm>
            <a:off x="7899991" y="2202339"/>
            <a:ext cx="2897586" cy="377283"/>
          </a:xfrm>
          <a:prstGeom prst="rect">
            <a:avLst/>
          </a:prstGeom>
        </p:spPr>
        <p:txBody>
          <a:bodyPr wrap="square">
            <a:spAutoFit/>
          </a:bodyPr>
          <a:lstStyle/>
          <a:p>
            <a:pPr algn="ctr">
              <a:lnSpc>
                <a:spcPct val="110000"/>
              </a:lnSpc>
            </a:pPr>
            <a:r>
              <a:rPr lang="zh-CN" altLang="zh-CN" dirty="0"/>
              <a:t>政治家</a:t>
            </a:r>
            <a:r>
              <a:rPr lang="en-US" altLang="zh-CN" dirty="0"/>
              <a:t>	</a:t>
            </a:r>
            <a:endParaRPr lang="zh-CN" altLang="en-US" dirty="0"/>
          </a:p>
        </p:txBody>
      </p:sp>
      <p:sp>
        <p:nvSpPr>
          <p:cNvPr id="29" name="矩形 28"/>
          <p:cNvSpPr/>
          <p:nvPr/>
        </p:nvSpPr>
        <p:spPr>
          <a:xfrm>
            <a:off x="5784113" y="2602449"/>
            <a:ext cx="2115878" cy="400110"/>
          </a:xfrm>
          <a:prstGeom prst="rect">
            <a:avLst/>
          </a:prstGeom>
        </p:spPr>
        <p:txBody>
          <a:bodyPr wrap="square">
            <a:spAutoFit/>
          </a:bodyPr>
          <a:lstStyle/>
          <a:p>
            <a:pPr algn="ctr">
              <a:defRPr/>
            </a:pPr>
            <a:r>
              <a:rPr lang="en-US" altLang="zh-CN" sz="2000" dirty="0">
                <a:solidFill>
                  <a:schemeClr val="dk1"/>
                </a:solidFill>
              </a:rPr>
              <a:t>civilian</a:t>
            </a:r>
            <a:endParaRPr lang="zh-CN" altLang="en-US" sz="2000" dirty="0">
              <a:solidFill>
                <a:schemeClr val="dk1"/>
              </a:solidFill>
            </a:endParaRPr>
          </a:p>
        </p:txBody>
      </p:sp>
      <p:sp>
        <p:nvSpPr>
          <p:cNvPr id="30" name="矩形 29"/>
          <p:cNvSpPr/>
          <p:nvPr/>
        </p:nvSpPr>
        <p:spPr>
          <a:xfrm>
            <a:off x="7921253" y="2617838"/>
            <a:ext cx="2876323" cy="377283"/>
          </a:xfrm>
          <a:prstGeom prst="rect">
            <a:avLst/>
          </a:prstGeom>
        </p:spPr>
        <p:txBody>
          <a:bodyPr wrap="square">
            <a:spAutoFit/>
          </a:bodyPr>
          <a:lstStyle/>
          <a:p>
            <a:pPr algn="ctr">
              <a:lnSpc>
                <a:spcPct val="110000"/>
              </a:lnSpc>
            </a:pPr>
            <a:r>
              <a:rPr lang="zh-CN" altLang="zh-CN" dirty="0"/>
              <a:t>平民百姓</a:t>
            </a:r>
            <a:endParaRPr lang="zh-CN" altLang="en-US" dirty="0"/>
          </a:p>
        </p:txBody>
      </p:sp>
      <p:sp>
        <p:nvSpPr>
          <p:cNvPr id="31" name="矩形 30"/>
          <p:cNvSpPr/>
          <p:nvPr/>
        </p:nvSpPr>
        <p:spPr>
          <a:xfrm>
            <a:off x="5784113" y="3033337"/>
            <a:ext cx="2115878" cy="400110"/>
          </a:xfrm>
          <a:prstGeom prst="rect">
            <a:avLst/>
          </a:prstGeom>
        </p:spPr>
        <p:txBody>
          <a:bodyPr wrap="square">
            <a:spAutoFit/>
          </a:bodyPr>
          <a:lstStyle/>
          <a:p>
            <a:pPr algn="ctr">
              <a:defRPr/>
            </a:pPr>
            <a:r>
              <a:rPr lang="en-US" altLang="zh-CN" sz="2000" dirty="0">
                <a:solidFill>
                  <a:schemeClr val="dk1"/>
                </a:solidFill>
              </a:rPr>
              <a:t>guardian</a:t>
            </a:r>
            <a:endParaRPr lang="zh-CN" altLang="en-US" sz="2000" dirty="0">
              <a:solidFill>
                <a:schemeClr val="dk1"/>
              </a:solidFill>
            </a:endParaRPr>
          </a:p>
        </p:txBody>
      </p:sp>
      <p:sp>
        <p:nvSpPr>
          <p:cNvPr id="32" name="矩形 31"/>
          <p:cNvSpPr/>
          <p:nvPr/>
        </p:nvSpPr>
        <p:spPr>
          <a:xfrm>
            <a:off x="7899991" y="3026903"/>
            <a:ext cx="2897586" cy="377283"/>
          </a:xfrm>
          <a:prstGeom prst="rect">
            <a:avLst/>
          </a:prstGeom>
        </p:spPr>
        <p:txBody>
          <a:bodyPr wrap="square">
            <a:spAutoFit/>
          </a:bodyPr>
          <a:lstStyle/>
          <a:p>
            <a:pPr algn="ctr">
              <a:lnSpc>
                <a:spcPct val="110000"/>
              </a:lnSpc>
              <a:spcAft>
                <a:spcPts val="0"/>
              </a:spcAft>
            </a:pPr>
            <a:r>
              <a:rPr lang="zh-CN" altLang="zh-CN" dirty="0"/>
              <a:t>监护人</a:t>
            </a:r>
          </a:p>
        </p:txBody>
      </p:sp>
      <p:sp>
        <p:nvSpPr>
          <p:cNvPr id="33" name="矩形 32"/>
          <p:cNvSpPr/>
          <p:nvPr/>
        </p:nvSpPr>
        <p:spPr>
          <a:xfrm>
            <a:off x="5784113" y="3453592"/>
            <a:ext cx="2115877" cy="400110"/>
          </a:xfrm>
          <a:prstGeom prst="rect">
            <a:avLst/>
          </a:prstGeom>
        </p:spPr>
        <p:txBody>
          <a:bodyPr wrap="square">
            <a:spAutoFit/>
          </a:bodyPr>
          <a:lstStyle/>
          <a:p>
            <a:pPr algn="ctr">
              <a:defRPr/>
            </a:pPr>
            <a:r>
              <a:rPr lang="en-US" altLang="zh-CN" sz="2000" dirty="0">
                <a:solidFill>
                  <a:schemeClr val="dk1"/>
                </a:solidFill>
              </a:rPr>
              <a:t>waitress</a:t>
            </a:r>
            <a:endParaRPr lang="zh-CN" altLang="en-US" sz="2000" dirty="0">
              <a:solidFill>
                <a:schemeClr val="dk1"/>
              </a:solidFill>
            </a:endParaRPr>
          </a:p>
        </p:txBody>
      </p:sp>
      <p:sp>
        <p:nvSpPr>
          <p:cNvPr id="34" name="矩形 33"/>
          <p:cNvSpPr/>
          <p:nvPr/>
        </p:nvSpPr>
        <p:spPr>
          <a:xfrm>
            <a:off x="7899990" y="3453592"/>
            <a:ext cx="2897587" cy="377283"/>
          </a:xfrm>
          <a:prstGeom prst="rect">
            <a:avLst/>
          </a:prstGeom>
        </p:spPr>
        <p:txBody>
          <a:bodyPr wrap="square">
            <a:spAutoFit/>
          </a:bodyPr>
          <a:lstStyle/>
          <a:p>
            <a:pPr algn="ctr">
              <a:lnSpc>
                <a:spcPct val="110000"/>
              </a:lnSpc>
            </a:pPr>
            <a:r>
              <a:rPr lang="zh-CN" altLang="zh-CN" dirty="0"/>
              <a:t>女服务员</a:t>
            </a:r>
            <a:endParaRPr lang="zh-CN" altLang="en-US" dirty="0"/>
          </a:p>
        </p:txBody>
      </p:sp>
      <p:sp>
        <p:nvSpPr>
          <p:cNvPr id="35" name="矩形 34"/>
          <p:cNvSpPr/>
          <p:nvPr/>
        </p:nvSpPr>
        <p:spPr>
          <a:xfrm>
            <a:off x="5774079" y="3870891"/>
            <a:ext cx="2125911" cy="400110"/>
          </a:xfrm>
          <a:prstGeom prst="rect">
            <a:avLst/>
          </a:prstGeom>
        </p:spPr>
        <p:txBody>
          <a:bodyPr wrap="square">
            <a:spAutoFit/>
          </a:bodyPr>
          <a:lstStyle/>
          <a:p>
            <a:pPr algn="ctr">
              <a:defRPr/>
            </a:pPr>
            <a:r>
              <a:rPr lang="en-US" altLang="zh-CN" sz="2000" dirty="0">
                <a:solidFill>
                  <a:schemeClr val="dk1"/>
                </a:solidFill>
              </a:rPr>
              <a:t>goddess</a:t>
            </a:r>
            <a:endParaRPr lang="zh-CN" altLang="en-US" sz="2000" dirty="0">
              <a:solidFill>
                <a:schemeClr val="dk1"/>
              </a:solidFill>
            </a:endParaRPr>
          </a:p>
        </p:txBody>
      </p:sp>
      <p:sp>
        <p:nvSpPr>
          <p:cNvPr id="36" name="矩形 35"/>
          <p:cNvSpPr/>
          <p:nvPr/>
        </p:nvSpPr>
        <p:spPr>
          <a:xfrm>
            <a:off x="7921255" y="3868455"/>
            <a:ext cx="2876321" cy="377283"/>
          </a:xfrm>
          <a:prstGeom prst="rect">
            <a:avLst/>
          </a:prstGeom>
        </p:spPr>
        <p:txBody>
          <a:bodyPr wrap="square">
            <a:spAutoFit/>
          </a:bodyPr>
          <a:lstStyle/>
          <a:p>
            <a:pPr algn="ctr">
              <a:lnSpc>
                <a:spcPct val="110000"/>
              </a:lnSpc>
              <a:spcAft>
                <a:spcPts val="0"/>
              </a:spcAft>
            </a:pPr>
            <a:r>
              <a:rPr lang="zh-CN" altLang="zh-CN" dirty="0"/>
              <a:t>女神</a:t>
            </a:r>
          </a:p>
        </p:txBody>
      </p:sp>
      <p:sp>
        <p:nvSpPr>
          <p:cNvPr id="37" name="矩形 36"/>
          <p:cNvSpPr/>
          <p:nvPr/>
        </p:nvSpPr>
        <p:spPr>
          <a:xfrm>
            <a:off x="5784113" y="4288190"/>
            <a:ext cx="2115877" cy="400110"/>
          </a:xfrm>
          <a:prstGeom prst="rect">
            <a:avLst/>
          </a:prstGeom>
        </p:spPr>
        <p:txBody>
          <a:bodyPr wrap="square">
            <a:spAutoFit/>
          </a:bodyPr>
          <a:lstStyle/>
          <a:p>
            <a:pPr algn="ctr">
              <a:defRPr/>
            </a:pPr>
            <a:r>
              <a:rPr lang="en-US" altLang="zh-CN" sz="2000" dirty="0">
                <a:solidFill>
                  <a:schemeClr val="dk1"/>
                </a:solidFill>
              </a:rPr>
              <a:t>lioness</a:t>
            </a:r>
            <a:endParaRPr lang="zh-CN" altLang="en-US" sz="2000" dirty="0">
              <a:solidFill>
                <a:schemeClr val="dk1"/>
              </a:solidFill>
            </a:endParaRPr>
          </a:p>
        </p:txBody>
      </p:sp>
      <p:sp>
        <p:nvSpPr>
          <p:cNvPr id="38" name="矩形 37"/>
          <p:cNvSpPr/>
          <p:nvPr/>
        </p:nvSpPr>
        <p:spPr>
          <a:xfrm>
            <a:off x="5784113" y="4708445"/>
            <a:ext cx="2115877" cy="400110"/>
          </a:xfrm>
          <a:prstGeom prst="rect">
            <a:avLst/>
          </a:prstGeom>
        </p:spPr>
        <p:txBody>
          <a:bodyPr wrap="square">
            <a:spAutoFit/>
          </a:bodyPr>
          <a:lstStyle/>
          <a:p>
            <a:pPr algn="ctr">
              <a:defRPr/>
            </a:pPr>
            <a:r>
              <a:rPr lang="en-US" altLang="zh-CN" sz="2000" dirty="0">
                <a:solidFill>
                  <a:schemeClr val="dk1"/>
                </a:solidFill>
              </a:rPr>
              <a:t>colorless</a:t>
            </a:r>
            <a:endParaRPr lang="zh-CN" altLang="en-US" sz="2000" dirty="0">
              <a:solidFill>
                <a:schemeClr val="dk1"/>
              </a:solidFill>
            </a:endParaRPr>
          </a:p>
        </p:txBody>
      </p:sp>
      <p:sp>
        <p:nvSpPr>
          <p:cNvPr id="39" name="矩形 38"/>
          <p:cNvSpPr/>
          <p:nvPr/>
        </p:nvSpPr>
        <p:spPr>
          <a:xfrm>
            <a:off x="5784113" y="5124791"/>
            <a:ext cx="2115877" cy="400110"/>
          </a:xfrm>
          <a:prstGeom prst="rect">
            <a:avLst/>
          </a:prstGeom>
        </p:spPr>
        <p:txBody>
          <a:bodyPr wrap="square">
            <a:spAutoFit/>
          </a:bodyPr>
          <a:lstStyle/>
          <a:p>
            <a:pPr algn="ctr">
              <a:defRPr/>
            </a:pPr>
            <a:r>
              <a:rPr lang="en-US" altLang="zh-CN" sz="2000" dirty="0">
                <a:solidFill>
                  <a:schemeClr val="dk1"/>
                </a:solidFill>
              </a:rPr>
              <a:t>hopeless</a:t>
            </a:r>
            <a:endParaRPr lang="zh-CN" altLang="en-US" sz="2000" dirty="0">
              <a:solidFill>
                <a:schemeClr val="dk1"/>
              </a:solidFill>
            </a:endParaRPr>
          </a:p>
        </p:txBody>
      </p:sp>
      <p:sp>
        <p:nvSpPr>
          <p:cNvPr id="40" name="矩形 39"/>
          <p:cNvSpPr/>
          <p:nvPr/>
        </p:nvSpPr>
        <p:spPr>
          <a:xfrm>
            <a:off x="5774079" y="5558468"/>
            <a:ext cx="2125911" cy="400110"/>
          </a:xfrm>
          <a:prstGeom prst="rect">
            <a:avLst/>
          </a:prstGeom>
        </p:spPr>
        <p:txBody>
          <a:bodyPr wrap="square">
            <a:spAutoFit/>
          </a:bodyPr>
          <a:lstStyle/>
          <a:p>
            <a:pPr algn="ctr">
              <a:defRPr/>
            </a:pPr>
            <a:r>
              <a:rPr lang="en-US" altLang="zh-CN" sz="2000" dirty="0">
                <a:solidFill>
                  <a:schemeClr val="dk1"/>
                </a:solidFill>
              </a:rPr>
              <a:t>voiceless</a:t>
            </a:r>
            <a:endParaRPr lang="zh-CN" altLang="en-US" sz="2000" dirty="0">
              <a:solidFill>
                <a:schemeClr val="dk1"/>
              </a:solidFill>
            </a:endParaRPr>
          </a:p>
        </p:txBody>
      </p:sp>
      <p:sp>
        <p:nvSpPr>
          <p:cNvPr id="41" name="矩形 40"/>
          <p:cNvSpPr/>
          <p:nvPr/>
        </p:nvSpPr>
        <p:spPr>
          <a:xfrm>
            <a:off x="7921256" y="4311413"/>
            <a:ext cx="2876320" cy="377283"/>
          </a:xfrm>
          <a:prstGeom prst="rect">
            <a:avLst/>
          </a:prstGeom>
        </p:spPr>
        <p:txBody>
          <a:bodyPr wrap="square">
            <a:spAutoFit/>
          </a:bodyPr>
          <a:lstStyle/>
          <a:p>
            <a:pPr algn="ctr">
              <a:lnSpc>
                <a:spcPct val="110000"/>
              </a:lnSpc>
            </a:pPr>
            <a:r>
              <a:rPr lang="zh-CN" altLang="zh-CN" dirty="0"/>
              <a:t>母狮子</a:t>
            </a:r>
          </a:p>
        </p:txBody>
      </p:sp>
      <p:sp>
        <p:nvSpPr>
          <p:cNvPr id="42" name="矩形 41"/>
          <p:cNvSpPr/>
          <p:nvPr/>
        </p:nvSpPr>
        <p:spPr>
          <a:xfrm>
            <a:off x="7921255" y="4708445"/>
            <a:ext cx="2876321" cy="377283"/>
          </a:xfrm>
          <a:prstGeom prst="rect">
            <a:avLst/>
          </a:prstGeom>
        </p:spPr>
        <p:txBody>
          <a:bodyPr wrap="square">
            <a:spAutoFit/>
          </a:bodyPr>
          <a:lstStyle/>
          <a:p>
            <a:pPr algn="ctr">
              <a:lnSpc>
                <a:spcPct val="110000"/>
              </a:lnSpc>
              <a:spcAft>
                <a:spcPts val="0"/>
              </a:spcAft>
            </a:pPr>
            <a:r>
              <a:rPr lang="zh-CN" altLang="zh-CN" dirty="0"/>
              <a:t>无色彩的</a:t>
            </a:r>
          </a:p>
        </p:txBody>
      </p:sp>
      <p:sp>
        <p:nvSpPr>
          <p:cNvPr id="43" name="矩形 42"/>
          <p:cNvSpPr/>
          <p:nvPr/>
        </p:nvSpPr>
        <p:spPr>
          <a:xfrm>
            <a:off x="7921255" y="5150816"/>
            <a:ext cx="2876321" cy="377283"/>
          </a:xfrm>
          <a:prstGeom prst="rect">
            <a:avLst/>
          </a:prstGeom>
        </p:spPr>
        <p:txBody>
          <a:bodyPr wrap="square">
            <a:spAutoFit/>
          </a:bodyPr>
          <a:lstStyle/>
          <a:p>
            <a:pPr algn="ctr">
              <a:lnSpc>
                <a:spcPct val="110000"/>
              </a:lnSpc>
            </a:pPr>
            <a:r>
              <a:rPr lang="zh-CN" altLang="zh-CN" dirty="0"/>
              <a:t>毫无希望的</a:t>
            </a:r>
            <a:endParaRPr lang="zh-CN" altLang="en-US" dirty="0"/>
          </a:p>
        </p:txBody>
      </p:sp>
      <p:sp>
        <p:nvSpPr>
          <p:cNvPr id="44" name="矩形 43"/>
          <p:cNvSpPr/>
          <p:nvPr/>
        </p:nvSpPr>
        <p:spPr>
          <a:xfrm>
            <a:off x="7921254" y="5573857"/>
            <a:ext cx="2876322" cy="377283"/>
          </a:xfrm>
          <a:prstGeom prst="rect">
            <a:avLst/>
          </a:prstGeom>
        </p:spPr>
        <p:txBody>
          <a:bodyPr wrap="square">
            <a:spAutoFit/>
          </a:bodyPr>
          <a:lstStyle/>
          <a:p>
            <a:pPr algn="ctr">
              <a:lnSpc>
                <a:spcPct val="110000"/>
              </a:lnSpc>
            </a:pPr>
            <a:r>
              <a:rPr lang="zh-CN" altLang="zh-CN" dirty="0"/>
              <a:t>失声的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p:cTn id="3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 calcmode="lin" valueType="num">
                                      <p:cBhvr>
                                        <p:cTn id="49"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3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 calcmode="lin" valueType="num">
                                      <p:cBhvr>
                                        <p:cTn id="70"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 calcmode="lin" valueType="num">
                                      <p:cBhvr>
                                        <p:cTn id="7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37">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 calcmode="lin" valueType="num">
                                      <p:cBhvr>
                                        <p:cTn id="112"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43">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p:cTn id="126" dur="500" fill="hold"/>
                                        <p:tgtEl>
                                          <p:spTgt spid="44"/>
                                        </p:tgtEl>
                                        <p:attrNameLst>
                                          <p:attrName>ppt_w</p:attrName>
                                        </p:attrNameLst>
                                      </p:cBhvr>
                                      <p:tavLst>
                                        <p:tav tm="0">
                                          <p:val>
                                            <p:fltVal val="0"/>
                                          </p:val>
                                        </p:tav>
                                        <p:tav tm="100000">
                                          <p:val>
                                            <p:strVal val="#ppt_w"/>
                                          </p:val>
                                        </p:tav>
                                      </p:tavLst>
                                    </p:anim>
                                    <p:anim calcmode="lin" valueType="num">
                                      <p:cBhvr>
                                        <p:cTn id="127" dur="500" fill="hold"/>
                                        <p:tgtEl>
                                          <p:spTgt spid="44"/>
                                        </p:tgtEl>
                                        <p:attrNameLst>
                                          <p:attrName>ppt_h</p:attrName>
                                        </p:attrNameLst>
                                      </p:cBhvr>
                                      <p:tavLst>
                                        <p:tav tm="0">
                                          <p:val>
                                            <p:fltVal val="0"/>
                                          </p:val>
                                        </p:tav>
                                        <p:tav tm="100000">
                                          <p:val>
                                            <p:strVal val="#ppt_h"/>
                                          </p:val>
                                        </p:tav>
                                      </p:tavLst>
                                    </p:anim>
                                    <p:animEffect transition="in" filter="fade">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4" grpId="0"/>
      <p:bldP spid="35" grpId="0"/>
      <p:bldP spid="38" grpId="0"/>
      <p:bldP spid="39" grpId="0"/>
      <p:bldP spid="40" grpId="0"/>
      <p:bldP spid="41" grpId="0"/>
      <p:bldP spid="42"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9505" y="811437"/>
            <a:ext cx="9877331" cy="646331"/>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There are two sentences chosen from the text. Choose the best Chinese translation for each sentence.</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774672" y="520704"/>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6</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1022810" y="1557614"/>
            <a:ext cx="10426725" cy="4493538"/>
          </a:xfrm>
          <a:prstGeom prst="rect">
            <a:avLst/>
          </a:prstGeom>
        </p:spPr>
        <p:txBody>
          <a:bodyPr wrap="square">
            <a:spAutoFit/>
          </a:bodyPr>
          <a:lstStyle/>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1  I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was surprised at the high speed with which people can control their </a:t>
            </a: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hands</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while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at the same time keeping such a high level of critical thinking.</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我对人们在快速控制他们双手的同时，还能进行高水平的批判性思维感到惊讶。</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B</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我对人们双手的高速度同时高层次的批判思维感到惊讶。</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C</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我惊讶于人们双手的速度，同时高层次的批判思维</a:t>
            </a:r>
            <a:r>
              <a:rPr lang="zh-CN" altLang="en-US"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a:t>
            </a:r>
            <a:endPar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endParaRP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2  I’ve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always done well in school and I’ve been likely to branch out and try to </a:t>
            </a: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find</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different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ways to educate myself.</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我常常在学校做得很好，并且我有可能会扩展开来，发现教育自己的不同方法。</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B</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我一直以来在学校学得很好，并且我有可能会扩展范围以找到教育自己的不同路径。</a:t>
            </a: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C</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一直以来，我在学校的功课学得很好，并且我扩大自己的学习范围，尽力找到</a:t>
            </a:r>
            <a:r>
              <a:rPr lang="zh-CN" altLang="en-US"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教育</a:t>
            </a:r>
            <a:endPar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endParaRPr>
          </a:p>
          <a:p>
            <a:pPr indent="457200">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我自己</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的不同方法。</a:t>
            </a:r>
          </a:p>
        </p:txBody>
      </p:sp>
      <p:sp>
        <p:nvSpPr>
          <p:cNvPr id="7" name="矩形 6"/>
          <p:cNvSpPr/>
          <p:nvPr/>
        </p:nvSpPr>
        <p:spPr>
          <a:xfrm>
            <a:off x="1092541" y="1561073"/>
            <a:ext cx="372140" cy="646331"/>
          </a:xfrm>
          <a:prstGeom prst="rect">
            <a:avLst/>
          </a:prstGeom>
        </p:spPr>
        <p:txBody>
          <a:bodyPr wrap="square">
            <a:spAutoFit/>
          </a:bodyPr>
          <a:lstStyle/>
          <a:p>
            <a:r>
              <a:rPr lang="en-US" altLang="zh-CN" sz="36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A</a:t>
            </a:r>
            <a:endParaRPr lang="zh-CN" altLang="en-US" sz="36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8" name="矩形 7"/>
          <p:cNvSpPr/>
          <p:nvPr/>
        </p:nvSpPr>
        <p:spPr>
          <a:xfrm>
            <a:off x="1004088" y="3509045"/>
            <a:ext cx="463588" cy="646331"/>
          </a:xfrm>
          <a:prstGeom prst="rect">
            <a:avLst/>
          </a:prstGeom>
        </p:spPr>
        <p:txBody>
          <a:bodyPr wrap="none">
            <a:spAutoFit/>
          </a:bodyPr>
          <a:lstStyle/>
          <a:p>
            <a:r>
              <a:rPr lang="en-US" altLang="zh-CN" sz="36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C</a:t>
            </a:r>
            <a:endParaRPr lang="zh-CN" altLang="en-US" sz="36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9506" y="811437"/>
            <a:ext cx="8275279" cy="369332"/>
          </a:xfrm>
          <a:prstGeom prst="rect">
            <a:avLst/>
          </a:prstGeom>
        </p:spPr>
        <p:txBody>
          <a:bodyPr wrap="non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Complete the following sentences with the given sentence structures.</a:t>
            </a:r>
            <a:endParaRPr lang="zh-CN" altLang="en-US" dirty="0">
              <a:solidFill>
                <a:schemeClr val="tx1">
                  <a:lumMod val="65000"/>
                  <a:lumOff val="35000"/>
                </a:schemeClr>
              </a:solidFill>
            </a:endParaRPr>
          </a:p>
        </p:txBody>
      </p:sp>
      <p:grpSp>
        <p:nvGrpSpPr>
          <p:cNvPr id="3" name="组合 7"/>
          <p:cNvGrpSpPr/>
          <p:nvPr/>
        </p:nvGrpSpPr>
        <p:grpSpPr>
          <a:xfrm>
            <a:off x="774672" y="520704"/>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7</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784510" y="1778330"/>
            <a:ext cx="10868772" cy="4001095"/>
          </a:xfrm>
          <a:prstGeom prst="rect">
            <a:avLst/>
          </a:prstGeom>
        </p:spPr>
        <p:txBody>
          <a:bodyPr wrap="square">
            <a:spAutoFit/>
          </a:bodyPr>
          <a:lstStyle/>
          <a:p>
            <a:pPr>
              <a:lnSpc>
                <a:spcPct val="130000"/>
              </a:lnSpc>
            </a:pPr>
            <a:r>
              <a:rPr lang="en-US" altLang="zh-CN" sz="2000" b="1"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That is how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那就是如何</a:t>
            </a:r>
            <a:r>
              <a:rPr lang="en-US" altLang="zh-CN" sz="2000" dirty="0">
                <a:solidFill>
                  <a:schemeClr val="tx1">
                    <a:lumMod val="65000"/>
                    <a:lumOff val="35000"/>
                  </a:schemeClr>
                </a:solidFill>
                <a:latin typeface="+mn-ea"/>
                <a:cs typeface="Times New Roman" panose="02020603050405020304" pitchFamily="18" charset="0"/>
              </a:rPr>
              <a:t>……</a:t>
            </a:r>
          </a:p>
          <a:p>
            <a:pPr>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e.g. That is how I found him in a strange place.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那就是我如何在一个陌生的地方找到他的。</a:t>
            </a:r>
          </a:p>
          <a:p>
            <a:pPr>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1 </a:t>
            </a: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______________________________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那就是我如何学习外语的</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in the middle school.</a:t>
            </a:r>
          </a:p>
          <a:p>
            <a:pPr>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2 </a:t>
            </a: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______________________________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那就是我们如何完成作业的</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without referring to the textbook.</a:t>
            </a:r>
          </a:p>
          <a:p>
            <a:r>
              <a:rPr lang="en-US" altLang="zh-CN" sz="2000" b="1"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 is not as… as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这和</a:t>
            </a:r>
            <a:r>
              <a:rPr lang="en-US" altLang="zh-CN" sz="2000" dirty="0">
                <a:solidFill>
                  <a:schemeClr val="tx1">
                    <a:lumMod val="65000"/>
                    <a:lumOff val="35000"/>
                  </a:schemeClr>
                </a:solidFill>
                <a:latin typeface="+mn-ea"/>
                <a:cs typeface="Times New Roman" panose="02020603050405020304" pitchFamily="18" charset="0"/>
              </a:rPr>
              <a:t>……</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不一样</a:t>
            </a:r>
          </a:p>
          <a:p>
            <a:pPr>
              <a:lnSpc>
                <a:spcPct val="130000"/>
              </a:lnSpc>
            </a:pP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e.g. The second episode is not as popular as the first episode.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第二季没有第一季受欢迎。</a:t>
            </a:r>
          </a:p>
          <a:p>
            <a:pPr>
              <a:lnSpc>
                <a:spcPct val="130000"/>
              </a:lnSpc>
            </a:pPr>
            <a:r>
              <a:rPr lang="en-US" altLang="zh-CN" sz="2000" dirty="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1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________________________</a:t>
            </a:r>
            <a:r>
              <a:rPr lang="en-US" altLang="zh-CN" sz="2000" dirty="0">
                <a:solidFill>
                  <a:schemeClr val="tx1">
                    <a:lumMod val="65000"/>
                    <a:lumOff val="35000"/>
                  </a:schemeClr>
                </a:solidFill>
                <a:latin typeface="Comic Sans MS" panose="030F0702030302020204" pitchFamily="66" charset="0"/>
                <a:cs typeface="Times New Roman" panose="02020603050405020304" pitchFamily="18" charset="0"/>
              </a:rPr>
              <a:t>________________</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__ ( </a:t>
            </a:r>
            <a:r>
              <a:rPr lang="zh-CN" altLang="en-US"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这里的夏天没有那里</a:t>
            </a:r>
            <a:r>
              <a:rPr lang="zh-CN" altLang="en-US" sz="200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的</a:t>
            </a:r>
            <a:r>
              <a:rPr lang="zh-CN" altLang="en-US" sz="200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凉爽。</a:t>
            </a:r>
            <a:r>
              <a:rPr lang="en-US" altLang="zh-CN" sz="200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when we paid a visit.</a:t>
            </a:r>
          </a:p>
          <a:p>
            <a:pPr>
              <a:lnSpc>
                <a:spcPct val="130000"/>
              </a:lnSpc>
            </a:pPr>
            <a:r>
              <a:rPr lang="en-US" altLang="zh-CN" sz="200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2 </a:t>
            </a:r>
            <a:r>
              <a:rPr lang="en-US" altLang="zh-CN" sz="200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 _____________________________ (</a:t>
            </a:r>
            <a:r>
              <a:rPr lang="zh-CN" altLang="en-US" sz="2000" smtClean="0"/>
              <a:t>她不像我对体育那么痴迷</a:t>
            </a:r>
            <a:r>
              <a:rPr lang="zh-CN" altLang="en-US" sz="200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a:t>
            </a:r>
            <a:r>
              <a:rPr lang="en-US" altLang="zh-CN" sz="2000" smtClean="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rPr>
              <a:t>)</a:t>
            </a:r>
            <a:r>
              <a:rPr lang="zh-CN" altLang="en-US" sz="2000" smtClean="0"/>
              <a:t> </a:t>
            </a:r>
            <a:endParaRPr lang="en-US" altLang="zh-CN" sz="2000" dirty="0">
              <a:solidFill>
                <a:schemeClr val="tx1">
                  <a:lumMod val="65000"/>
                  <a:lumOff val="35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11" name="矩形 10"/>
          <p:cNvSpPr/>
          <p:nvPr/>
        </p:nvSpPr>
        <p:spPr>
          <a:xfrm>
            <a:off x="827041" y="2541256"/>
            <a:ext cx="4972835" cy="410625"/>
          </a:xfrm>
          <a:prstGeom prst="rect">
            <a:avLst/>
          </a:prstGeom>
        </p:spPr>
        <p:txBody>
          <a:bodyPr wrap="none">
            <a:spAutoFit/>
          </a:bodyPr>
          <a:lstStyle/>
          <a:p>
            <a:pPr indent="266700" algn="ctr">
              <a:lnSpc>
                <a:spcPct val="110000"/>
              </a:lnSpc>
              <a:spcBef>
                <a:spcPts val="360"/>
              </a:spcBef>
              <a:spcAft>
                <a:spcPts val="360"/>
              </a:spcAft>
            </a:pPr>
            <a:r>
              <a:rPr lang="en-US" altLang="zh-CN"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rPr>
              <a:t>That is how I learn foreign languages </a:t>
            </a:r>
            <a:endParaRPr lang="zh-CN" altLang="zh-CN"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8" name="矩形 7"/>
          <p:cNvSpPr/>
          <p:nvPr/>
        </p:nvSpPr>
        <p:spPr>
          <a:xfrm>
            <a:off x="1121026" y="2960727"/>
            <a:ext cx="4746812" cy="400110"/>
          </a:xfrm>
          <a:prstGeom prst="rect">
            <a:avLst/>
          </a:prstGeom>
        </p:spPr>
        <p:txBody>
          <a:bodyPr wrap="none">
            <a:spAutoFit/>
          </a:bodyPr>
          <a:lstStyle/>
          <a:p>
            <a:r>
              <a:rPr lang="en-US" altLang="zh-CN"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rPr>
              <a:t>That is how we finished our homework</a:t>
            </a:r>
            <a:endParaRPr lang="zh-CN" altLang="en-US"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9" name="矩形 8"/>
          <p:cNvSpPr/>
          <p:nvPr/>
        </p:nvSpPr>
        <p:spPr>
          <a:xfrm>
            <a:off x="1083015" y="4458170"/>
            <a:ext cx="6641562" cy="400110"/>
          </a:xfrm>
          <a:prstGeom prst="rect">
            <a:avLst/>
          </a:prstGeom>
        </p:spPr>
        <p:txBody>
          <a:bodyPr wrap="none">
            <a:spAutoFit/>
          </a:bodyPr>
          <a:lstStyle/>
          <a:p>
            <a:r>
              <a:rPr lang="en-US" altLang="zh-CN"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rPr>
              <a:t>The summer here is not as cool as summer in that city</a:t>
            </a:r>
            <a:endParaRPr lang="zh-CN" altLang="en-US"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13" name="矩形 12"/>
          <p:cNvSpPr/>
          <p:nvPr/>
        </p:nvSpPr>
        <p:spPr>
          <a:xfrm>
            <a:off x="1121026" y="5263510"/>
            <a:ext cx="4770858" cy="400110"/>
          </a:xfrm>
          <a:prstGeom prst="rect">
            <a:avLst/>
          </a:prstGeom>
        </p:spPr>
        <p:txBody>
          <a:bodyPr wrap="none">
            <a:spAutoFit/>
          </a:bodyPr>
          <a:lstStyle/>
          <a:p>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She is not as mad about sport as I am.</a:t>
            </a:r>
            <a:endParaRPr lang="zh-CN" altLang="en-US" sz="2000" dirty="0">
              <a:solidFill>
                <a:srgbClr val="FF0000"/>
              </a:solidFill>
              <a:latin typeface="Comic Sans MS" panose="030F0702030302020204" pitchFamily="66"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
                                            <p:txEl>
                                              <p:pRg st="0" end="0"/>
                                            </p:txEl>
                                          </p:spTgt>
                                        </p:tgtEl>
                                      </p:cBhvr>
                                    </p:animEffect>
                                  </p:childTnLst>
                                </p:cTn>
                              </p:par>
                              <p:par>
                                <p:cTn id="9" presetID="1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6">
                                            <p:txEl>
                                              <p:pRg st="1" end="1"/>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6">
                                            <p:txEl>
                                              <p:pRg st="2" end="2"/>
                                            </p:txEl>
                                          </p:spTgt>
                                        </p:tgtEl>
                                      </p:cBhvr>
                                    </p:animEffect>
                                  </p:childTnLst>
                                </p:cTn>
                              </p:par>
                              <p:par>
                                <p:cTn id="17" presetID="1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0" dur="500"/>
                                        <p:tgtEl>
                                          <p:spTgt spid="8">
                                            <p:txEl>
                                              <p:pRg st="0" end="0"/>
                                            </p:txEl>
                                          </p:spTgt>
                                        </p:tgtEl>
                                      </p:cBhvr>
                                    </p:animEffect>
                                  </p:childTnLst>
                                </p:cTn>
                              </p:par>
                            </p:childTnLst>
                          </p:cTn>
                        </p:par>
                        <p:par>
                          <p:cTn id="31" fill="hold">
                            <p:stCondLst>
                              <p:cond delay="500"/>
                            </p:stCondLst>
                            <p:childTnLst>
                              <p:par>
                                <p:cTn id="32" presetID="12" presetClass="entr" presetSubtype="8" fill="hold"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p:tgtEl>
                                          <p:spTgt spid="6">
                                            <p:txEl>
                                              <p:pRg st="4" end="4"/>
                                            </p:txEl>
                                          </p:spTgt>
                                        </p:tgtEl>
                                        <p:attrNameLst>
                                          <p:attrName>ppt_x</p:attrName>
                                        </p:attrNameLst>
                                      </p:cBhvr>
                                      <p:tavLst>
                                        <p:tav tm="0">
                                          <p:val>
                                            <p:strVal val="#ppt_x-#ppt_w*1.125000"/>
                                          </p:val>
                                        </p:tav>
                                        <p:tav tm="100000">
                                          <p:val>
                                            <p:strVal val="#ppt_x"/>
                                          </p:val>
                                        </p:tav>
                                      </p:tavLst>
                                    </p:anim>
                                    <p:animEffect transition="in" filter="wipe(right)">
                                      <p:cBhvr>
                                        <p:cTn id="35" dur="500"/>
                                        <p:tgtEl>
                                          <p:spTgt spid="6">
                                            <p:txEl>
                                              <p:pRg st="4" end="4"/>
                                            </p:txEl>
                                          </p:spTgt>
                                        </p:tgtEl>
                                      </p:cBhvr>
                                    </p:animEffect>
                                  </p:childTnLst>
                                </p:cTn>
                              </p:par>
                              <p:par>
                                <p:cTn id="36" presetID="12" presetClass="entr" presetSubtype="8"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p:tgtEl>
                                          <p:spTgt spid="6">
                                            <p:txEl>
                                              <p:pRg st="5" end="5"/>
                                            </p:txEl>
                                          </p:spTgt>
                                        </p:tgtEl>
                                        <p:attrNameLst>
                                          <p:attrName>ppt_x</p:attrName>
                                        </p:attrNameLst>
                                      </p:cBhvr>
                                      <p:tavLst>
                                        <p:tav tm="0">
                                          <p:val>
                                            <p:strVal val="#ppt_x-#ppt_w*1.125000"/>
                                          </p:val>
                                        </p:tav>
                                        <p:tav tm="100000">
                                          <p:val>
                                            <p:strVal val="#ppt_x"/>
                                          </p:val>
                                        </p:tav>
                                      </p:tavLst>
                                    </p:anim>
                                    <p:animEffect transition="in" filter="wipe(right)">
                                      <p:cBhvr>
                                        <p:cTn id="39" dur="500"/>
                                        <p:tgtEl>
                                          <p:spTgt spid="6">
                                            <p:txEl>
                                              <p:pRg st="5" end="5"/>
                                            </p:txEl>
                                          </p:spTgt>
                                        </p:tgtEl>
                                      </p:cBhvr>
                                    </p:animEffect>
                                  </p:childTnLst>
                                </p:cTn>
                              </p:par>
                              <p:par>
                                <p:cTn id="40" presetID="12" presetClass="entr" presetSubtype="8"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p:tgtEl>
                                          <p:spTgt spid="6">
                                            <p:txEl>
                                              <p:pRg st="6" end="6"/>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6">
                                            <p:txEl>
                                              <p:pRg st="6" end="6"/>
                                            </p:txEl>
                                          </p:spTgt>
                                        </p:tgtEl>
                                      </p:cBhvr>
                                    </p:animEffect>
                                  </p:childTnLst>
                                </p:cTn>
                              </p:par>
                              <p:par>
                                <p:cTn id="44" presetID="12" presetClass="entr" presetSubtype="8"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additive="base">
                                        <p:cTn id="46" dur="500"/>
                                        <p:tgtEl>
                                          <p:spTgt spid="6">
                                            <p:txEl>
                                              <p:pRg st="7" end="7"/>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B     Extensive 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084606" y="2151151"/>
            <a:ext cx="5109733" cy="2585323"/>
          </a:xfrm>
          <a:prstGeom prst="rect">
            <a:avLst/>
          </a:prstGeom>
          <a:solidFill>
            <a:srgbClr val="FFFF99"/>
          </a:solidFill>
        </p:spPr>
        <p:txBody>
          <a:bodyPr wrap="square">
            <a:spAutoFit/>
          </a:bodyPr>
          <a:lstStyle/>
          <a:p>
            <a:r>
              <a:rPr lang="en-US" altLang="zh-CN" dirty="0" smtClean="0"/>
              <a:t>        </a:t>
            </a:r>
          </a:p>
          <a:p>
            <a:pPr algn="ctr"/>
            <a:r>
              <a:rPr lang="zh-CN" altLang="zh-CN" b="1" dirty="0" smtClean="0"/>
              <a:t>生活是俄罗斯方块</a:t>
            </a:r>
          </a:p>
          <a:p>
            <a:r>
              <a:rPr lang="en-US" altLang="zh-CN" dirty="0" smtClean="0"/>
              <a:t>         </a:t>
            </a:r>
            <a:r>
              <a:rPr lang="zh-CN" altLang="zh-CN" dirty="0" smtClean="0"/>
              <a:t>我从七岁开始玩象棋并且玩得很好，不仅在学校玩，也在线玩，还参加国家级的赛事。十五岁之前，我一直很认真地玩象棋，直到我有了第一部手机。我记得非常清楚</a:t>
            </a:r>
            <a:r>
              <a:rPr lang="en-US" altLang="zh-CN" dirty="0" smtClean="0"/>
              <a:t> </a:t>
            </a:r>
            <a:r>
              <a:rPr lang="zh-CN" altLang="zh-CN" dirty="0" smtClean="0"/>
              <a:t>，那是一部彩色屏幕的小型翻盖手机。我的手机不能上网或使用</a:t>
            </a:r>
            <a:r>
              <a:rPr lang="en-US" altLang="zh-CN" dirty="0" err="1" smtClean="0"/>
              <a:t>Snapchat</a:t>
            </a:r>
            <a:r>
              <a:rPr lang="zh-CN" altLang="zh-CN" dirty="0" smtClean="0"/>
              <a:t>，但我发现我可以玩系统自带的俄罗斯方块打发时间。后来，我迷上了这款游戏。</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7" name="矩形 26"/>
          <p:cNvSpPr/>
          <p:nvPr/>
        </p:nvSpPr>
        <p:spPr>
          <a:xfrm>
            <a:off x="1773457" y="1705231"/>
            <a:ext cx="2977069" cy="400110"/>
          </a:xfrm>
          <a:prstGeom prst="rect">
            <a:avLst/>
          </a:prstGeom>
        </p:spPr>
        <p:txBody>
          <a:bodyPr wrap="square">
            <a:spAutoFit/>
          </a:bodyPr>
          <a:lstStyle/>
          <a:p>
            <a:r>
              <a:rPr lang="en-US" altLang="zh-CN" sz="2000" b="1" dirty="0" smtClean="0">
                <a:solidFill>
                  <a:schemeClr val="accent6">
                    <a:lumMod val="60000"/>
                    <a:lumOff val="40000"/>
                  </a:schemeClr>
                </a:solidFill>
                <a:latin typeface="Comic Sans MS" panose="030F0702030302020204" pitchFamily="66" charset="0"/>
              </a:rPr>
              <a:t>Your Life is Tetris</a:t>
            </a:r>
            <a:endParaRPr lang="zh-CN" altLang="en-US" sz="2000" b="1" dirty="0">
              <a:solidFill>
                <a:schemeClr val="accent6">
                  <a:lumMod val="60000"/>
                  <a:lumOff val="40000"/>
                </a:schemeClr>
              </a:solidFill>
              <a:latin typeface="Comic Sans MS" panose="030F0702030302020204" pitchFamily="66" charset="0"/>
            </a:endParaRPr>
          </a:p>
        </p:txBody>
      </p:sp>
      <p:sp>
        <p:nvSpPr>
          <p:cNvPr id="28" name="TextBox 27"/>
          <p:cNvSpPr txBox="1"/>
          <p:nvPr/>
        </p:nvSpPr>
        <p:spPr>
          <a:xfrm>
            <a:off x="752566" y="2053046"/>
            <a:ext cx="4977674" cy="4091698"/>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1</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From the age of seven, I played </a:t>
            </a:r>
            <a:r>
              <a:rPr lang="en-US" altLang="zh-CN" b="1" kern="100" dirty="0" smtClean="0">
                <a:solidFill>
                  <a:srgbClr val="0070C0"/>
                </a:solidFill>
                <a:latin typeface="Times New Roman" panose="02020603050405020304" pitchFamily="18" charset="0"/>
              </a:rPr>
              <a:t>chess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frequently and competitively. I played in school, online, at </a:t>
            </a:r>
            <a:r>
              <a:rPr lang="en-US" altLang="zh-CN" b="1" kern="100" dirty="0" smtClean="0">
                <a:solidFill>
                  <a:srgbClr val="0070C0"/>
                </a:solidFill>
                <a:latin typeface="Times New Roman" panose="02020603050405020304" pitchFamily="18" charset="0"/>
              </a:rPr>
              <a:t>national</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competitions. I played chess seriously until the age of fifteen, around the time I got my first cell  phone. I remember it well — a small </a:t>
            </a:r>
            <a:r>
              <a:rPr lang="en-US" altLang="zh-CN" b="1" kern="100" dirty="0" smtClean="0">
                <a:solidFill>
                  <a:srgbClr val="0070C0"/>
                </a:solidFill>
                <a:latin typeface="Times New Roman" panose="02020603050405020304" pitchFamily="18" charset="0"/>
              </a:rPr>
              <a:t>flip</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3</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phone with a color screen. My phone couldn’t </a:t>
            </a:r>
            <a:r>
              <a:rPr lang="en-US" altLang="zh-CN" b="1" kern="100" dirty="0" smtClean="0">
                <a:solidFill>
                  <a:srgbClr val="0070C0"/>
                </a:solidFill>
                <a:latin typeface="Times New Roman" panose="02020603050405020304" pitchFamily="18" charset="0"/>
              </a:rPr>
              <a:t>access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4</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internet or send a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Snapchat</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but I found it could kill </a:t>
            </a:r>
            <a:r>
              <a:rPr lang="en-US" altLang="zh-CN" b="1" kern="100" dirty="0" smtClean="0">
                <a:solidFill>
                  <a:srgbClr val="0070C0"/>
                </a:solidFill>
                <a:latin typeface="Times New Roman" panose="02020603050405020304" pitchFamily="18" charset="0"/>
              </a:rPr>
              <a:t>boredom</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5</a:t>
            </a:r>
            <a:r>
              <a:rPr lang="en-US" altLang="zh-CN" sz="2000" b="1" dirty="0" smtClean="0">
                <a:solidFill>
                  <a:schemeClr val="accent5"/>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with its one included game: Tetris. And I became </a:t>
            </a:r>
            <a:r>
              <a:rPr lang="en-US" altLang="zh-CN" b="1" kern="100" dirty="0" smtClean="0">
                <a:solidFill>
                  <a:srgbClr val="0070C0"/>
                </a:solidFill>
                <a:latin typeface="Times New Roman" panose="02020603050405020304" pitchFamily="18" charset="0"/>
              </a:rPr>
              <a:t>addicted</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4" name="Group 80"/>
          <p:cNvGraphicFramePr>
            <a:graphicFrameLocks noGrp="1"/>
          </p:cNvGraphicFramePr>
          <p:nvPr/>
        </p:nvGraphicFramePr>
        <p:xfrm>
          <a:off x="2599267" y="1718732"/>
          <a:ext cx="1109133" cy="618067"/>
        </p:xfrm>
        <a:graphic>
          <a:graphicData uri="http://schemas.openxmlformats.org/drawingml/2006/table">
            <a:tbl>
              <a:tblPr/>
              <a:tblGrid>
                <a:gridCol w="1109133"/>
              </a:tblGrid>
              <a:tr h="61806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4" name="矩形 43"/>
          <p:cNvSpPr/>
          <p:nvPr/>
        </p:nvSpPr>
        <p:spPr>
          <a:xfrm>
            <a:off x="5838113" y="2473451"/>
            <a:ext cx="6121400" cy="2613023"/>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a:t>
            </a: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access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ækses</a:t>
            </a:r>
            <a:r>
              <a:rPr lang="en-US" altLang="zh-CN" dirty="0" smtClean="0">
                <a:cs typeface="Times New Roman" panose="02020603050405020304" pitchFamily="18" charset="0"/>
              </a:rPr>
              <a:t>/</a:t>
            </a:r>
            <a:endParaRPr lang="zh-CN" altLang="zh-CN" dirty="0" smtClean="0">
              <a:cs typeface="Times New Roman" panose="02020603050405020304" pitchFamily="18" charset="0"/>
            </a:endParaRPr>
          </a:p>
          <a:p>
            <a:pPr>
              <a:lnSpc>
                <a:spcPct val="130000"/>
              </a:lnSpc>
            </a:pPr>
            <a:r>
              <a:rPr lang="en-US" altLang="zh-CN" dirty="0" smtClean="0">
                <a:cs typeface="Times New Roman" panose="02020603050405020304" pitchFamily="18" charset="0"/>
              </a:rPr>
              <a:t>(a)  v. (formal) to reach, enter or use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r>
              <a:rPr lang="zh-CN" altLang="zh-CN" dirty="0" smtClean="0">
                <a:cs typeface="Times New Roman" panose="02020603050405020304" pitchFamily="18" charset="0"/>
              </a:rPr>
              <a:t>到达；进入；使用</a:t>
            </a:r>
          </a:p>
          <a:p>
            <a:pPr>
              <a:lnSpc>
                <a:spcPct val="130000"/>
              </a:lnSpc>
            </a:pPr>
            <a:r>
              <a:rPr lang="en-US" altLang="zh-CN" dirty="0" err="1" smtClean="0">
                <a:cs typeface="Times New Roman" panose="02020603050405020304" pitchFamily="18" charset="0"/>
              </a:rPr>
              <a:t>e.g.The</a:t>
            </a:r>
            <a:r>
              <a:rPr lang="en-US" altLang="zh-CN" dirty="0" smtClean="0">
                <a:cs typeface="Times New Roman" panose="02020603050405020304" pitchFamily="18" charset="0"/>
              </a:rPr>
              <a:t> loft can be accessed by a ladder.  </a:t>
            </a:r>
            <a:r>
              <a:rPr lang="zh-CN" altLang="zh-CN" dirty="0" smtClean="0">
                <a:cs typeface="Times New Roman" panose="02020603050405020304" pitchFamily="18" charset="0"/>
              </a:rPr>
              <a:t>搭梯子可以上阁楼。</a:t>
            </a:r>
          </a:p>
          <a:p>
            <a:pPr>
              <a:lnSpc>
                <a:spcPct val="130000"/>
              </a:lnSpc>
            </a:pPr>
            <a:r>
              <a:rPr lang="en-US" altLang="zh-CN" dirty="0" smtClean="0">
                <a:cs typeface="Times New Roman" panose="02020603050405020304" pitchFamily="18" charset="0"/>
              </a:rPr>
              <a:t>(b)  n. the opportunity or right to use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or to see sb. /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a:t>
            </a:r>
            <a:r>
              <a:rPr lang="zh-CN" altLang="zh-CN" dirty="0" smtClean="0">
                <a:cs typeface="Times New Roman" panose="02020603050405020304" pitchFamily="18" charset="0"/>
              </a:rPr>
              <a:t>（使用或见到的）机会，权利</a:t>
            </a:r>
          </a:p>
          <a:p>
            <a:pPr>
              <a:lnSpc>
                <a:spcPct val="130000"/>
              </a:lnSpc>
            </a:pPr>
            <a:r>
              <a:rPr lang="en-US" altLang="zh-CN" dirty="0" smtClean="0">
                <a:cs typeface="Times New Roman" panose="02020603050405020304" pitchFamily="18" charset="0"/>
              </a:rPr>
              <a:t>     ~ to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r>
              <a:rPr lang="zh-CN" altLang="zh-CN" dirty="0" smtClean="0">
                <a:cs typeface="Times New Roman" panose="02020603050405020304" pitchFamily="18" charset="0"/>
              </a:rPr>
              <a:t>获取</a:t>
            </a:r>
            <a:r>
              <a:rPr lang="zh-CN" altLang="zh-CN" dirty="0" smtClean="0">
                <a:latin typeface="+mn-ea"/>
                <a:cs typeface="Times New Roman" panose="02020603050405020304" pitchFamily="18" charset="0"/>
              </a:rPr>
              <a:t>……</a:t>
            </a:r>
          </a:p>
          <a:p>
            <a:pPr>
              <a:lnSpc>
                <a:spcPct val="130000"/>
              </a:lnSpc>
            </a:pPr>
            <a:r>
              <a:rPr lang="en-US" altLang="zh-CN" dirty="0" smtClean="0">
                <a:cs typeface="Times New Roman" panose="02020603050405020304" pitchFamily="18" charset="0"/>
              </a:rPr>
              <a:t>e.g. Students must have access to good resources.</a:t>
            </a:r>
            <a:endParaRPr lang="zh-CN" altLang="zh-CN" dirty="0">
              <a:cs typeface="Times New Roman" panose="02020603050405020304" pitchFamily="18" charset="0"/>
            </a:endParaRPr>
          </a:p>
        </p:txBody>
      </p:sp>
      <p:graphicFrame>
        <p:nvGraphicFramePr>
          <p:cNvPr id="49" name="Group 61"/>
          <p:cNvGraphicFramePr>
            <a:graphicFrameLocks noGrp="1"/>
          </p:cNvGraphicFramePr>
          <p:nvPr/>
        </p:nvGraphicFramePr>
        <p:xfrm>
          <a:off x="1066801" y="4532842"/>
          <a:ext cx="1151466" cy="334986"/>
        </p:xfrm>
        <a:graphic>
          <a:graphicData uri="http://schemas.openxmlformats.org/drawingml/2006/table">
            <a:tbl>
              <a:tblPr/>
              <a:tblGrid>
                <a:gridCol w="1151466"/>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0" name="Group 61"/>
          <p:cNvGraphicFramePr>
            <a:graphicFrameLocks noGrp="1"/>
          </p:cNvGraphicFramePr>
          <p:nvPr/>
        </p:nvGraphicFramePr>
        <p:xfrm>
          <a:off x="2833688" y="4549775"/>
          <a:ext cx="663045" cy="334986"/>
        </p:xfrm>
        <a:graphic>
          <a:graphicData uri="http://schemas.openxmlformats.org/drawingml/2006/table">
            <a:tbl>
              <a:tblPr/>
              <a:tblGrid>
                <a:gridCol w="663045"/>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sp>
        <p:nvSpPr>
          <p:cNvPr id="55" name="矩形 54"/>
          <p:cNvSpPr/>
          <p:nvPr/>
        </p:nvSpPr>
        <p:spPr>
          <a:xfrm>
            <a:off x="6209060" y="3943020"/>
            <a:ext cx="2595306" cy="45243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flip</a:t>
            </a:r>
            <a:r>
              <a:rPr lang="en-US" altLang="zh-CN" sz="1600" b="1"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flɪp</a:t>
            </a:r>
            <a:r>
              <a:rPr lang="en-US" altLang="zh-CN" dirty="0" smtClean="0">
                <a:cs typeface="Times New Roman" panose="02020603050405020304" pitchFamily="18" charset="0"/>
              </a:rPr>
              <a:t>/ n. </a:t>
            </a:r>
            <a:r>
              <a:rPr lang="zh-CN" altLang="en-US" sz="1700" kern="100" dirty="0" smtClean="0">
                <a:latin typeface="Times New Roman" panose="02020603050405020304" pitchFamily="18" charset="0"/>
              </a:rPr>
              <a:t>翻转</a:t>
            </a:r>
            <a:endParaRPr lang="en-US" altLang="zh-CN" sz="1700" kern="100" dirty="0" smtClean="0">
              <a:latin typeface="Times New Roman" panose="02020603050405020304" pitchFamily="18" charset="0"/>
            </a:endParaRPr>
          </a:p>
        </p:txBody>
      </p:sp>
      <p:graphicFrame>
        <p:nvGraphicFramePr>
          <p:cNvPr id="56" name="Group 80"/>
          <p:cNvGraphicFramePr>
            <a:graphicFrameLocks noGrp="1"/>
          </p:cNvGraphicFramePr>
          <p:nvPr/>
        </p:nvGraphicFramePr>
        <p:xfrm>
          <a:off x="2836334" y="4512733"/>
          <a:ext cx="812800" cy="334986"/>
        </p:xfrm>
        <a:graphic>
          <a:graphicData uri="http://schemas.openxmlformats.org/drawingml/2006/table">
            <a:tbl>
              <a:tblPr/>
              <a:tblGrid>
                <a:gridCol w="812800"/>
              </a:tblGrid>
              <a:tr h="321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7" name="矩形 56"/>
          <p:cNvSpPr/>
          <p:nvPr/>
        </p:nvSpPr>
        <p:spPr>
          <a:xfrm>
            <a:off x="6089298" y="2616296"/>
            <a:ext cx="2819572"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national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næʃnəl</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dirty="0" smtClean="0">
                <a:cs typeface="Times New Roman" panose="02020603050405020304" pitchFamily="18" charset="0"/>
              </a:rPr>
              <a:t>国际的，民族的</a:t>
            </a:r>
            <a:endParaRPr lang="en-US" altLang="zh-CN" dirty="0" smtClean="0">
              <a:cs typeface="Times New Roman" panose="02020603050405020304" pitchFamily="18" charset="0"/>
            </a:endParaRPr>
          </a:p>
        </p:txBody>
      </p:sp>
      <p:sp>
        <p:nvSpPr>
          <p:cNvPr id="53" name="矩形 52"/>
          <p:cNvSpPr/>
          <p:nvPr/>
        </p:nvSpPr>
        <p:spPr>
          <a:xfrm>
            <a:off x="6309958" y="2035144"/>
            <a:ext cx="1901015" cy="646331"/>
          </a:xfrm>
          <a:prstGeom prst="rect">
            <a:avLst/>
          </a:prstGeom>
          <a:solidFill>
            <a:srgbClr val="D7F9D3"/>
          </a:solidFill>
          <a:ln>
            <a:solidFill>
              <a:srgbClr val="FF0000"/>
            </a:solidFill>
          </a:ln>
        </p:spPr>
        <p:txBody>
          <a:bodyPr wrap="square">
            <a:spAutoFit/>
          </a:bodyPr>
          <a:lstStyle/>
          <a:p>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chess   </a:t>
            </a:r>
            <a:r>
              <a:rPr lang="en-US" altLang="zh-CN" dirty="0" smtClean="0">
                <a:cs typeface="Times New Roman" panose="02020603050405020304" pitchFamily="18" charset="0"/>
              </a:rPr>
              <a:t> /</a:t>
            </a:r>
            <a:r>
              <a:rPr lang="en-US" altLang="zh-CN" dirty="0" err="1" smtClean="0">
                <a:cs typeface="Times New Roman" panose="02020603050405020304" pitchFamily="18" charset="0"/>
              </a:rPr>
              <a:t>tʃes</a:t>
            </a:r>
            <a:r>
              <a:rPr lang="en-US" altLang="zh-CN" dirty="0" smtClean="0">
                <a:cs typeface="Times New Roman" panose="02020603050405020304" pitchFamily="18" charset="0"/>
              </a:rPr>
              <a:t>/ </a:t>
            </a:r>
          </a:p>
          <a:p>
            <a:r>
              <a:rPr lang="en-US" altLang="zh-CN" dirty="0" smtClean="0">
                <a:cs typeface="Times New Roman" panose="02020603050405020304" pitchFamily="18" charset="0"/>
              </a:rPr>
              <a:t>     n. </a:t>
            </a:r>
            <a:r>
              <a:rPr lang="zh-CN" altLang="en-US" dirty="0" smtClean="0">
                <a:cs typeface="Times New Roman" panose="02020603050405020304" pitchFamily="18" charset="0"/>
              </a:rPr>
              <a:t>国际象棋</a:t>
            </a:r>
            <a:endParaRPr lang="zh-CN" altLang="zh-CN" dirty="0" smtClean="0">
              <a:cs typeface="Times New Roman" panose="02020603050405020304" pitchFamily="18" charset="0"/>
            </a:endParaRPr>
          </a:p>
        </p:txBody>
      </p:sp>
      <p:graphicFrame>
        <p:nvGraphicFramePr>
          <p:cNvPr id="60" name="Group 80"/>
          <p:cNvGraphicFramePr>
            <a:graphicFrameLocks noGrp="1"/>
          </p:cNvGraphicFramePr>
          <p:nvPr/>
        </p:nvGraphicFramePr>
        <p:xfrm>
          <a:off x="1827914" y="5236758"/>
          <a:ext cx="1032934" cy="448734"/>
        </p:xfrm>
        <a:graphic>
          <a:graphicData uri="http://schemas.openxmlformats.org/drawingml/2006/table">
            <a:tbl>
              <a:tblPr/>
              <a:tblGrid>
                <a:gridCol w="103293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800" b="1" kern="100" dirty="0" smtClean="0">
                          <a:solidFill>
                            <a:srgbClr val="0070C0"/>
                          </a:solidFill>
                          <a:latin typeface="Times New Roman" panose="02020603050405020304" pitchFamily="18" charset="0"/>
                          <a:ea typeface="+mn-ea"/>
                          <a:cs typeface="+mn-cs"/>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39" name="Group 80"/>
          <p:cNvGraphicFramePr>
            <a:graphicFrameLocks noGrp="1"/>
          </p:cNvGraphicFramePr>
          <p:nvPr/>
        </p:nvGraphicFramePr>
        <p:xfrm>
          <a:off x="5017006" y="2148436"/>
          <a:ext cx="632823" cy="334986"/>
        </p:xfrm>
        <a:graphic>
          <a:graphicData uri="http://schemas.openxmlformats.org/drawingml/2006/table">
            <a:tbl>
              <a:tblPr/>
              <a:tblGrid>
                <a:gridCol w="632823"/>
              </a:tblGrid>
              <a:tr h="295698">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3" name="Group 80"/>
          <p:cNvGraphicFramePr>
            <a:graphicFrameLocks noGrp="1"/>
          </p:cNvGraphicFramePr>
          <p:nvPr/>
        </p:nvGraphicFramePr>
        <p:xfrm>
          <a:off x="2881356" y="2969297"/>
          <a:ext cx="1032934" cy="334986"/>
        </p:xfrm>
        <a:graphic>
          <a:graphicData uri="http://schemas.openxmlformats.org/drawingml/2006/table">
            <a:tbl>
              <a:tblPr/>
              <a:tblGrid>
                <a:gridCol w="1032934"/>
              </a:tblGrid>
              <a:tr h="30746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5" name="Group 80"/>
          <p:cNvGraphicFramePr>
            <a:graphicFrameLocks noGrp="1"/>
          </p:cNvGraphicFramePr>
          <p:nvPr/>
        </p:nvGraphicFramePr>
        <p:xfrm>
          <a:off x="3725966" y="4141083"/>
          <a:ext cx="498744" cy="334986"/>
        </p:xfrm>
        <a:graphic>
          <a:graphicData uri="http://schemas.openxmlformats.org/drawingml/2006/table">
            <a:tbl>
              <a:tblPr/>
              <a:tblGrid>
                <a:gridCol w="498744"/>
              </a:tblGrid>
              <a:tr h="321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6" name="Group 80"/>
          <p:cNvGraphicFramePr>
            <a:graphicFrameLocks noGrp="1"/>
          </p:cNvGraphicFramePr>
          <p:nvPr/>
        </p:nvGraphicFramePr>
        <p:xfrm>
          <a:off x="4464951" y="4550713"/>
          <a:ext cx="778933" cy="338666"/>
        </p:xfrm>
        <a:graphic>
          <a:graphicData uri="http://schemas.openxmlformats.org/drawingml/2006/table">
            <a:tbl>
              <a:tblPr/>
              <a:tblGrid>
                <a:gridCol w="778933"/>
              </a:tblGrid>
              <a:tr h="338666">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7" name="Group 80"/>
          <p:cNvGraphicFramePr>
            <a:graphicFrameLocks noGrp="1"/>
          </p:cNvGraphicFramePr>
          <p:nvPr/>
        </p:nvGraphicFramePr>
        <p:xfrm>
          <a:off x="1810742" y="5317308"/>
          <a:ext cx="1134533" cy="338666"/>
        </p:xfrm>
        <a:graphic>
          <a:graphicData uri="http://schemas.openxmlformats.org/drawingml/2006/table">
            <a:tbl>
              <a:tblPr/>
              <a:tblGrid>
                <a:gridCol w="1134533"/>
              </a:tblGrid>
              <a:tr h="338666">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8" name="矩形 47"/>
          <p:cNvSpPr/>
          <p:nvPr/>
        </p:nvSpPr>
        <p:spPr>
          <a:xfrm>
            <a:off x="6145904" y="5128717"/>
            <a:ext cx="2649754"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boredom     </a:t>
            </a:r>
            <a:r>
              <a:rPr lang="en-US" altLang="zh-CN" sz="1600" dirty="0" smtClean="0">
                <a:cs typeface="Times New Roman" panose="02020603050405020304" pitchFamily="18" charset="0"/>
              </a:rPr>
              <a:t>/‘</a:t>
            </a:r>
            <a:r>
              <a:rPr lang="en-US" altLang="zh-CN" sz="1600" dirty="0" err="1" smtClean="0">
                <a:cs typeface="Times New Roman" panose="02020603050405020304" pitchFamily="18" charset="0"/>
              </a:rPr>
              <a:t>bɔːdəm</a:t>
            </a:r>
            <a:r>
              <a:rPr lang="en-US" altLang="zh-CN" sz="1600" dirty="0" smtClean="0">
                <a:cs typeface="Times New Roman" panose="02020603050405020304" pitchFamily="18" charset="0"/>
              </a:rPr>
              <a:t>/ </a:t>
            </a:r>
            <a:endParaRPr lang="en-US" altLang="zh-CN" sz="1700" b="1" kern="100" dirty="0" smtClean="0">
              <a:solidFill>
                <a:srgbClr val="0070C0"/>
              </a:solidFill>
              <a:latin typeface="Times New Roman" panose="02020603050405020304" pitchFamily="18" charset="0"/>
            </a:endParaRP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n. </a:t>
            </a:r>
            <a:r>
              <a:rPr lang="zh-CN" altLang="en-US" dirty="0" smtClean="0">
                <a:cs typeface="Times New Roman" panose="02020603050405020304" pitchFamily="18" charset="0"/>
              </a:rPr>
              <a:t>厌烦，无聊</a:t>
            </a:r>
            <a:endParaRPr lang="en-US" altLang="zh-CN" dirty="0" smtClean="0">
              <a:cs typeface="Times New Roman" panose="02020603050405020304" pitchFamily="18" charset="0"/>
            </a:endParaRPr>
          </a:p>
        </p:txBody>
      </p:sp>
      <p:graphicFrame>
        <p:nvGraphicFramePr>
          <p:cNvPr id="51" name="Group 80"/>
          <p:cNvGraphicFramePr>
            <a:graphicFrameLocks noGrp="1"/>
          </p:cNvGraphicFramePr>
          <p:nvPr/>
        </p:nvGraphicFramePr>
        <p:xfrm>
          <a:off x="2978773" y="5675648"/>
          <a:ext cx="1032934" cy="448734"/>
        </p:xfrm>
        <a:graphic>
          <a:graphicData uri="http://schemas.openxmlformats.org/drawingml/2006/table">
            <a:tbl>
              <a:tblPr/>
              <a:tblGrid>
                <a:gridCol w="103293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2" name="矩形 51"/>
          <p:cNvSpPr/>
          <p:nvPr/>
        </p:nvSpPr>
        <p:spPr>
          <a:xfrm>
            <a:off x="6167674" y="5350787"/>
            <a:ext cx="2822716" cy="792333"/>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addicted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ə'dɪktɪd</a:t>
            </a:r>
            <a:r>
              <a:rPr lang="en-US" altLang="zh-CN" dirty="0" smtClean="0">
                <a:cs typeface="Times New Roman" panose="02020603050405020304" pitchFamily="18" charset="0"/>
              </a:rPr>
              <a:t>/</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dirty="0" smtClean="0">
                <a:cs typeface="Times New Roman" panose="02020603050405020304" pitchFamily="18" charset="0"/>
              </a:rPr>
              <a:t>上瘾的</a:t>
            </a:r>
            <a:endParaRPr lang="en-US" altLang="zh-CN" dirty="0" smtClean="0">
              <a:cs typeface="Times New Roman" panose="02020603050405020304" pitchFamily="18" charset="0"/>
            </a:endParaRPr>
          </a:p>
        </p:txBody>
      </p:sp>
      <p:pic>
        <p:nvPicPr>
          <p:cNvPr id="54" name="B-1.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877873"/>
            <a:ext cx="304800" cy="30480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39"/>
                    </p:tgtEl>
                  </p:cond>
                </p:stCondLst>
                <p:endSync evt="end" delay="0">
                  <p:rtn val="all"/>
                </p:endSync>
                <p:childTnLst>
                  <p:par>
                    <p:cTn id="13" fill="hold">
                      <p:stCondLst>
                        <p:cond delay="0"/>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3" nodeType="clickEffect">
                                  <p:stCondLst>
                                    <p:cond delay="0"/>
                                  </p:stCondLst>
                                  <p:childTnLst>
                                    <p:anim calcmode="lin" valueType="num">
                                      <p:cBhvr additive="base">
                                        <p:cTn id="22" dur="500"/>
                                        <p:tgtEl>
                                          <p:spTgt spid="53"/>
                                        </p:tgtEl>
                                        <p:attrNameLst>
                                          <p:attrName>ppt_x</p:attrName>
                                        </p:attrNameLst>
                                      </p:cBhvr>
                                      <p:tavLst>
                                        <p:tav tm="0">
                                          <p:val>
                                            <p:strVal val="ppt_x"/>
                                          </p:val>
                                        </p:tav>
                                        <p:tav tm="100000">
                                          <p:val>
                                            <p:strVal val="ppt_x"/>
                                          </p:val>
                                        </p:tav>
                                      </p:tavLst>
                                    </p:anim>
                                    <p:anim calcmode="lin" valueType="num">
                                      <p:cBhvr additive="base">
                                        <p:cTn id="23" dur="500"/>
                                        <p:tgtEl>
                                          <p:spTgt spid="53"/>
                                        </p:tgtEl>
                                        <p:attrNameLst>
                                          <p:attrName>ppt_y</p:attrName>
                                        </p:attrNameLst>
                                      </p:cBhvr>
                                      <p:tavLst>
                                        <p:tav tm="0">
                                          <p:val>
                                            <p:strVal val="ppt_y"/>
                                          </p:val>
                                        </p:tav>
                                        <p:tav tm="100000">
                                          <p:val>
                                            <p:strVal val="1+ppt_h/2"/>
                                          </p:val>
                                        </p:tav>
                                      </p:tavLst>
                                    </p:anim>
                                    <p:set>
                                      <p:cBhvr>
                                        <p:cTn id="2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5" restart="whenNotActive" fill="hold" evtFilter="cancelBubble" nodeType="interactiveSeq">
                <p:stCondLst>
                  <p:cond evt="onClick" delay="0">
                    <p:tgtEl>
                      <p:spTgt spid="43"/>
                    </p:tgtEl>
                  </p:cond>
                </p:stCondLst>
                <p:endSync evt="end" delay="0">
                  <p:rtn val="all"/>
                </p:endSync>
                <p:childTnLst>
                  <p:par>
                    <p:cTn id="26" fill="hold">
                      <p:stCondLst>
                        <p:cond delay="0"/>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57"/>
                                        </p:tgtEl>
                                        <p:attrNameLst>
                                          <p:attrName>ppt_x</p:attrName>
                                        </p:attrNameLst>
                                      </p:cBhvr>
                                      <p:tavLst>
                                        <p:tav tm="0">
                                          <p:val>
                                            <p:strVal val="ppt_x"/>
                                          </p:val>
                                        </p:tav>
                                        <p:tav tm="100000">
                                          <p:val>
                                            <p:strVal val="ppt_x"/>
                                          </p:val>
                                        </p:tav>
                                      </p:tavLst>
                                    </p:anim>
                                    <p:anim calcmode="lin" valueType="num">
                                      <p:cBhvr additive="base">
                                        <p:cTn id="36" dur="500"/>
                                        <p:tgtEl>
                                          <p:spTgt spid="57"/>
                                        </p:tgtEl>
                                        <p:attrNameLst>
                                          <p:attrName>ppt_y</p:attrName>
                                        </p:attrNameLst>
                                      </p:cBhvr>
                                      <p:tavLst>
                                        <p:tav tm="0">
                                          <p:val>
                                            <p:strVal val="ppt_y"/>
                                          </p:val>
                                        </p:tav>
                                        <p:tav tm="100000">
                                          <p:val>
                                            <p:strVal val="1+ppt_h/2"/>
                                          </p:val>
                                        </p:tav>
                                      </p:tavLst>
                                    </p:anim>
                                    <p:set>
                                      <p:cBhvr>
                                        <p:cTn id="3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1" nodeType="clickEffect">
                                  <p:stCondLst>
                                    <p:cond delay="0"/>
                                  </p:stCondLst>
                                  <p:childTnLst>
                                    <p:animEffect transition="out" filter="box(in)">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44"/>
                                        </p:tgtEl>
                                        <p:attrNameLst>
                                          <p:attrName>ppt_x</p:attrName>
                                        </p:attrNameLst>
                                      </p:cBhvr>
                                      <p:tavLst>
                                        <p:tav tm="0">
                                          <p:val>
                                            <p:strVal val="ppt_x"/>
                                          </p:val>
                                        </p:tav>
                                        <p:tav tm="100000">
                                          <p:val>
                                            <p:strVal val="ppt_x"/>
                                          </p:val>
                                        </p:tav>
                                      </p:tavLst>
                                    </p:anim>
                                    <p:anim calcmode="lin" valueType="num">
                                      <p:cBhvr additive="base">
                                        <p:cTn id="61" dur="500"/>
                                        <p:tgtEl>
                                          <p:spTgt spid="44"/>
                                        </p:tgtEl>
                                        <p:attrNameLst>
                                          <p:attrName>ppt_y</p:attrName>
                                        </p:attrNameLst>
                                      </p:cBhvr>
                                      <p:tavLst>
                                        <p:tav tm="0">
                                          <p:val>
                                            <p:strVal val="ppt_y"/>
                                          </p:val>
                                        </p:tav>
                                        <p:tav tm="100000">
                                          <p:val>
                                            <p:strVal val="1+ppt_h/2"/>
                                          </p:val>
                                        </p:tav>
                                      </p:tavLst>
                                    </p:anim>
                                    <p:set>
                                      <p:cBhvr>
                                        <p:cTn id="6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3" restart="whenNotActive" fill="hold" evtFilter="cancelBubble" nodeType="interactiveSeq">
                <p:stCondLst>
                  <p:cond evt="onClick" delay="0">
                    <p:tgtEl>
                      <p:spTgt spid="47"/>
                    </p:tgtEl>
                  </p:cond>
                </p:stCondLst>
                <p:endSync evt="end" delay="0">
                  <p:rtn val="all"/>
                </p:endSync>
                <p:childTnLst>
                  <p:par>
                    <p:cTn id="64" fill="hold">
                      <p:stCondLst>
                        <p:cond delay="0"/>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ppt_x"/>
                                          </p:val>
                                        </p:tav>
                                        <p:tav tm="100000">
                                          <p:val>
                                            <p:strVal val="#ppt_x"/>
                                          </p:val>
                                        </p:tav>
                                      </p:tavLst>
                                    </p:anim>
                                    <p:anim calcmode="lin" valueType="num">
                                      <p:cBhvr additive="base">
                                        <p:cTn id="6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48"/>
                                        </p:tgtEl>
                                        <p:attrNameLst>
                                          <p:attrName>ppt_x</p:attrName>
                                        </p:attrNameLst>
                                      </p:cBhvr>
                                      <p:tavLst>
                                        <p:tav tm="0">
                                          <p:val>
                                            <p:strVal val="ppt_x"/>
                                          </p:val>
                                        </p:tav>
                                        <p:tav tm="100000">
                                          <p:val>
                                            <p:strVal val="ppt_x"/>
                                          </p:val>
                                        </p:tav>
                                      </p:tavLst>
                                    </p:anim>
                                    <p:anim calcmode="lin" valueType="num">
                                      <p:cBhvr additive="base">
                                        <p:cTn id="74" dur="500"/>
                                        <p:tgtEl>
                                          <p:spTgt spid="48"/>
                                        </p:tgtEl>
                                        <p:attrNameLst>
                                          <p:attrName>ppt_y</p:attrName>
                                        </p:attrNameLst>
                                      </p:cBhvr>
                                      <p:tavLst>
                                        <p:tav tm="0">
                                          <p:val>
                                            <p:strVal val="ppt_y"/>
                                          </p:val>
                                        </p:tav>
                                        <p:tav tm="100000">
                                          <p:val>
                                            <p:strVal val="1+ppt_h/2"/>
                                          </p:val>
                                        </p:tav>
                                      </p:tavLst>
                                    </p:anim>
                                    <p:set>
                                      <p:cBhvr>
                                        <p:cTn id="7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6" restart="whenNotActive" fill="hold" evtFilter="cancelBubble" nodeType="interactiveSeq">
                <p:stCondLst>
                  <p:cond evt="onClick" delay="0">
                    <p:tgtEl>
                      <p:spTgt spid="51"/>
                    </p:tgtEl>
                  </p:cond>
                </p:stCondLst>
                <p:endSync evt="end" delay="0">
                  <p:rtn val="all"/>
                </p:endSync>
                <p:childTnLst>
                  <p:par>
                    <p:cTn id="77" fill="hold">
                      <p:stCondLst>
                        <p:cond delay="0"/>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52"/>
                                        </p:tgtEl>
                                        <p:attrNameLst>
                                          <p:attrName>ppt_x</p:attrName>
                                        </p:attrNameLst>
                                      </p:cBhvr>
                                      <p:tavLst>
                                        <p:tav tm="0">
                                          <p:val>
                                            <p:strVal val="ppt_x"/>
                                          </p:val>
                                        </p:tav>
                                        <p:tav tm="100000">
                                          <p:val>
                                            <p:strVal val="ppt_x"/>
                                          </p:val>
                                        </p:tav>
                                      </p:tavLst>
                                    </p:anim>
                                    <p:anim calcmode="lin" valueType="num">
                                      <p:cBhvr additive="base">
                                        <p:cTn id="87" dur="500"/>
                                        <p:tgtEl>
                                          <p:spTgt spid="52"/>
                                        </p:tgtEl>
                                        <p:attrNameLst>
                                          <p:attrName>ppt_y</p:attrName>
                                        </p:attrNameLst>
                                      </p:cBhvr>
                                      <p:tavLst>
                                        <p:tav tm="0">
                                          <p:val>
                                            <p:strVal val="ppt_y"/>
                                          </p:val>
                                        </p:tav>
                                        <p:tav tm="100000">
                                          <p:val>
                                            <p:strVal val="1+ppt_h/2"/>
                                          </p:val>
                                        </p:tav>
                                      </p:tavLst>
                                    </p:anim>
                                    <p:set>
                                      <p:cBhvr>
                                        <p:cTn id="8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89" restart="whenNotActive" fill="hold" evtFilter="cancelBubble" nodeType="interactiveSeq">
                <p:stCondLst>
                  <p:cond evt="onClick" delay="0">
                    <p:tgtEl>
                      <p:spTgt spid="5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49101" fill="hold"/>
                                        <p:tgtEl>
                                          <p:spTgt spid="54"/>
                                        </p:tgtEl>
                                      </p:cBhvr>
                                    </p:cmd>
                                  </p:childTnLst>
                                </p:cTn>
                              </p:par>
                            </p:childTnLst>
                          </p:cTn>
                        </p:par>
                      </p:childTnLst>
                    </p:cTn>
                  </p:par>
                </p:childTnLst>
              </p:cTn>
              <p:nextCondLst>
                <p:cond evt="onClick" delay="0">
                  <p:tgtEl>
                    <p:spTgt spid="54"/>
                  </p:tgtEl>
                </p:cond>
              </p:nextCondLst>
            </p:seq>
            <p:audio>
              <p:cMediaNode>
                <p:cTn id="94" fill="hold" display="0">
                  <p:stCondLst>
                    <p:cond delay="indefinite"/>
                  </p:stCondLst>
                  <p:endCondLst>
                    <p:cond evt="onNext" delay="0">
                      <p:tgtEl>
                        <p:sldTgt/>
                      </p:tgtEl>
                    </p:cond>
                    <p:cond evt="onPrev" delay="0">
                      <p:tgtEl>
                        <p:sldTgt/>
                      </p:tgtEl>
                    </p:cond>
                    <p:cond evt="onStopAudio" delay="0">
                      <p:tgtEl>
                        <p:sldTgt/>
                      </p:tgtEl>
                    </p:cond>
                  </p:endCondLst>
                </p:cTn>
                <p:tgtEl>
                  <p:spTgt spid="54"/>
                </p:tgtEl>
              </p:cMediaNode>
            </p:audio>
            <p:seq concurrent="1" nextAc="seek">
              <p:cTn id="95" restart="whenNotActive" fill="hold" evtFilter="cancelBubble" nodeType="interactiveSeq">
                <p:stCondLst>
                  <p:cond evt="onClick" delay="0">
                    <p:tgtEl>
                      <p:spTgt spid="40"/>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49101" fill="hold"/>
                                        <p:tgtEl>
                                          <p:spTgt spid="54"/>
                                        </p:tgtEl>
                                      </p:cBhvr>
                                    </p:cmd>
                                  </p:childTnLst>
                                </p:cTn>
                              </p:par>
                            </p:childTnLst>
                          </p:cTn>
                        </p:par>
                      </p:childTnLst>
                    </p:cTn>
                  </p:par>
                </p:childTnLst>
              </p:cTn>
              <p:nextCondLst>
                <p:cond evt="onClick" delay="0">
                  <p:tgtEl>
                    <p:spTgt spid="40"/>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p:stCondLst>
                        <p:cond delay="0"/>
                      </p:stCondLst>
                      <p:childTnLst>
                        <p:par>
                          <p:cTn id="102" fill="hold">
                            <p:stCondLst>
                              <p:cond delay="0"/>
                            </p:stCondLst>
                            <p:childTnLst>
                              <p:par>
                                <p:cTn id="103" presetID="2" presetClass="mediacall" presetSubtype="0" fill="hold" nodeType="clickEffect">
                                  <p:stCondLst>
                                    <p:cond delay="0"/>
                                  </p:stCondLst>
                                  <p:childTnLst>
                                    <p:cmd type="call" cmd="togglePause">
                                      <p:cBhvr>
                                        <p:cTn id="104" dur="1" fill="hold"/>
                                        <p:tgtEl>
                                          <p:spTgt spid="54"/>
                                        </p:tgtEl>
                                      </p:cBhvr>
                                    </p:cmd>
                                  </p:childTnLst>
                                </p:cTn>
                              </p:par>
                            </p:childTnLst>
                          </p:cTn>
                        </p:par>
                      </p:childTnLst>
                    </p:cTn>
                  </p:par>
                </p:childTnLst>
              </p:cTn>
              <p:nextCondLst>
                <p:cond evt="onClick" delay="0">
                  <p:tgtEl>
                    <p:spTgt spid="41"/>
                  </p:tgtEl>
                </p:cond>
              </p:nextCondLst>
            </p:seq>
            <p:seq concurrent="1" nextAc="seek">
              <p:cTn id="105" restart="whenNotActive" fill="hold" evtFilter="cancelBubble" nodeType="interactiveSeq">
                <p:stCondLst>
                  <p:cond evt="onClick" delay="0">
                    <p:tgtEl>
                      <p:spTgt spid="42"/>
                    </p:tgtEl>
                  </p:cond>
                </p:stCondLst>
                <p:endSync evt="end" delay="0">
                  <p:rtn val="all"/>
                </p:endSync>
                <p:childTnLst>
                  <p:par>
                    <p:cTn id="106" fill="hold">
                      <p:stCondLst>
                        <p:cond delay="0"/>
                      </p:stCondLst>
                      <p:childTnLst>
                        <p:par>
                          <p:cTn id="107" fill="hold">
                            <p:stCondLst>
                              <p:cond delay="0"/>
                            </p:stCondLst>
                            <p:childTnLst>
                              <p:par>
                                <p:cTn id="108" presetID="3" presetClass="mediacall" presetSubtype="0" fill="hold" nodeType="clickEffect">
                                  <p:stCondLst>
                                    <p:cond delay="0"/>
                                  </p:stCondLst>
                                  <p:childTnLst>
                                    <p:cmd type="call" cmd="stop">
                                      <p:cBhvr>
                                        <p:cTn id="109" dur="1" fill="hold"/>
                                        <p:tgtEl>
                                          <p:spTgt spid="54"/>
                                        </p:tgtEl>
                                      </p:cBhvr>
                                    </p:cmd>
                                  </p:childTnLst>
                                </p:cTn>
                              </p:par>
                            </p:childTnLst>
                          </p:cTn>
                        </p:par>
                      </p:childTnLst>
                    </p:cTn>
                  </p:par>
                </p:childTnLst>
              </p:cTn>
              <p:nextCondLst>
                <p:cond evt="onClick" delay="0">
                  <p:tgtEl>
                    <p:spTgt spid="42"/>
                  </p:tgtEl>
                </p:cond>
              </p:nextCondLst>
            </p:seq>
          </p:childTnLst>
        </p:cTn>
      </p:par>
    </p:tnLst>
    <p:bldLst>
      <p:bldP spid="20" grpId="0" animBg="1"/>
      <p:bldP spid="20" grpId="1" animBg="1"/>
      <p:bldP spid="44" grpId="0" animBg="1"/>
      <p:bldP spid="44" grpId="1" animBg="1"/>
      <p:bldP spid="55" grpId="0" animBg="1"/>
      <p:bldP spid="55" grpId="1" animBg="1"/>
      <p:bldP spid="57" grpId="0" animBg="1"/>
      <p:bldP spid="57" grpId="1" animBg="1"/>
      <p:bldP spid="53" grpId="2" animBg="1"/>
      <p:bldP spid="53" grpId="3" animBg="1"/>
      <p:bldP spid="48" grpId="0" animBg="1"/>
      <p:bldP spid="48" grpId="1" animBg="1"/>
      <p:bldP spid="52" grpId="0" animBg="1"/>
      <p:bldP spid="5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B     Extensive </a:t>
            </a:r>
            <a:r>
              <a:rPr lang="en-US" altLang="zh-CN" sz="2400" b="1" kern="0" dirty="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 2</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279831" y="2554109"/>
            <a:ext cx="4882621" cy="2308324"/>
          </a:xfrm>
          <a:prstGeom prst="rect">
            <a:avLst/>
          </a:prstGeom>
          <a:solidFill>
            <a:srgbClr val="FFFF99"/>
          </a:solidFill>
        </p:spPr>
        <p:txBody>
          <a:bodyPr wrap="square">
            <a:spAutoFit/>
          </a:bodyPr>
          <a:lstStyle/>
          <a:p>
            <a:r>
              <a:rPr lang="en-US" altLang="zh-CN" dirty="0" smtClean="0"/>
              <a:t>        </a:t>
            </a:r>
          </a:p>
          <a:p>
            <a:pPr algn="just"/>
            <a:r>
              <a:rPr lang="en-US" altLang="zh-CN" dirty="0" smtClean="0"/>
              <a:t>          </a:t>
            </a:r>
            <a:r>
              <a:rPr lang="zh-CN" altLang="zh-CN" dirty="0" smtClean="0"/>
              <a:t>对一些人而言，俄罗斯方块就像人生的一种挫折。你永远不可能赢，全部靠运气来玩。而对我来说，它是生活最真实的体现。我再也不玩象棋了。时至今日，俄罗斯方块依然是我手机上唯一的一款游戏。我把它放在应用程序的第一页，不断提醒自己，生活是俄罗斯方块，而不是象棋。</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911014" y="2232296"/>
            <a:ext cx="4140199" cy="3651897"/>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2</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Tetris, to some, is </a:t>
            </a:r>
            <a:r>
              <a:rPr lang="en-US" altLang="zh-CN" b="1" kern="100" dirty="0" smtClean="0">
                <a:solidFill>
                  <a:srgbClr val="0070C0"/>
                </a:solidFill>
                <a:latin typeface="Times New Roman" panose="02020603050405020304" pitchFamily="18" charset="0"/>
              </a:rPr>
              <a:t>frustration</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7</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 human form.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It’s impossible to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win!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It’s driven by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luck! But to me, it became the truest </a:t>
            </a:r>
            <a:r>
              <a:rPr lang="en-US" altLang="zh-CN" b="1" kern="100" dirty="0" smtClean="0">
                <a:solidFill>
                  <a:srgbClr val="0070C0"/>
                </a:solidFill>
                <a:latin typeface="Times New Roman" panose="02020603050405020304" pitchFamily="18" charset="0"/>
              </a:rPr>
              <a:t>representation</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8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of life. I don’t play chess competitively anymore. But to this day, Tetris is the only game on my phone. It sits on the</a:t>
            </a:r>
          </a:p>
          <a:p>
            <a:pPr algn="just">
              <a:lnSpc>
                <a:spcPct val="130000"/>
              </a:lnSpc>
            </a:pP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front page of my apps, a </a:t>
            </a:r>
            <a:r>
              <a:rPr lang="en-US" altLang="zh-CN" b="1" kern="100" dirty="0" smtClean="0">
                <a:solidFill>
                  <a:srgbClr val="0070C0"/>
                </a:solidFill>
                <a:latin typeface="Times New Roman" panose="02020603050405020304" pitchFamily="18" charset="0"/>
              </a:rPr>
              <a:t>constant</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9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reminder that life is Tetris, not chess.</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p:cNvSpPr/>
          <p:nvPr/>
        </p:nvSpPr>
        <p:spPr>
          <a:xfrm>
            <a:off x="6337870" y="3340939"/>
            <a:ext cx="4452049" cy="792333"/>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representation    </a:t>
            </a:r>
            <a:r>
              <a:rPr lang="en-US" altLang="zh-CN" dirty="0" smtClean="0">
                <a:cs typeface="Times New Roman" panose="02020603050405020304" pitchFamily="18" charset="0"/>
              </a:rPr>
              <a:t>/ˌ</a:t>
            </a:r>
            <a:r>
              <a:rPr lang="en-US" altLang="zh-CN" dirty="0" err="1" smtClean="0">
                <a:cs typeface="Times New Roman" panose="02020603050405020304" pitchFamily="18" charset="0"/>
              </a:rPr>
              <a:t>reprɪzen'teɪʃn</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 </a:t>
            </a:r>
            <a:r>
              <a:rPr lang="zh-CN" altLang="en-US" kern="100" dirty="0" smtClean="0">
                <a:latin typeface="Times New Roman" panose="02020603050405020304" pitchFamily="18" charset="0"/>
              </a:rPr>
              <a:t>表现，描述，描绘</a:t>
            </a:r>
            <a:endParaRPr lang="en-US" altLang="zh-CN" kern="100" dirty="0" smtClean="0">
              <a:latin typeface="Times New Roman" panose="02020603050405020304" pitchFamily="18" charset="0"/>
            </a:endParaRPr>
          </a:p>
        </p:txBody>
      </p:sp>
      <p:graphicFrame>
        <p:nvGraphicFramePr>
          <p:cNvPr id="50" name="Group 61"/>
          <p:cNvGraphicFramePr>
            <a:graphicFrameLocks noGrp="1"/>
          </p:cNvGraphicFramePr>
          <p:nvPr/>
        </p:nvGraphicFramePr>
        <p:xfrm>
          <a:off x="2833688" y="4549775"/>
          <a:ext cx="663045" cy="334986"/>
        </p:xfrm>
        <a:graphic>
          <a:graphicData uri="http://schemas.openxmlformats.org/drawingml/2006/table">
            <a:tbl>
              <a:tblPr/>
              <a:tblGrid>
                <a:gridCol w="663045"/>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sp>
        <p:nvSpPr>
          <p:cNvPr id="55" name="矩形 54"/>
          <p:cNvSpPr/>
          <p:nvPr/>
        </p:nvSpPr>
        <p:spPr>
          <a:xfrm>
            <a:off x="5684608" y="3729420"/>
            <a:ext cx="5026934" cy="432234"/>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be impossible to do </a:t>
            </a:r>
            <a:r>
              <a:rPr lang="en-US" altLang="zh-CN" b="1" kern="100" dirty="0" err="1" smtClean="0">
                <a:solidFill>
                  <a:srgbClr val="0070C0"/>
                </a:solidFill>
                <a:latin typeface="Times New Roman" panose="02020603050405020304" pitchFamily="18" charset="0"/>
              </a:rPr>
              <a:t>sth</a:t>
            </a:r>
            <a:r>
              <a:rPr lang="en-US" altLang="zh-CN" b="1" kern="100" dirty="0" smtClean="0">
                <a:solidFill>
                  <a:srgbClr val="0070C0"/>
                </a:solidFill>
                <a:latin typeface="Times New Roman" panose="02020603050405020304" pitchFamily="18" charset="0"/>
              </a:rPr>
              <a:t>.      </a:t>
            </a:r>
            <a:r>
              <a:rPr lang="zh-CN" altLang="en-US" dirty="0" smtClean="0"/>
              <a:t>不可能做某事</a:t>
            </a:r>
            <a:endParaRPr lang="en-US" altLang="zh-CN" b="1" dirty="0" smtClean="0"/>
          </a:p>
        </p:txBody>
      </p:sp>
      <p:sp>
        <p:nvSpPr>
          <p:cNvPr id="57" name="矩形 56"/>
          <p:cNvSpPr/>
          <p:nvPr/>
        </p:nvSpPr>
        <p:spPr>
          <a:xfrm>
            <a:off x="6408127" y="3276214"/>
            <a:ext cx="3580604" cy="15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endParaRPr lang="en-US" altLang="zh-CN" sz="1700" kern="100" dirty="0" smtClean="0">
              <a:solidFill>
                <a:srgbClr val="0070C0"/>
              </a:solidFill>
              <a:latin typeface="Times New Roman" panose="02020603050405020304" pitchFamily="18" charset="0"/>
              <a:ea typeface="+mn-ea"/>
            </a:endParaRPr>
          </a:p>
          <a:p>
            <a:pPr indent="127000" algn="just" fontAlgn="auto">
              <a:lnSpc>
                <a:spcPct val="130000"/>
              </a:lnSpc>
              <a:spcBef>
                <a:spcPts val="0"/>
              </a:spcBef>
              <a:spcAft>
                <a:spcPts val="0"/>
              </a:spcAft>
              <a:defRPr/>
            </a:pPr>
            <a:r>
              <a:rPr lang="zh-CN"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frustration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frʌ'streɪʃn</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 </a:t>
            </a:r>
            <a:r>
              <a:rPr lang="zh-CN" altLang="en-US" kern="100" dirty="0" smtClean="0">
                <a:latin typeface="Times New Roman" panose="02020603050405020304" pitchFamily="18" charset="0"/>
              </a:rPr>
              <a:t>懊恼，沮丧</a:t>
            </a:r>
            <a:endParaRPr lang="en-US" altLang="zh-CN" kern="100" dirty="0" smtClean="0">
              <a:latin typeface="Times New Roman" panose="02020603050405020304" pitchFamily="18" charset="0"/>
            </a:endParaRPr>
          </a:p>
          <a:p>
            <a:pPr indent="127000" algn="just" fontAlgn="auto">
              <a:lnSpc>
                <a:spcPct val="130000"/>
              </a:lnSpc>
              <a:spcBef>
                <a:spcPts val="0"/>
              </a:spcBef>
              <a:spcAft>
                <a:spcPts val="0"/>
              </a:spcAft>
              <a:defRPr/>
            </a:pPr>
            <a:r>
              <a:rPr lang="en-US" altLang="zh-CN" dirty="0" smtClean="0">
                <a:latin typeface="Times New Roman" panose="02020603050405020304" pitchFamily="18" charset="0"/>
                <a:cs typeface="Times New Roman" panose="02020603050405020304" pitchFamily="18" charset="0"/>
              </a:rPr>
              <a:t> </a:t>
            </a:r>
            <a:endParaRPr lang="en-US" altLang="zh-CN" sz="1700" kern="100" dirty="0" smtClean="0">
              <a:latin typeface="Times New Roman" panose="02020603050405020304" pitchFamily="18" charset="0"/>
            </a:endParaRPr>
          </a:p>
        </p:txBody>
      </p:sp>
      <p:sp>
        <p:nvSpPr>
          <p:cNvPr id="53" name="矩形 52"/>
          <p:cNvSpPr/>
          <p:nvPr/>
        </p:nvSpPr>
        <p:spPr>
          <a:xfrm>
            <a:off x="6104339" y="3717104"/>
            <a:ext cx="4337238" cy="369332"/>
          </a:xfrm>
          <a:prstGeom prst="rect">
            <a:avLst/>
          </a:prstGeom>
          <a:solidFill>
            <a:srgbClr val="D7F9D3"/>
          </a:solidFill>
          <a:ln>
            <a:solidFill>
              <a:srgbClr val="FF0000"/>
            </a:solidFill>
          </a:ln>
        </p:spPr>
        <p:txBody>
          <a:bodyPr wrap="square">
            <a:spAutoFit/>
          </a:bodyPr>
          <a:lstStyle/>
          <a:p>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be driven by…      </a:t>
            </a:r>
            <a:r>
              <a:rPr lang="zh-CN" altLang="en-US" dirty="0" smtClean="0"/>
              <a:t>被</a:t>
            </a:r>
            <a:r>
              <a:rPr lang="en-US" altLang="zh-CN" dirty="0" smtClean="0">
                <a:latin typeface="+mn-ea"/>
              </a:rPr>
              <a:t>……</a:t>
            </a:r>
            <a:r>
              <a:rPr lang="zh-CN" altLang="en-US" dirty="0" smtClean="0"/>
              <a:t>驱使</a:t>
            </a:r>
            <a:endParaRPr lang="zh-CN" altLang="zh-CN" dirty="0" smtClean="0"/>
          </a:p>
        </p:txBody>
      </p:sp>
      <p:sp>
        <p:nvSpPr>
          <p:cNvPr id="39" name="矩形 38"/>
          <p:cNvSpPr/>
          <p:nvPr/>
        </p:nvSpPr>
        <p:spPr>
          <a:xfrm>
            <a:off x="5625738" y="3110162"/>
            <a:ext cx="5852160" cy="2198872"/>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constant   </a:t>
            </a:r>
            <a:r>
              <a:rPr lang="en-US" altLang="zh-CN" dirty="0" smtClean="0"/>
              <a: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kɒnstənt</a:t>
            </a:r>
            <a:r>
              <a:rPr lang="en-US" altLang="zh-CN" dirty="0" smtClean="0">
                <a:cs typeface="Times New Roman" panose="02020603050405020304" pitchFamily="18" charset="0"/>
              </a:rPr>
              <a:t>/  </a:t>
            </a:r>
          </a:p>
          <a:p>
            <a:pPr>
              <a:lnSpc>
                <a:spcPct val="130000"/>
              </a:lnSpc>
            </a:pPr>
            <a:r>
              <a:rPr lang="en-US" altLang="zh-CN" i="1" dirty="0" smtClean="0">
                <a:cs typeface="Times New Roman" panose="02020603050405020304" pitchFamily="18" charset="0"/>
              </a:rPr>
              <a:t>     adj. </a:t>
            </a:r>
            <a:r>
              <a:rPr lang="en-US" altLang="zh-CN" dirty="0" smtClean="0">
                <a:cs typeface="Times New Roman" panose="02020603050405020304" pitchFamily="18" charset="0"/>
              </a:rPr>
              <a:t>happening all the time or repeatedly   </a:t>
            </a:r>
            <a:r>
              <a:rPr lang="zh-CN" altLang="zh-CN" dirty="0" smtClean="0"/>
              <a:t>连续发生的；不断的；重复的</a:t>
            </a:r>
          </a:p>
          <a:p>
            <a:pPr>
              <a:lnSpc>
                <a:spcPct val="130000"/>
              </a:lnSpc>
            </a:pPr>
            <a:r>
              <a:rPr lang="en-US" altLang="zh-CN" b="1" i="1" dirty="0" smtClean="0"/>
              <a:t>e.g.</a:t>
            </a:r>
            <a:r>
              <a:rPr lang="en-US" altLang="zh-CN" b="1" dirty="0" smtClean="0"/>
              <a:t> </a:t>
            </a:r>
            <a:r>
              <a:rPr lang="en-US" altLang="zh-CN" dirty="0" smtClean="0">
                <a:cs typeface="Times New Roman" panose="02020603050405020304" pitchFamily="18" charset="0"/>
              </a:rPr>
              <a:t>This entrance is in constant use.  </a:t>
            </a:r>
            <a:r>
              <a:rPr lang="zh-CN" altLang="zh-CN" dirty="0" smtClean="0"/>
              <a:t>此入口经常使用。</a:t>
            </a:r>
          </a:p>
          <a:p>
            <a:pPr>
              <a:lnSpc>
                <a:spcPct val="130000"/>
              </a:lnSpc>
            </a:pPr>
            <a:r>
              <a:rPr lang="en-US" altLang="zh-CN" dirty="0" smtClean="0">
                <a:cs typeface="Times New Roman" panose="02020603050405020304" pitchFamily="18" charset="0"/>
              </a:rPr>
              <a:t>        Babies need constant attention.</a:t>
            </a:r>
            <a:r>
              <a:rPr lang="en-US" altLang="zh-CN" dirty="0" smtClean="0"/>
              <a:t>  </a:t>
            </a:r>
            <a:r>
              <a:rPr lang="zh-CN" altLang="zh-CN" dirty="0" smtClean="0"/>
              <a:t>婴儿一刻也离不开人。</a:t>
            </a:r>
          </a:p>
          <a:p>
            <a:pPr indent="127000" algn="just" fontAlgn="auto">
              <a:lnSpc>
                <a:spcPct val="130000"/>
              </a:lnSpc>
              <a:spcBef>
                <a:spcPts val="0"/>
              </a:spcBef>
              <a:spcAft>
                <a:spcPts val="0"/>
              </a:spcAft>
              <a:defRPr/>
            </a:pPr>
            <a:endParaRPr lang="en-US" altLang="zh-CN" sz="1700" b="1" kern="100" dirty="0" smtClean="0">
              <a:solidFill>
                <a:srgbClr val="0070C0"/>
              </a:solidFill>
              <a:latin typeface="Times New Roman" panose="02020603050405020304" pitchFamily="18" charset="0"/>
            </a:endParaRPr>
          </a:p>
        </p:txBody>
      </p:sp>
      <p:graphicFrame>
        <p:nvGraphicFramePr>
          <p:cNvPr id="43" name="Group 80"/>
          <p:cNvGraphicFramePr>
            <a:graphicFrameLocks noGrp="1"/>
          </p:cNvGraphicFramePr>
          <p:nvPr/>
        </p:nvGraphicFramePr>
        <p:xfrm>
          <a:off x="3513554" y="2343649"/>
          <a:ext cx="1220651" cy="343452"/>
        </p:xfrm>
        <a:graphic>
          <a:graphicData uri="http://schemas.openxmlformats.org/drawingml/2006/table">
            <a:tbl>
              <a:tblPr/>
              <a:tblGrid>
                <a:gridCol w="1220651"/>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endParaRPr lang="zh-CN" altLang="en-US" sz="1800" b="1" kern="100" dirty="0" smtClean="0">
                        <a:solidFill>
                          <a:srgbClr val="0070C0"/>
                        </a:solidFill>
                        <a:latin typeface="Times New Roman" panose="02020603050405020304" pitchFamily="18" charset="0"/>
                        <a:ea typeface="+mn-ea"/>
                        <a:cs typeface="+mn-cs"/>
                      </a:endParaRP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5" name="Group 80"/>
          <p:cNvGraphicFramePr>
            <a:graphicFrameLocks noGrp="1"/>
          </p:cNvGraphicFramePr>
          <p:nvPr/>
        </p:nvGraphicFramePr>
        <p:xfrm>
          <a:off x="2427006" y="2721319"/>
          <a:ext cx="1999959" cy="334986"/>
        </p:xfrm>
        <a:graphic>
          <a:graphicData uri="http://schemas.openxmlformats.org/drawingml/2006/table">
            <a:tbl>
              <a:tblPr/>
              <a:tblGrid>
                <a:gridCol w="1999959"/>
              </a:tblGrid>
              <a:tr h="304559">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6" name="Group 80"/>
          <p:cNvGraphicFramePr>
            <a:graphicFrameLocks noGrp="1"/>
          </p:cNvGraphicFramePr>
          <p:nvPr/>
        </p:nvGraphicFramePr>
        <p:xfrm>
          <a:off x="989149" y="3169920"/>
          <a:ext cx="1711322" cy="334986"/>
        </p:xfrm>
        <a:graphic>
          <a:graphicData uri="http://schemas.openxmlformats.org/drawingml/2006/table">
            <a:tbl>
              <a:tblPr/>
              <a:tblGrid>
                <a:gridCol w="1711322"/>
              </a:tblGrid>
              <a:tr h="322218">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7" name="Group 80"/>
          <p:cNvGraphicFramePr>
            <a:graphicFrameLocks noGrp="1"/>
          </p:cNvGraphicFramePr>
          <p:nvPr/>
        </p:nvGraphicFramePr>
        <p:xfrm>
          <a:off x="3040789" y="3512936"/>
          <a:ext cx="1545046" cy="334986"/>
        </p:xfrm>
        <a:graphic>
          <a:graphicData uri="http://schemas.openxmlformats.org/drawingml/2006/table">
            <a:tbl>
              <a:tblPr/>
              <a:tblGrid>
                <a:gridCol w="1545046"/>
              </a:tblGrid>
              <a:tr h="30093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8" name="Group 80"/>
          <p:cNvGraphicFramePr>
            <a:graphicFrameLocks noGrp="1"/>
          </p:cNvGraphicFramePr>
          <p:nvPr/>
        </p:nvGraphicFramePr>
        <p:xfrm>
          <a:off x="3958528" y="5072910"/>
          <a:ext cx="996406" cy="365466"/>
        </p:xfrm>
        <a:graphic>
          <a:graphicData uri="http://schemas.openxmlformats.org/drawingml/2006/table">
            <a:tbl>
              <a:tblPr/>
              <a:tblGrid>
                <a:gridCol w="996406"/>
              </a:tblGrid>
              <a:tr h="327055">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800" b="1" kern="100" dirty="0" smtClean="0">
                          <a:solidFill>
                            <a:srgbClr val="0070C0"/>
                          </a:solidFill>
                          <a:latin typeface="Times New Roman" panose="02020603050405020304" pitchFamily="18" charset="0"/>
                          <a:ea typeface="+mn-ea"/>
                          <a:cs typeface="+mn-cs"/>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pic>
        <p:nvPicPr>
          <p:cNvPr id="51" name="B-2.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1131605"/>
            <a:ext cx="304800" cy="30480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3" restart="whenNotActive" fill="hold" evtFilter="cancelBubble" nodeType="interactiveSeq">
                <p:stCondLst>
                  <p:cond evt="onClick" delay="0">
                    <p:tgtEl>
                      <p:spTgt spid="45"/>
                    </p:tgtEl>
                  </p:cond>
                </p:stCondLst>
                <p:endSync evt="end" delay="0">
                  <p:rtn val="all"/>
                </p:endSync>
                <p:childTnLst>
                  <p:par>
                    <p:cTn id="24" fill="hold">
                      <p:stCondLst>
                        <p:cond delay="0"/>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linds(horizontal)">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4" restart="whenNotActive" fill="hold" evtFilter="cancelBubble" nodeType="interactiveSeq">
                <p:stCondLst>
                  <p:cond evt="onClick" delay="0">
                    <p:tgtEl>
                      <p:spTgt spid="46"/>
                    </p:tgtEl>
                  </p:cond>
                </p:stCondLst>
                <p:endSync evt="end" delay="0">
                  <p:rtn val="all"/>
                </p:endSync>
                <p:childTnLst>
                  <p:par>
                    <p:cTn id="35" fill="hold">
                      <p:stCondLst>
                        <p:cond delay="0"/>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linds(horizont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linds(horizont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7" restart="whenNotActive" fill="hold" evtFilter="cancelBubble" nodeType="interactiveSeq">
                <p:stCondLst>
                  <p:cond evt="onClick" delay="0">
                    <p:tgtEl>
                      <p:spTgt spid="51"/>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31354" fill="hold"/>
                                        <p:tgtEl>
                                          <p:spTgt spid="51"/>
                                        </p:tgtEl>
                                      </p:cBhvr>
                                    </p:cmd>
                                  </p:childTnLst>
                                </p:cTn>
                              </p:par>
                            </p:childTnLst>
                          </p:cTn>
                        </p:par>
                      </p:childTnLst>
                    </p:cTn>
                  </p:par>
                </p:childTnLst>
              </p:cTn>
              <p:nextCondLst>
                <p:cond evt="onClick" delay="0">
                  <p:tgtEl>
                    <p:spTgt spid="51"/>
                  </p:tgtEl>
                </p:cond>
              </p:nextCondLst>
            </p:seq>
            <p:audio>
              <p:cMediaNode>
                <p:cTn id="72" fill="hold" display="0">
                  <p:stCondLst>
                    <p:cond delay="indefinite"/>
                  </p:stCondLst>
                  <p:endCondLst>
                    <p:cond evt="onNext" delay="0">
                      <p:tgtEl>
                        <p:sldTgt/>
                      </p:tgtEl>
                    </p:cond>
                    <p:cond evt="onPrev" delay="0">
                      <p:tgtEl>
                        <p:sldTgt/>
                      </p:tgtEl>
                    </p:cond>
                    <p:cond evt="onStopAudio" delay="0">
                      <p:tgtEl>
                        <p:sldTgt/>
                      </p:tgtEl>
                    </p:cond>
                  </p:endCondLst>
                </p:cTn>
                <p:tgtEl>
                  <p:spTgt spid="51"/>
                </p:tgtEl>
              </p:cMediaNode>
            </p:audio>
            <p:seq concurrent="1" nextAc="seek">
              <p:cTn id="73" restart="whenNotActive" fill="hold" evtFilter="cancelBubble" nodeType="interactiveSeq">
                <p:stCondLst>
                  <p:cond evt="onClick" delay="0">
                    <p:tgtEl>
                      <p:spTgt spid="40"/>
                    </p:tgtEl>
                  </p:cond>
                </p:stCondLst>
                <p:endSync evt="end" delay="0">
                  <p:rtn val="all"/>
                </p:endSync>
                <p:childTnLst>
                  <p:par>
                    <p:cTn id="74" fill="hold">
                      <p:stCondLst>
                        <p:cond delay="0"/>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31354" fill="hold"/>
                                        <p:tgtEl>
                                          <p:spTgt spid="51"/>
                                        </p:tgtEl>
                                      </p:cBhvr>
                                    </p:cmd>
                                  </p:childTnLst>
                                </p:cTn>
                              </p:par>
                            </p:childTnLst>
                          </p:cTn>
                        </p:par>
                      </p:childTnLst>
                    </p:cTn>
                  </p:par>
                </p:childTnLst>
              </p:cTn>
              <p:nextCondLst>
                <p:cond evt="onClick" delay="0">
                  <p:tgtEl>
                    <p:spTgt spid="40"/>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51"/>
                                        </p:tgtEl>
                                      </p:cBhvr>
                                    </p:cmd>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 presetClass="mediacall" presetSubtype="0" fill="hold" nodeType="clickEffect">
                                  <p:stCondLst>
                                    <p:cond delay="0"/>
                                  </p:stCondLst>
                                  <p:childTnLst>
                                    <p:cmd type="call" cmd="stop">
                                      <p:cBhvr>
                                        <p:cTn id="87" dur="1" fill="hold"/>
                                        <p:tgtEl>
                                          <p:spTgt spid="51"/>
                                        </p:tgtEl>
                                      </p:cBhvr>
                                    </p:cmd>
                                  </p:childTnLst>
                                </p:cTn>
                              </p:par>
                            </p:childTnLst>
                          </p:cTn>
                        </p:par>
                      </p:childTnLst>
                    </p:cTn>
                  </p:par>
                </p:childTnLst>
              </p:cTn>
              <p:nextCondLst>
                <p:cond evt="onClick" delay="0">
                  <p:tgtEl>
                    <p:spTgt spid="42"/>
                  </p:tgtEl>
                </p:cond>
              </p:nextCondLst>
            </p:seq>
          </p:childTnLst>
        </p:cTn>
      </p:par>
    </p:tnLst>
    <p:bldLst>
      <p:bldP spid="20" grpId="0" animBg="1"/>
      <p:bldP spid="20" grpId="1" animBg="1"/>
      <p:bldP spid="44" grpId="0" animBg="1"/>
      <p:bldP spid="44" grpId="1" animBg="1"/>
      <p:bldP spid="55" grpId="0" animBg="1"/>
      <p:bldP spid="55" grpId="1" animBg="1"/>
      <p:bldP spid="57" grpId="0" animBg="1"/>
      <p:bldP spid="57" grpId="1" animBg="1"/>
      <p:bldP spid="53" grpId="0" animBg="1"/>
      <p:bldP spid="53" grpId="1" animBg="1"/>
      <p:bldP spid="39" grpId="0" animBg="1"/>
      <p:bldP spid="3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accent2"/>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chemeClr val="accent1"/>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chemeClr val="accent1"/>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accent1"/>
                  </a:solidFill>
                  <a:latin typeface="Broadway" pitchFamily="82" charset="0"/>
                  <a:ea typeface="黑体" panose="02010609060101010101" pitchFamily="2" charset="-122"/>
                  <a:cs typeface="Arial" panose="020B0604020202020204" pitchFamily="34" charset="0"/>
                </a:rPr>
                <a:t>Part  </a:t>
              </a:r>
              <a:r>
                <a:rPr lang="en-US" altLang="zh-CN" sz="1400" b="1" dirty="0">
                  <a:solidFill>
                    <a:schemeClr val="accent1"/>
                  </a:solidFill>
                  <a:latin typeface="Broadway" pitchFamily="82" charset="0"/>
                  <a:ea typeface="黑体" panose="02010609060101010101" pitchFamily="2" charset="-122"/>
                  <a:cs typeface="Arial" panose="020B0604020202020204" pitchFamily="34" charset="0"/>
                </a:rPr>
                <a:t> </a:t>
              </a:r>
              <a:r>
                <a:rPr lang="en-US" altLang="zh-CN" sz="3600" b="1" dirty="0">
                  <a:solidFill>
                    <a:schemeClr val="accent1"/>
                  </a:solidFill>
                  <a:latin typeface="Broadway" pitchFamily="82" charset="0"/>
                  <a:ea typeface="黑体" panose="02010609060101010101" pitchFamily="2" charset="-122"/>
                  <a:cs typeface="Arial" panose="020B0604020202020204" pitchFamily="34" charset="0"/>
                </a:rPr>
                <a:t>1</a:t>
              </a:r>
              <a:endParaRPr lang="zh-CN" altLang="en-US" sz="3600" b="1" dirty="0">
                <a:solidFill>
                  <a:schemeClr val="accent1"/>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67" name="直接连接符 66"/>
            <p:cNvCxnSpPr/>
            <p:nvPr/>
          </p:nvCxnSpPr>
          <p:spPr bwMode="auto">
            <a:xfrm>
              <a:off x="1914853"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68" name="矩形 1"/>
            <p:cNvSpPr>
              <a:spLocks noChangeArrowheads="1"/>
            </p:cNvSpPr>
            <p:nvPr/>
          </p:nvSpPr>
          <p:spPr bwMode="auto">
            <a:xfrm>
              <a:off x="3635861"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Reading</a:t>
              </a:r>
              <a:endParaRPr lang="zh-CN" altLang="en-US" sz="2400" dirty="0">
                <a:solidFill>
                  <a:srgbClr val="FFFFFF"/>
                </a:solidFill>
                <a:latin typeface="Franklin Gothic Medium" panose="020B0603020102020204" pitchFamily="34" charset="0"/>
              </a:endParaRPr>
            </a:p>
          </p:txBody>
        </p:sp>
        <p:sp>
          <p:nvSpPr>
            <p:cNvPr id="69" name="矩形 21"/>
            <p:cNvSpPr>
              <a:spLocks noChangeArrowheads="1"/>
            </p:cNvSpPr>
            <p:nvPr/>
          </p:nvSpPr>
          <p:spPr bwMode="auto">
            <a:xfrm>
              <a:off x="5308689"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Grammar</a:t>
              </a:r>
              <a:endParaRPr lang="zh-CN" altLang="en-US" sz="2400" dirty="0">
                <a:solidFill>
                  <a:srgbClr val="FFFFFF"/>
                </a:solidFill>
                <a:latin typeface="Franklin Gothic Medium" panose="020B0603020102020204" pitchFamily="34" charset="0"/>
              </a:endParaRPr>
            </a:p>
          </p:txBody>
        </p:sp>
        <p:cxnSp>
          <p:nvCxnSpPr>
            <p:cNvPr id="70" name="直接连接符 7167"/>
            <p:cNvCxnSpPr>
              <a:cxnSpLocks noChangeShapeType="1"/>
            </p:cNvCxnSpPr>
            <p:nvPr/>
          </p:nvCxnSpPr>
          <p:spPr bwMode="auto">
            <a:xfrm>
              <a:off x="3613460"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71"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72"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4</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73" name="直接连接符 72"/>
            <p:cNvCxnSpPr/>
            <p:nvPr/>
          </p:nvCxnSpPr>
          <p:spPr bwMode="auto">
            <a:xfrm>
              <a:off x="5275466"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74" name="直接连接符 7172"/>
            <p:cNvCxnSpPr>
              <a:cxnSpLocks noChangeShapeType="1"/>
            </p:cNvCxnSpPr>
            <p:nvPr/>
          </p:nvCxnSpPr>
          <p:spPr bwMode="auto">
            <a:xfrm rot="16200000" flipV="1">
              <a:off x="1752182"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75" name="直接连接符 7172"/>
            <p:cNvCxnSpPr>
              <a:cxnSpLocks noChangeShapeType="1"/>
            </p:cNvCxnSpPr>
            <p:nvPr/>
          </p:nvCxnSpPr>
          <p:spPr bwMode="auto">
            <a:xfrm rot="16200000" flipV="1">
              <a:off x="3452395" y="363741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76" name="直接连接符 7172"/>
            <p:cNvCxnSpPr>
              <a:cxnSpLocks noChangeShapeType="1"/>
            </p:cNvCxnSpPr>
            <p:nvPr/>
          </p:nvCxnSpPr>
          <p:spPr bwMode="auto">
            <a:xfrm rot="16200000" flipV="1">
              <a:off x="5114508" y="3644554"/>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77" name="矩形 1"/>
            <p:cNvSpPr>
              <a:spLocks noChangeArrowheads="1"/>
            </p:cNvSpPr>
            <p:nvPr/>
          </p:nvSpPr>
          <p:spPr bwMode="auto">
            <a:xfrm>
              <a:off x="6981579" y="3987935"/>
              <a:ext cx="167176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78" name="矩形 21"/>
            <p:cNvSpPr>
              <a:spLocks noChangeArrowheads="1"/>
            </p:cNvSpPr>
            <p:nvPr/>
          </p:nvSpPr>
          <p:spPr bwMode="auto">
            <a:xfrm>
              <a:off x="8746790" y="3987935"/>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79" name="直接连接符 7167"/>
            <p:cNvCxnSpPr>
              <a:cxnSpLocks noChangeShapeType="1"/>
            </p:cNvCxnSpPr>
            <p:nvPr/>
          </p:nvCxnSpPr>
          <p:spPr bwMode="auto">
            <a:xfrm>
              <a:off x="6959178" y="3803284"/>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80"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5</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81"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6</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82" name="直接连接符 81"/>
            <p:cNvCxnSpPr/>
            <p:nvPr/>
          </p:nvCxnSpPr>
          <p:spPr bwMode="auto">
            <a:xfrm>
              <a:off x="8735869" y="3803284"/>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83" name="直接连接符 7172"/>
            <p:cNvCxnSpPr>
              <a:cxnSpLocks noChangeShapeType="1"/>
            </p:cNvCxnSpPr>
            <p:nvPr/>
          </p:nvCxnSpPr>
          <p:spPr bwMode="auto">
            <a:xfrm rot="16200000" flipV="1">
              <a:off x="6795671" y="363979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84" name="直接连接符 7172"/>
            <p:cNvCxnSpPr>
              <a:cxnSpLocks noChangeShapeType="1"/>
            </p:cNvCxnSpPr>
            <p:nvPr/>
          </p:nvCxnSpPr>
          <p:spPr bwMode="auto">
            <a:xfrm rot="16200000" flipV="1">
              <a:off x="8567668" y="3642173"/>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grpSp>
    </p:spTree>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B     Extensive </a:t>
            </a:r>
            <a:r>
              <a:rPr lang="en-US" altLang="zh-CN" sz="2400" b="1" kern="0" dirty="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 3-4</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40495" y="2336392"/>
            <a:ext cx="4882621" cy="2585323"/>
          </a:xfrm>
          <a:prstGeom prst="rect">
            <a:avLst/>
          </a:prstGeom>
          <a:solidFill>
            <a:srgbClr val="FFFF99"/>
          </a:solidFill>
        </p:spPr>
        <p:txBody>
          <a:bodyPr wrap="square">
            <a:spAutoFit/>
          </a:bodyPr>
          <a:lstStyle/>
          <a:p>
            <a:r>
              <a:rPr lang="en-US" altLang="zh-CN" dirty="0" smtClean="0"/>
              <a:t>        </a:t>
            </a:r>
          </a:p>
          <a:p>
            <a:r>
              <a:rPr lang="en-US" altLang="zh-CN" dirty="0" smtClean="0"/>
              <a:t>         </a:t>
            </a:r>
            <a:r>
              <a:rPr lang="zh-CN" altLang="zh-CN" dirty="0" smtClean="0"/>
              <a:t>我是在寻找对手中不断长大的——和人争吵，抱怨别人，证明别人是错的。当时，把所有事情都看作零和博弈。这种观念阻碍了我获得其他可以得到的东西。</a:t>
            </a:r>
          </a:p>
          <a:p>
            <a:r>
              <a:rPr lang="en-US" altLang="zh-CN" dirty="0" smtClean="0"/>
              <a:t>         </a:t>
            </a:r>
            <a:r>
              <a:rPr lang="zh-CN" altLang="zh-CN" dirty="0" smtClean="0"/>
              <a:t>玩俄罗斯方块时，你的对手只有时间和从上到下永无休止的碎片。你要挑战自己，正确地把随机涌来的方块按有序的形式叠加。没有最终的赢家。</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998099" y="1883955"/>
            <a:ext cx="4601512" cy="4451924"/>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3</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 grew up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looking for </a:t>
            </a:r>
            <a:r>
              <a:rPr lang="en-US" altLang="zh-CN" b="1" kern="100" dirty="0" smtClean="0">
                <a:solidFill>
                  <a:srgbClr val="0070C0"/>
                </a:solidFill>
              </a:rPr>
              <a:t>opponents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10</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people to fight, people to blame, people to prove wrong. I treated everything like it was zero-sum when there was so much else to gain. And it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holds you back</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4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Tetris, you’re only playing against time and the never-ending flow of pieces</a:t>
            </a:r>
          </a:p>
          <a:p>
            <a:pPr algn="just">
              <a:lnSpc>
                <a:spcPct val="130000"/>
              </a:lnSpc>
            </a:pP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from top to bottom</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You are challenging yourself to correctly operate a </a:t>
            </a:r>
            <a:r>
              <a:rPr lang="en-US" altLang="zh-CN" b="1" kern="100" dirty="0" smtClean="0">
                <a:solidFill>
                  <a:srgbClr val="0070C0"/>
                </a:solidFill>
              </a:rPr>
              <a:t>random</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11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stream of </a:t>
            </a:r>
            <a:r>
              <a:rPr lang="en-US" altLang="zh-CN" b="1" kern="100" dirty="0" smtClean="0">
                <a:solidFill>
                  <a:srgbClr val="0070C0"/>
                </a:solidFill>
              </a:rPr>
              <a:t>inputs</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12</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into an </a:t>
            </a:r>
            <a:r>
              <a:rPr lang="en-US" altLang="zh-CN" b="1" kern="100" dirty="0" smtClean="0">
                <a:solidFill>
                  <a:srgbClr val="0070C0"/>
                </a:solidFill>
              </a:rPr>
              <a:t>orderly</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13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form. There’s no final boss.</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矩形 54"/>
          <p:cNvSpPr/>
          <p:nvPr/>
        </p:nvSpPr>
        <p:spPr>
          <a:xfrm>
            <a:off x="5916402" y="2699043"/>
            <a:ext cx="5522104" cy="1792607"/>
          </a:xfrm>
          <a:prstGeom prst="rect">
            <a:avLst/>
          </a:prstGeom>
          <a:solidFill>
            <a:srgbClr val="D7F9D3"/>
          </a:solidFill>
          <a:ln>
            <a:solidFill>
              <a:srgbClr val="FF0000"/>
            </a:solidFill>
          </a:ln>
        </p:spPr>
        <p:txBody>
          <a:bodyPr wrap="square">
            <a:spAutoFit/>
          </a:bodyPr>
          <a:lstStyle/>
          <a:p>
            <a:pPr>
              <a:lnSpc>
                <a:spcPct val="130000"/>
              </a:lnSpc>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hold back    </a:t>
            </a:r>
            <a:r>
              <a:rPr lang="zh-CN" altLang="zh-CN" sz="1600" dirty="0" smtClean="0"/>
              <a:t>控制；隐藏；阻碍；犹豫不决</a:t>
            </a:r>
          </a:p>
          <a:p>
            <a:pPr>
              <a:lnSpc>
                <a:spcPct val="130000"/>
              </a:lnSpc>
            </a:pPr>
            <a:r>
              <a:rPr lang="en-US" altLang="zh-CN" dirty="0" smtClean="0">
                <a:cs typeface="Times New Roman" panose="02020603050405020304" pitchFamily="18" charset="0"/>
              </a:rPr>
              <a:t>e.g.  She kept trying to hold back her tears.  </a:t>
            </a:r>
          </a:p>
          <a:p>
            <a:pPr>
              <a:lnSpc>
                <a:spcPct val="130000"/>
              </a:lnSpc>
            </a:pPr>
            <a:r>
              <a:rPr lang="en-US" altLang="zh-CN" sz="1600" dirty="0" smtClean="0"/>
              <a:t>         </a:t>
            </a:r>
            <a:r>
              <a:rPr lang="zh-CN" altLang="zh-CN" sz="1600" dirty="0" smtClean="0"/>
              <a:t>她一直在试图抑制住眼泪。</a:t>
            </a:r>
          </a:p>
          <a:p>
            <a:pPr>
              <a:lnSpc>
                <a:spcPct val="130000"/>
              </a:lnSpc>
            </a:pPr>
            <a:r>
              <a:rPr lang="en-US" altLang="zh-CN" sz="1600" dirty="0" smtClean="0"/>
              <a:t>         </a:t>
            </a:r>
            <a:r>
              <a:rPr lang="en-US" altLang="zh-CN" dirty="0" smtClean="0">
                <a:cs typeface="Times New Roman" panose="02020603050405020304" pitchFamily="18" charset="0"/>
              </a:rPr>
              <a:t>He was able to hold back his anger and avoid a fight.</a:t>
            </a:r>
            <a:endParaRPr lang="zh-CN" altLang="zh-CN" dirty="0" smtClean="0">
              <a:cs typeface="Times New Roman" panose="02020603050405020304" pitchFamily="18" charset="0"/>
            </a:endParaRPr>
          </a:p>
          <a:p>
            <a:pPr>
              <a:lnSpc>
                <a:spcPct val="130000"/>
              </a:lnSpc>
            </a:pPr>
            <a:r>
              <a:rPr lang="en-US" altLang="zh-CN" sz="1600" dirty="0" smtClean="0"/>
              <a:t>         </a:t>
            </a:r>
            <a:r>
              <a:rPr lang="zh-CN" altLang="zh-CN" sz="1600" dirty="0" smtClean="0"/>
              <a:t>他忍住了怒气，避免了一场殴斗。</a:t>
            </a:r>
            <a:endParaRPr lang="zh-CN" altLang="zh-CN" sz="1600" dirty="0"/>
          </a:p>
        </p:txBody>
      </p:sp>
      <p:sp>
        <p:nvSpPr>
          <p:cNvPr id="57" name="矩形 56"/>
          <p:cNvSpPr/>
          <p:nvPr/>
        </p:nvSpPr>
        <p:spPr>
          <a:xfrm>
            <a:off x="6087865" y="3367855"/>
            <a:ext cx="4220105"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opponent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ə'pəʊnənt</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i="1" dirty="0" smtClean="0">
                <a:cs typeface="Times New Roman" panose="02020603050405020304" pitchFamily="18" charset="0"/>
              </a:rPr>
              <a:t>     n.</a:t>
            </a:r>
            <a:r>
              <a:rPr lang="en-US" altLang="zh-CN" dirty="0" smtClean="0">
                <a:cs typeface="Times New Roman" panose="02020603050405020304" pitchFamily="18" charset="0"/>
              </a:rPr>
              <a:t> </a:t>
            </a:r>
            <a:r>
              <a:rPr lang="zh-CN" altLang="en-US" kern="100" dirty="0" smtClean="0">
                <a:latin typeface="Times New Roman" panose="02020603050405020304" pitchFamily="18" charset="0"/>
              </a:rPr>
              <a:t>对手，竞争者</a:t>
            </a:r>
            <a:endParaRPr lang="en-US" altLang="zh-CN" kern="100" dirty="0" smtClean="0">
              <a:latin typeface="Times New Roman" panose="02020603050405020304" pitchFamily="18" charset="0"/>
            </a:endParaRPr>
          </a:p>
        </p:txBody>
      </p:sp>
      <p:sp>
        <p:nvSpPr>
          <p:cNvPr id="53" name="矩形 52"/>
          <p:cNvSpPr/>
          <p:nvPr/>
        </p:nvSpPr>
        <p:spPr>
          <a:xfrm>
            <a:off x="6930189" y="3567755"/>
            <a:ext cx="2243274" cy="369332"/>
          </a:xfrm>
          <a:prstGeom prst="rect">
            <a:avLst/>
          </a:prstGeom>
          <a:solidFill>
            <a:srgbClr val="D7F9D3"/>
          </a:solidFill>
          <a:ln>
            <a:solidFill>
              <a:srgbClr val="FF0000"/>
            </a:solidFill>
          </a:ln>
        </p:spPr>
        <p:txBody>
          <a:bodyPr wrap="square">
            <a:spAutoFit/>
          </a:bodyPr>
          <a:lstStyle/>
          <a:p>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look for      </a:t>
            </a:r>
            <a:r>
              <a:rPr lang="zh-CN" altLang="en-US" dirty="0" smtClean="0"/>
              <a:t>寻找</a:t>
            </a:r>
            <a:endParaRPr lang="zh-CN" altLang="zh-CN" dirty="0" smtClean="0"/>
          </a:p>
        </p:txBody>
      </p:sp>
      <p:sp>
        <p:nvSpPr>
          <p:cNvPr id="43" name="矩形 42"/>
          <p:cNvSpPr/>
          <p:nvPr/>
        </p:nvSpPr>
        <p:spPr>
          <a:xfrm>
            <a:off x="6077429" y="3340913"/>
            <a:ext cx="3763094" cy="369332"/>
          </a:xfrm>
          <a:prstGeom prst="rect">
            <a:avLst/>
          </a:prstGeom>
          <a:solidFill>
            <a:srgbClr val="D7F9D3"/>
          </a:solidFill>
          <a:ln>
            <a:solidFill>
              <a:srgbClr val="FF0000"/>
            </a:solidFill>
          </a:ln>
        </p:spPr>
        <p:txBody>
          <a:bodyPr wrap="square">
            <a:spAutoFit/>
          </a:bodyPr>
          <a:lstStyle/>
          <a:p>
            <a:r>
              <a:rPr lang="zh-CN" altLang="zh-CN" sz="1700"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from top to bottom     </a:t>
            </a:r>
            <a:r>
              <a:rPr lang="zh-CN" altLang="en-US" dirty="0" smtClean="0"/>
              <a:t>从头到尾</a:t>
            </a:r>
            <a:endParaRPr lang="zh-CN" altLang="zh-CN" dirty="0" smtClean="0"/>
          </a:p>
        </p:txBody>
      </p:sp>
      <p:sp>
        <p:nvSpPr>
          <p:cNvPr id="45" name="矩形 44"/>
          <p:cNvSpPr/>
          <p:nvPr/>
        </p:nvSpPr>
        <p:spPr>
          <a:xfrm>
            <a:off x="6246043" y="3134470"/>
            <a:ext cx="3297494"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random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rændəm</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kern="100" dirty="0" smtClean="0">
                <a:latin typeface="Times New Roman" panose="02020603050405020304" pitchFamily="18" charset="0"/>
              </a:rPr>
              <a:t>任意的，随机的</a:t>
            </a:r>
          </a:p>
        </p:txBody>
      </p:sp>
      <p:sp>
        <p:nvSpPr>
          <p:cNvPr id="46" name="矩形 45"/>
          <p:cNvSpPr/>
          <p:nvPr/>
        </p:nvSpPr>
        <p:spPr>
          <a:xfrm>
            <a:off x="6033333" y="3005673"/>
            <a:ext cx="4332958" cy="1172629"/>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input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ɪnpʊt</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n. </a:t>
            </a:r>
            <a:r>
              <a:rPr lang="zh-CN" altLang="en-US" kern="100" dirty="0" smtClean="0">
                <a:latin typeface="Times New Roman" panose="02020603050405020304" pitchFamily="18" charset="0"/>
              </a:rPr>
              <a:t>输入，投入（此处指游戏中随机出现的方块组合）</a:t>
            </a:r>
            <a:endParaRPr lang="en-US" altLang="zh-CN" kern="100" dirty="0" smtClean="0">
              <a:latin typeface="Times New Roman" panose="02020603050405020304" pitchFamily="18" charset="0"/>
            </a:endParaRPr>
          </a:p>
        </p:txBody>
      </p:sp>
      <p:sp>
        <p:nvSpPr>
          <p:cNvPr id="47" name="矩形 46"/>
          <p:cNvSpPr/>
          <p:nvPr/>
        </p:nvSpPr>
        <p:spPr>
          <a:xfrm>
            <a:off x="6418832" y="3224976"/>
            <a:ext cx="3029969"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smtClean="0">
                <a:solidFill>
                  <a:srgbClr val="0070C0"/>
                </a:solidFill>
                <a:ea typeface="+mn-ea"/>
              </a:rPr>
              <a:t>★</a:t>
            </a:r>
            <a:r>
              <a:rPr lang="en-US" altLang="zh-CN" kern="100" dirty="0" smtClean="0">
                <a:solidFill>
                  <a:srgbClr val="0070C0"/>
                </a:solidFill>
                <a:ea typeface="+mn-ea"/>
              </a:rPr>
              <a:t> </a:t>
            </a:r>
            <a:r>
              <a:rPr lang="en-US" altLang="zh-CN" b="1" kern="100" dirty="0" smtClean="0">
                <a:solidFill>
                  <a:srgbClr val="0070C0"/>
                </a:solidFill>
              </a:rPr>
              <a:t>orderly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ɔːdəli</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i="1" dirty="0" smtClean="0">
                <a:cs typeface="Times New Roman" panose="02020603050405020304" pitchFamily="18" charset="0"/>
              </a:rPr>
              <a:t>     </a:t>
            </a:r>
            <a:r>
              <a:rPr lang="en-US" altLang="zh-CN" i="1" dirty="0" smtClean="0"/>
              <a:t>adj. </a:t>
            </a:r>
            <a:r>
              <a:rPr lang="zh-CN" altLang="en-US" dirty="0" smtClean="0"/>
              <a:t>整洁的，有秩序的</a:t>
            </a:r>
            <a:endParaRPr lang="en-US" altLang="zh-CN" b="1" kern="100" dirty="0" smtClean="0">
              <a:solidFill>
                <a:srgbClr val="0070C0"/>
              </a:solidFill>
            </a:endParaRPr>
          </a:p>
        </p:txBody>
      </p:sp>
      <p:graphicFrame>
        <p:nvGraphicFramePr>
          <p:cNvPr id="48" name="Group 80"/>
          <p:cNvGraphicFramePr>
            <a:graphicFrameLocks noGrp="1"/>
          </p:cNvGraphicFramePr>
          <p:nvPr/>
        </p:nvGraphicFramePr>
        <p:xfrm>
          <a:off x="2773898" y="1989445"/>
          <a:ext cx="1105893" cy="343452"/>
        </p:xfrm>
        <a:graphic>
          <a:graphicData uri="http://schemas.openxmlformats.org/drawingml/2006/table">
            <a:tbl>
              <a:tblPr/>
              <a:tblGrid>
                <a:gridCol w="1105893"/>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1" name="Group 80"/>
          <p:cNvGraphicFramePr>
            <a:graphicFrameLocks noGrp="1"/>
          </p:cNvGraphicFramePr>
          <p:nvPr/>
        </p:nvGraphicFramePr>
        <p:xfrm>
          <a:off x="3448465" y="3604743"/>
          <a:ext cx="1032934" cy="448734"/>
        </p:xfrm>
        <a:graphic>
          <a:graphicData uri="http://schemas.openxmlformats.org/drawingml/2006/table">
            <a:tbl>
              <a:tblPr/>
              <a:tblGrid>
                <a:gridCol w="103293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52" name="Group 61"/>
          <p:cNvGraphicFramePr>
            <a:graphicFrameLocks noGrp="1"/>
          </p:cNvGraphicFramePr>
          <p:nvPr/>
        </p:nvGraphicFramePr>
        <p:xfrm>
          <a:off x="2586185" y="3553823"/>
          <a:ext cx="1635763" cy="334986"/>
        </p:xfrm>
        <a:graphic>
          <a:graphicData uri="http://schemas.openxmlformats.org/drawingml/2006/table">
            <a:tbl>
              <a:tblPr/>
              <a:tblGrid>
                <a:gridCol w="1635763"/>
              </a:tblGrid>
              <a:tr h="261507">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4" name="Group 80"/>
          <p:cNvGraphicFramePr>
            <a:graphicFrameLocks noGrp="1"/>
          </p:cNvGraphicFramePr>
          <p:nvPr/>
        </p:nvGraphicFramePr>
        <p:xfrm>
          <a:off x="1007426" y="4794687"/>
          <a:ext cx="2231430" cy="334986"/>
        </p:xfrm>
        <a:graphic>
          <a:graphicData uri="http://schemas.openxmlformats.org/drawingml/2006/table">
            <a:tbl>
              <a:tblPr/>
              <a:tblGrid>
                <a:gridCol w="2231430"/>
              </a:tblGrid>
              <a:tr h="31619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1" name="Group 80"/>
          <p:cNvGraphicFramePr>
            <a:graphicFrameLocks noGrp="1"/>
          </p:cNvGraphicFramePr>
          <p:nvPr/>
        </p:nvGraphicFramePr>
        <p:xfrm>
          <a:off x="4558766" y="5122522"/>
          <a:ext cx="1032934" cy="365466"/>
        </p:xfrm>
        <a:graphic>
          <a:graphicData uri="http://schemas.openxmlformats.org/drawingml/2006/table">
            <a:tbl>
              <a:tblPr/>
              <a:tblGrid>
                <a:gridCol w="1032934"/>
              </a:tblGrid>
              <a:tr h="310418">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800" b="1" kern="100" dirty="0" smtClean="0">
                          <a:solidFill>
                            <a:srgbClr val="0070C0"/>
                          </a:solidFill>
                          <a:latin typeface="+mn-lt"/>
                          <a:ea typeface="+mn-ea"/>
                          <a:cs typeface="+mn-cs"/>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2" name="Group 80"/>
          <p:cNvGraphicFramePr>
            <a:graphicFrameLocks noGrp="1"/>
          </p:cNvGraphicFramePr>
          <p:nvPr/>
        </p:nvGraphicFramePr>
        <p:xfrm>
          <a:off x="2174492" y="5518884"/>
          <a:ext cx="892798" cy="334986"/>
        </p:xfrm>
        <a:graphic>
          <a:graphicData uri="http://schemas.openxmlformats.org/drawingml/2006/table">
            <a:tbl>
              <a:tblPr/>
              <a:tblGrid>
                <a:gridCol w="892798"/>
              </a:tblGrid>
              <a:tr h="31302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3" name="Group 80"/>
          <p:cNvGraphicFramePr>
            <a:graphicFrameLocks noGrp="1"/>
          </p:cNvGraphicFramePr>
          <p:nvPr/>
        </p:nvGraphicFramePr>
        <p:xfrm>
          <a:off x="3987503" y="5541988"/>
          <a:ext cx="909889" cy="404422"/>
        </p:xfrm>
        <a:graphic>
          <a:graphicData uri="http://schemas.openxmlformats.org/drawingml/2006/table">
            <a:tbl>
              <a:tblPr/>
              <a:tblGrid>
                <a:gridCol w="909889"/>
              </a:tblGrid>
              <a:tr h="40442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pic>
        <p:nvPicPr>
          <p:cNvPr id="64" name="B3-4.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764137"/>
            <a:ext cx="304800" cy="304800"/>
          </a:xfrm>
          <a:prstGeom prst="rect">
            <a:avLst/>
          </a:prstGeom>
        </p:spPr>
      </p:pic>
      <p:graphicFrame>
        <p:nvGraphicFramePr>
          <p:cNvPr id="65" name="Group 80"/>
          <p:cNvGraphicFramePr>
            <a:graphicFrameLocks noGrp="1"/>
          </p:cNvGraphicFramePr>
          <p:nvPr/>
        </p:nvGraphicFramePr>
        <p:xfrm>
          <a:off x="3996626" y="1958922"/>
          <a:ext cx="1258629" cy="334986"/>
        </p:xfrm>
        <a:graphic>
          <a:graphicData uri="http://schemas.openxmlformats.org/drawingml/2006/table">
            <a:tbl>
              <a:tblPr/>
              <a:tblGrid>
                <a:gridCol w="1258629"/>
              </a:tblGrid>
              <a:tr h="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48"/>
                    </p:tgtEl>
                  </p:cond>
                </p:stCondLst>
                <p:endSync evt="end" delay="0">
                  <p:rtn val="all"/>
                </p:endSync>
                <p:childTnLst>
                  <p:par>
                    <p:cTn id="13" fill="hold">
                      <p:stCondLst>
                        <p:cond delay="0"/>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linds(horizont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3" restart="whenNotActive" fill="hold" evtFilter="cancelBubble" nodeType="interactiveSeq">
                <p:stCondLst>
                  <p:cond evt="onClick" delay="0">
                    <p:tgtEl>
                      <p:spTgt spid="52"/>
                    </p:tgtEl>
                  </p:cond>
                </p:stCondLst>
                <p:endSync evt="end" delay="0">
                  <p:rtn val="all"/>
                </p:endSync>
                <p:childTnLst>
                  <p:par>
                    <p:cTn id="24" fill="hold">
                      <p:stCondLst>
                        <p:cond delay="0"/>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linds(horizontal)">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4" restart="whenNotActive" fill="hold" evtFilter="cancelBubble" nodeType="interactiveSeq">
                <p:stCondLst>
                  <p:cond evt="onClick" delay="0">
                    <p:tgtEl>
                      <p:spTgt spid="54"/>
                    </p:tgtEl>
                  </p:cond>
                </p:stCondLst>
                <p:endSync evt="end" delay="0">
                  <p:rtn val="all"/>
                </p:endSync>
                <p:childTnLst>
                  <p:par>
                    <p:cTn id="35" fill="hold">
                      <p:stCondLst>
                        <p:cond delay="0"/>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linds(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5" restart="whenNotActive" fill="hold" evtFilter="cancelBubble" nodeType="interactiveSeq">
                <p:stCondLst>
                  <p:cond evt="onClick" delay="0">
                    <p:tgtEl>
                      <p:spTgt spid="61"/>
                    </p:tgtEl>
                  </p:cond>
                </p:stCondLst>
                <p:endSync evt="end" delay="0">
                  <p:rtn val="all"/>
                </p:endSync>
                <p:childTnLst>
                  <p:par>
                    <p:cTn id="46" fill="hold">
                      <p:stCondLst>
                        <p:cond delay="0"/>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linds(horizontal)">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6" restart="whenNotActive" fill="hold" evtFilter="cancelBubble" nodeType="interactiveSeq">
                <p:stCondLst>
                  <p:cond evt="onClick" delay="0">
                    <p:tgtEl>
                      <p:spTgt spid="62"/>
                    </p:tgtEl>
                  </p:cond>
                </p:stCondLst>
                <p:endSync evt="end" delay="0">
                  <p:rtn val="all"/>
                </p:endSync>
                <p:childTnLst>
                  <p:par>
                    <p:cTn id="57" fill="hold">
                      <p:stCondLst>
                        <p:cond delay="0"/>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linds(horizontal)">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46"/>
                                        </p:tgtEl>
                                      </p:cBhvr>
                                    </p:animEffect>
                                    <p:set>
                                      <p:cBhvr>
                                        <p:cTn id="6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7" restart="whenNotActive" fill="hold" evtFilter="cancelBubble" nodeType="interactiveSeq">
                <p:stCondLst>
                  <p:cond evt="onClick" delay="0">
                    <p:tgtEl>
                      <p:spTgt spid="63"/>
                    </p:tgtEl>
                  </p:cond>
                </p:stCondLst>
                <p:endSync evt="end" delay="0">
                  <p:rtn val="all"/>
                </p:endSync>
                <p:childTnLst>
                  <p:par>
                    <p:cTn id="68" fill="hold">
                      <p:stCondLst>
                        <p:cond delay="0"/>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grpId="1" nodeType="clickEffect">
                                  <p:stCondLst>
                                    <p:cond delay="0"/>
                                  </p:stCondLst>
                                  <p:childTnLst>
                                    <p:animEffect transition="out" filter="box(in)">
                                      <p:cBhvr>
                                        <p:cTn id="76" dur="500"/>
                                        <p:tgtEl>
                                          <p:spTgt spid="47"/>
                                        </p:tgtEl>
                                      </p:cBhvr>
                                    </p:animEffect>
                                    <p:set>
                                      <p:cBhvr>
                                        <p:cTn id="7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8" restart="whenNotActive" fill="hold" evtFilter="cancelBubble" nodeType="interactiveSeq">
                <p:stCondLst>
                  <p:cond evt="onClick" delay="0">
                    <p:tgtEl>
                      <p:spTgt spid="64"/>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35109" fill="hold"/>
                                        <p:tgtEl>
                                          <p:spTgt spid="64"/>
                                        </p:tgtEl>
                                      </p:cBhvr>
                                    </p:cmd>
                                  </p:childTnLst>
                                </p:cTn>
                              </p:par>
                            </p:childTnLst>
                          </p:cTn>
                        </p:par>
                      </p:childTnLst>
                    </p:cTn>
                  </p:par>
                </p:childTnLst>
              </p:cTn>
              <p:nextCondLst>
                <p:cond evt="onClick" delay="0">
                  <p:tgtEl>
                    <p:spTgt spid="64"/>
                  </p:tgtEl>
                </p:cond>
              </p:nextCondLst>
            </p:seq>
            <p:audio>
              <p:cMediaNode>
                <p:cTn id="83" fill="hold" display="0">
                  <p:stCondLst>
                    <p:cond delay="indefinite"/>
                  </p:stCondLst>
                  <p:endCondLst>
                    <p:cond evt="onNext" delay="0">
                      <p:tgtEl>
                        <p:sldTgt/>
                      </p:tgtEl>
                    </p:cond>
                    <p:cond evt="onPrev" delay="0">
                      <p:tgtEl>
                        <p:sldTgt/>
                      </p:tgtEl>
                    </p:cond>
                    <p:cond evt="onStopAudio" delay="0">
                      <p:tgtEl>
                        <p:sldTgt/>
                      </p:tgtEl>
                    </p:cond>
                  </p:endCondLst>
                </p:cTn>
                <p:tgtEl>
                  <p:spTgt spid="64"/>
                </p:tgtEl>
              </p:cMediaNode>
            </p:audio>
            <p:seq concurrent="1" nextAc="seek">
              <p:cTn id="84" restart="whenNotActive" fill="hold" evtFilter="cancelBubble" nodeType="interactiveSeq">
                <p:stCondLst>
                  <p:cond evt="onClick" delay="0">
                    <p:tgtEl>
                      <p:spTgt spid="40"/>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35109" fill="hold"/>
                                        <p:tgtEl>
                                          <p:spTgt spid="64"/>
                                        </p:tgtEl>
                                      </p:cBhvr>
                                    </p:cmd>
                                  </p:childTnLst>
                                </p:cTn>
                              </p:par>
                            </p:childTnLst>
                          </p:cTn>
                        </p:par>
                      </p:childTnLst>
                    </p:cTn>
                  </p:par>
                </p:childTnLst>
              </p:cTn>
              <p:nextCondLst>
                <p:cond evt="onClick" delay="0">
                  <p:tgtEl>
                    <p:spTgt spid="40"/>
                  </p:tgtEl>
                </p:cond>
              </p:nextCondLst>
            </p:seq>
            <p:seq concurrent="1" nextAc="seek">
              <p:cTn id="89" restart="whenNotActive" fill="hold" evtFilter="cancelBubble" nodeType="interactiveSeq">
                <p:stCondLst>
                  <p:cond evt="onClick" delay="0">
                    <p:tgtEl>
                      <p:spTgt spid="41"/>
                    </p:tgtEl>
                  </p:cond>
                </p:stCondLst>
                <p:endSync evt="end" delay="0">
                  <p:rtn val="all"/>
                </p:endSync>
                <p:childTnLst>
                  <p:par>
                    <p:cTn id="90" fill="hold">
                      <p:stCondLst>
                        <p:cond delay="0"/>
                      </p:stCondLst>
                      <p:childTnLst>
                        <p:par>
                          <p:cTn id="91" fill="hold">
                            <p:stCondLst>
                              <p:cond delay="0"/>
                            </p:stCondLst>
                            <p:childTnLst>
                              <p:par>
                                <p:cTn id="92" presetID="2" presetClass="mediacall" presetSubtype="0" fill="hold" nodeType="clickEffect">
                                  <p:stCondLst>
                                    <p:cond delay="0"/>
                                  </p:stCondLst>
                                  <p:childTnLst>
                                    <p:cmd type="call" cmd="togglePause">
                                      <p:cBhvr>
                                        <p:cTn id="93" dur="1" fill="hold"/>
                                        <p:tgtEl>
                                          <p:spTgt spid="64"/>
                                        </p:tgtEl>
                                      </p:cBhvr>
                                    </p:cmd>
                                  </p:childTnLst>
                                </p:cTn>
                              </p:par>
                            </p:childTnLst>
                          </p:cTn>
                        </p:par>
                      </p:childTnLst>
                    </p:cTn>
                  </p:par>
                </p:childTnLst>
              </p:cTn>
              <p:nextCondLst>
                <p:cond evt="onClick" delay="0">
                  <p:tgtEl>
                    <p:spTgt spid="41"/>
                  </p:tgtEl>
                </p:cond>
              </p:nextCondLst>
            </p:seq>
            <p:seq concurrent="1" nextAc="seek">
              <p:cTn id="94" restart="whenNotActive" fill="hold" evtFilter="cancelBubble" nodeType="interactiveSeq">
                <p:stCondLst>
                  <p:cond evt="onClick" delay="0">
                    <p:tgtEl>
                      <p:spTgt spid="42"/>
                    </p:tgtEl>
                  </p:cond>
                </p:stCondLst>
                <p:endSync evt="end" delay="0">
                  <p:rtn val="all"/>
                </p:endSync>
                <p:childTnLst>
                  <p:par>
                    <p:cTn id="95" fill="hold">
                      <p:stCondLst>
                        <p:cond delay="0"/>
                      </p:stCondLst>
                      <p:childTnLst>
                        <p:par>
                          <p:cTn id="96" fill="hold">
                            <p:stCondLst>
                              <p:cond delay="0"/>
                            </p:stCondLst>
                            <p:childTnLst>
                              <p:par>
                                <p:cTn id="97" presetID="3" presetClass="mediacall" presetSubtype="0" fill="hold" nodeType="clickEffect">
                                  <p:stCondLst>
                                    <p:cond delay="0"/>
                                  </p:stCondLst>
                                  <p:childTnLst>
                                    <p:cmd type="call" cmd="stop">
                                      <p:cBhvr>
                                        <p:cTn id="98" dur="1" fill="hold"/>
                                        <p:tgtEl>
                                          <p:spTgt spid="64"/>
                                        </p:tgtEl>
                                      </p:cBhvr>
                                    </p:cmd>
                                  </p:childTnLst>
                                </p:cTn>
                              </p:par>
                            </p:childTnLst>
                          </p:cTn>
                        </p:par>
                      </p:childTnLst>
                    </p:cTn>
                  </p:par>
                </p:childTnLst>
              </p:cTn>
              <p:nextCondLst>
                <p:cond evt="onClick" delay="0">
                  <p:tgtEl>
                    <p:spTgt spid="42"/>
                  </p:tgtEl>
                </p:cond>
              </p:nextCondLst>
            </p:seq>
            <p:seq concurrent="1" nextAc="seek">
              <p:cTn id="99" restart="whenNotActive" fill="hold" evtFilter="cancelBubble" nodeType="interactiveSeq">
                <p:stCondLst>
                  <p:cond evt="onClick" delay="0">
                    <p:tgtEl>
                      <p:spTgt spid="65"/>
                    </p:tgtEl>
                  </p:cond>
                </p:stCondLst>
                <p:endSync evt="end" delay="0">
                  <p:rtn val="all"/>
                </p:endSync>
                <p:childTnLst>
                  <p:par>
                    <p:cTn id="100" fill="hold">
                      <p:stCondLst>
                        <p:cond delay="0"/>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blinds(horizontal)">
                                      <p:cBhvr>
                                        <p:cTn id="104" dur="500"/>
                                        <p:tgtEl>
                                          <p:spTgt spid="57"/>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xit" presetSubtype="16" fill="hold" grpId="1" nodeType="clickEffect">
                                  <p:stCondLst>
                                    <p:cond delay="0"/>
                                  </p:stCondLst>
                                  <p:childTnLst>
                                    <p:animEffect transition="out" filter="box(in)">
                                      <p:cBhvr>
                                        <p:cTn id="108" dur="500"/>
                                        <p:tgtEl>
                                          <p:spTgt spid="57"/>
                                        </p:tgtEl>
                                      </p:cBhvr>
                                    </p:animEffect>
                                    <p:set>
                                      <p:cBhvr>
                                        <p:cTn id="10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20" grpId="0" animBg="1"/>
      <p:bldP spid="20" grpId="1" animBg="1"/>
      <p:bldP spid="55" grpId="0" animBg="1"/>
      <p:bldP spid="55" grpId="1" animBg="1"/>
      <p:bldP spid="57" grpId="0" animBg="1"/>
      <p:bldP spid="57" grpId="1" animBg="1"/>
      <p:bldP spid="53" grpId="0" animBg="1"/>
      <p:bldP spid="53" grpId="1" animBg="1"/>
      <p:bldP spid="43" grpId="0" animBg="1"/>
      <p:bldP spid="43" grpId="1" animBg="1"/>
      <p:bldP spid="45" grpId="0" animBg="1"/>
      <p:bldP spid="45" grpId="1" animBg="1"/>
      <p:bldP spid="46" grpId="0" animBg="1"/>
      <p:bldP spid="46" grpId="1" animBg="1"/>
      <p:bldP spid="47" grpId="0" animBg="1"/>
      <p:bldP spid="4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B     Extensive </a:t>
            </a:r>
            <a:r>
              <a:rPr lang="en-US" altLang="zh-CN" sz="2400" b="1" kern="0" dirty="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Reading 5</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157912" y="2475730"/>
            <a:ext cx="4882621" cy="2031325"/>
          </a:xfrm>
          <a:prstGeom prst="rect">
            <a:avLst/>
          </a:prstGeom>
          <a:solidFill>
            <a:srgbClr val="FFFF99"/>
          </a:solidFill>
        </p:spPr>
        <p:txBody>
          <a:bodyPr wrap="square">
            <a:spAutoFit/>
          </a:bodyPr>
          <a:lstStyle/>
          <a:p>
            <a:r>
              <a:rPr lang="en-US" altLang="zh-CN" dirty="0" smtClean="0"/>
              <a:t>        </a:t>
            </a:r>
          </a:p>
          <a:p>
            <a:r>
              <a:rPr lang="en-US" altLang="zh-CN" dirty="0" smtClean="0"/>
              <a:t>          </a:t>
            </a:r>
            <a:r>
              <a:rPr lang="zh-CN" altLang="zh-CN" dirty="0" smtClean="0"/>
              <a:t>生活的博弈永远在于自身，不存在强大恶劣的坏人使你腹背受敌，也没有对手为了惩罚你而做出绝对正确或错误的行为。如果你努力的话，你的分数会增加到无穷大。你人生的分数也会缓慢或快速增加，这取决于你努力的程度。</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1198396" y="1979748"/>
            <a:ext cx="4418632" cy="4051815"/>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5</a:t>
            </a:r>
            <a:r>
              <a:rPr lang="zh-CN" altLang="en-US"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real game of life is completely </a:t>
            </a:r>
            <a:r>
              <a:rPr lang="en-US" altLang="zh-CN" b="1" kern="100" dirty="0" smtClean="0">
                <a:solidFill>
                  <a:srgbClr val="0070C0"/>
                </a:solidFill>
                <a:latin typeface="Times New Roman" panose="02020603050405020304" pitchFamily="18" charset="0"/>
              </a:rPr>
              <a:t>internal</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14</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There really are no big, bad enemies who exist to make you </a:t>
            </a:r>
            <a:r>
              <a:rPr lang="en-US" altLang="zh-CN" b="1" kern="100" dirty="0" smtClean="0">
                <a:solidFill>
                  <a:srgbClr val="0070C0"/>
                </a:solidFill>
                <a:latin typeface="Times New Roman" panose="02020603050405020304" pitchFamily="18" charset="0"/>
              </a:rPr>
              <a:t>suffer</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15</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There is no </a:t>
            </a:r>
            <a:r>
              <a:rPr lang="en-US" altLang="zh-CN" b="1" kern="100" dirty="0" smtClean="0">
                <a:solidFill>
                  <a:srgbClr val="0070C0"/>
                </a:solidFill>
                <a:latin typeface="Times New Roman" panose="02020603050405020304" pitchFamily="18" charset="0"/>
              </a:rPr>
              <a:t>absolute</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16</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right or wrong move that a certain opponent can punish. And your score can increase to </a:t>
            </a:r>
            <a:r>
              <a:rPr lang="en-US" altLang="zh-CN" b="1" kern="100" dirty="0" smtClean="0">
                <a:solidFill>
                  <a:srgbClr val="0070C0"/>
                </a:solidFill>
                <a:latin typeface="Times New Roman" panose="02020603050405020304" pitchFamily="18" charset="0"/>
              </a:rPr>
              <a:t>infinity</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17</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if you just push yourself harder. Your life score can increase slowly or quickly, depending on how hard you push yourself.</a:t>
            </a:r>
            <a:endPar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p:cNvSpPr/>
          <p:nvPr/>
        </p:nvSpPr>
        <p:spPr>
          <a:xfrm>
            <a:off x="6583681" y="2940344"/>
            <a:ext cx="3889905" cy="792333"/>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absolute   </a:t>
            </a:r>
            <a:r>
              <a:rPr lang="en-US" altLang="zh-CN" dirty="0" smtClean="0">
                <a:solidFill>
                  <a:srgbClr val="000000"/>
                </a:solidFill>
                <a:ea typeface="宋体" panose="02010600030101010101" pitchFamily="2" charset="-122"/>
                <a:cs typeface="Times New Roman" panose="02020603050405020304" pitchFamily="18" charset="0"/>
              </a:rPr>
              <a:t>/'</a:t>
            </a:r>
            <a:r>
              <a:rPr lang="en-US" altLang="zh-CN" dirty="0" err="1" smtClean="0">
                <a:solidFill>
                  <a:srgbClr val="000000"/>
                </a:solidFill>
                <a:ea typeface="宋体" panose="02010600030101010101" pitchFamily="2" charset="-122"/>
                <a:cs typeface="Times New Roman" panose="02020603050405020304" pitchFamily="18" charset="0"/>
              </a:rPr>
              <a:t>æbsəluːt</a:t>
            </a:r>
            <a:r>
              <a:rPr lang="en-US" altLang="zh-CN" dirty="0" smtClean="0">
                <a:solidFill>
                  <a:srgbClr val="000000"/>
                </a:solidFill>
                <a:ea typeface="宋体" panose="02010600030101010101" pitchFamily="2" charset="-122"/>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solidFill>
                  <a:srgbClr val="000000"/>
                </a:solidFill>
                <a:ea typeface="宋体" panose="02010600030101010101" pitchFamily="2" charset="-122"/>
                <a:cs typeface="Times New Roman" panose="02020603050405020304" pitchFamily="18" charset="0"/>
              </a:rPr>
              <a:t>     adj. </a:t>
            </a:r>
            <a:r>
              <a:rPr lang="zh-CN" altLang="en-US" dirty="0" smtClean="0"/>
              <a:t>完全的，全部的</a:t>
            </a:r>
            <a:endParaRPr lang="en-US" altLang="zh-CN" b="1" dirty="0" smtClean="0"/>
          </a:p>
        </p:txBody>
      </p:sp>
      <p:graphicFrame>
        <p:nvGraphicFramePr>
          <p:cNvPr id="49" name="Group 61"/>
          <p:cNvGraphicFramePr>
            <a:graphicFrameLocks noGrp="1"/>
          </p:cNvGraphicFramePr>
          <p:nvPr/>
        </p:nvGraphicFramePr>
        <p:xfrm>
          <a:off x="3183468" y="4786842"/>
          <a:ext cx="1151466" cy="334986"/>
        </p:xfrm>
        <a:graphic>
          <a:graphicData uri="http://schemas.openxmlformats.org/drawingml/2006/table">
            <a:tbl>
              <a:tblPr/>
              <a:tblGrid>
                <a:gridCol w="1151466"/>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0" name="Group 61"/>
          <p:cNvGraphicFramePr>
            <a:graphicFrameLocks noGrp="1"/>
          </p:cNvGraphicFramePr>
          <p:nvPr/>
        </p:nvGraphicFramePr>
        <p:xfrm>
          <a:off x="2833688" y="4549775"/>
          <a:ext cx="663045" cy="334986"/>
        </p:xfrm>
        <a:graphic>
          <a:graphicData uri="http://schemas.openxmlformats.org/drawingml/2006/table">
            <a:tbl>
              <a:tblPr/>
              <a:tblGrid>
                <a:gridCol w="663045"/>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sp>
        <p:nvSpPr>
          <p:cNvPr id="55" name="矩形 54"/>
          <p:cNvSpPr/>
          <p:nvPr/>
        </p:nvSpPr>
        <p:spPr>
          <a:xfrm>
            <a:off x="6590298" y="3468161"/>
            <a:ext cx="4365084" cy="45243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infinity     </a:t>
            </a:r>
            <a:r>
              <a:rPr lang="en-US" altLang="zh-CN" dirty="0" smtClean="0">
                <a:solidFill>
                  <a:srgbClr val="000000"/>
                </a:solidFill>
                <a:ea typeface="宋体" panose="02010600030101010101" pitchFamily="2" charset="-122"/>
                <a:cs typeface="Times New Roman" panose="02020603050405020304" pitchFamily="18" charset="0"/>
              </a:rPr>
              <a:t>/</a:t>
            </a:r>
            <a:r>
              <a:rPr lang="en-US" altLang="zh-CN" dirty="0" err="1" smtClean="0">
                <a:solidFill>
                  <a:srgbClr val="000000"/>
                </a:solidFill>
                <a:ea typeface="宋体" panose="02010600030101010101" pitchFamily="2" charset="-122"/>
                <a:cs typeface="Times New Roman" panose="02020603050405020304" pitchFamily="18" charset="0"/>
              </a:rPr>
              <a:t>ɪn'fɪnəti</a:t>
            </a:r>
            <a:r>
              <a:rPr lang="en-US" altLang="zh-CN" dirty="0" smtClean="0">
                <a:solidFill>
                  <a:srgbClr val="000000"/>
                </a:solidFill>
                <a:ea typeface="宋体" panose="02010600030101010101" pitchFamily="2" charset="-122"/>
                <a:cs typeface="Times New Roman" panose="02020603050405020304" pitchFamily="18" charset="0"/>
              </a:rPr>
              <a:t>/ n. </a:t>
            </a:r>
            <a:r>
              <a:rPr lang="zh-CN" altLang="en-US" dirty="0" smtClean="0">
                <a:solidFill>
                  <a:srgbClr val="000000"/>
                </a:solidFill>
                <a:ea typeface="宋体" panose="02010600030101010101" pitchFamily="2" charset="-122"/>
                <a:cs typeface="Times New Roman" panose="02020603050405020304" pitchFamily="18" charset="0"/>
              </a:rPr>
              <a:t>无限，无穷</a:t>
            </a:r>
            <a:endParaRPr lang="en-US" altLang="zh-CN" dirty="0" smtClean="0">
              <a:solidFill>
                <a:srgbClr val="000000"/>
              </a:solidFill>
              <a:ea typeface="宋体" panose="02010600030101010101" pitchFamily="2" charset="-122"/>
              <a:cs typeface="Times New Roman" panose="02020603050405020304" pitchFamily="18" charset="0"/>
            </a:endParaRPr>
          </a:p>
        </p:txBody>
      </p:sp>
      <p:graphicFrame>
        <p:nvGraphicFramePr>
          <p:cNvPr id="56" name="Group 80"/>
          <p:cNvGraphicFramePr>
            <a:graphicFrameLocks noGrp="1"/>
          </p:cNvGraphicFramePr>
          <p:nvPr/>
        </p:nvGraphicFramePr>
        <p:xfrm>
          <a:off x="4521200" y="4783667"/>
          <a:ext cx="812800" cy="334986"/>
        </p:xfrm>
        <a:graphic>
          <a:graphicData uri="http://schemas.openxmlformats.org/drawingml/2006/table">
            <a:tbl>
              <a:tblPr/>
              <a:tblGrid>
                <a:gridCol w="812800"/>
              </a:tblGrid>
              <a:tr h="321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7" name="矩形 56"/>
          <p:cNvSpPr/>
          <p:nvPr/>
        </p:nvSpPr>
        <p:spPr>
          <a:xfrm>
            <a:off x="6486504" y="3284920"/>
            <a:ext cx="4512421" cy="45243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sz="1700" kern="100" dirty="0">
                <a:solidFill>
                  <a:srgbClr val="0070C0"/>
                </a:solidFill>
                <a:latin typeface="Times New Roman" panose="02020603050405020304" pitchFamily="18" charset="0"/>
                <a:ea typeface="+mn-ea"/>
              </a:rPr>
              <a:t>★ </a:t>
            </a:r>
            <a:r>
              <a:rPr lang="en-US" altLang="zh-CN" sz="1700" b="1" kern="100" dirty="0" smtClean="0">
                <a:solidFill>
                  <a:srgbClr val="0070C0"/>
                </a:solidFill>
                <a:latin typeface="Times New Roman" panose="02020603050405020304" pitchFamily="18" charset="0"/>
              </a:rPr>
              <a:t>internal</a:t>
            </a: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rgbClr val="000000"/>
                </a:solidFill>
                <a:ea typeface="宋体" panose="02010600030101010101" pitchFamily="2" charset="-122"/>
                <a:cs typeface="Times New Roman" panose="02020603050405020304" pitchFamily="18" charset="0"/>
              </a:rPr>
              <a:t>/</a:t>
            </a:r>
            <a:r>
              <a:rPr lang="en-US" altLang="zh-CN" dirty="0" err="1" smtClean="0">
                <a:solidFill>
                  <a:srgbClr val="000000"/>
                </a:solidFill>
                <a:ea typeface="宋体" panose="02010600030101010101" pitchFamily="2" charset="-122"/>
                <a:cs typeface="Times New Roman" panose="02020603050405020304" pitchFamily="18" charset="0"/>
              </a:rPr>
              <a:t>ɪn'tɜːnl</a:t>
            </a:r>
            <a:r>
              <a:rPr lang="en-US" altLang="zh-CN" dirty="0" smtClean="0">
                <a:solidFill>
                  <a:srgbClr val="000000"/>
                </a:solidFill>
                <a:ea typeface="宋体" panose="02010600030101010101" pitchFamily="2" charset="-122"/>
                <a:cs typeface="Times New Roman" panose="02020603050405020304" pitchFamily="18" charset="0"/>
              </a:rPr>
              <a:t>/ adj. </a:t>
            </a:r>
            <a:r>
              <a:rPr lang="zh-CN" altLang="en-US" dirty="0" smtClean="0">
                <a:solidFill>
                  <a:srgbClr val="000000"/>
                </a:solidFill>
                <a:ea typeface="宋体" panose="02010600030101010101" pitchFamily="2" charset="-122"/>
                <a:cs typeface="Times New Roman" panose="02020603050405020304" pitchFamily="18" charset="0"/>
              </a:rPr>
              <a:t>内部的，内在的</a:t>
            </a:r>
            <a:endParaRPr lang="en-US" altLang="zh-CN" dirty="0" smtClean="0">
              <a:solidFill>
                <a:srgbClr val="000000"/>
              </a:solidFill>
              <a:ea typeface="宋体" panose="02010600030101010101" pitchFamily="2" charset="-122"/>
              <a:cs typeface="Times New Roman" panose="02020603050405020304" pitchFamily="18" charset="0"/>
            </a:endParaRPr>
          </a:p>
        </p:txBody>
      </p:sp>
      <p:sp>
        <p:nvSpPr>
          <p:cNvPr id="53" name="矩形 52"/>
          <p:cNvSpPr/>
          <p:nvPr/>
        </p:nvSpPr>
        <p:spPr>
          <a:xfrm>
            <a:off x="5787454" y="2123597"/>
            <a:ext cx="5773783" cy="3299621"/>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suffer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sʌfə</a:t>
            </a:r>
            <a:r>
              <a:rPr lang="en-US" altLang="zh-CN" dirty="0" smtClean="0">
                <a:cs typeface="Times New Roman" panose="02020603050405020304" pitchFamily="18" charset="0"/>
              </a:rPr>
              <a:t>(r)/   </a:t>
            </a:r>
            <a:r>
              <a:rPr lang="en-US" altLang="zh-CN" i="1" dirty="0" smtClean="0">
                <a:cs typeface="Times New Roman" panose="02020603050405020304" pitchFamily="18" charset="0"/>
              </a:rPr>
              <a:t>v. </a:t>
            </a:r>
            <a:r>
              <a:rPr lang="en-US" altLang="zh-CN" dirty="0" smtClean="0">
                <a:solidFill>
                  <a:srgbClr val="000000"/>
                </a:solidFill>
                <a:ea typeface="宋体" panose="02010600030101010101" pitchFamily="2" charset="-122"/>
                <a:cs typeface="Times New Roman" panose="02020603050405020304" pitchFamily="18" charset="0"/>
              </a:rPr>
              <a:t>to be badly affected by a disease, pain, sadness, a lack of </a:t>
            </a:r>
            <a:r>
              <a:rPr lang="en-US" altLang="zh-CN" dirty="0" err="1" smtClean="0">
                <a:solidFill>
                  <a:srgbClr val="000000"/>
                </a:solidFill>
                <a:ea typeface="宋体" panose="02010600030101010101" pitchFamily="2" charset="-122"/>
                <a:cs typeface="Times New Roman" panose="02020603050405020304" pitchFamily="18" charset="0"/>
              </a:rPr>
              <a:t>sth</a:t>
            </a:r>
            <a:r>
              <a:rPr lang="en-US" altLang="zh-CN" dirty="0" smtClean="0">
                <a:solidFill>
                  <a:srgbClr val="000000"/>
                </a:solidFill>
                <a:ea typeface="宋体" panose="02010600030101010101" pitchFamily="2" charset="-122"/>
                <a:cs typeface="Times New Roman" panose="02020603050405020304" pitchFamily="18" charset="0"/>
              </a:rPr>
              <a:t>., etc.  </a:t>
            </a:r>
            <a:r>
              <a:rPr lang="zh-CN" altLang="zh-CN" dirty="0" smtClean="0"/>
              <a:t>（因疾病、痛苦、悲伤等）受苦，受难，受折磨</a:t>
            </a:r>
          </a:p>
          <a:p>
            <a:pPr>
              <a:lnSpc>
                <a:spcPct val="130000"/>
              </a:lnSpc>
            </a:pPr>
            <a:r>
              <a:rPr lang="en-US" altLang="zh-CN" dirty="0" smtClean="0">
                <a:solidFill>
                  <a:srgbClr val="000000"/>
                </a:solidFill>
                <a:ea typeface="宋体" panose="02010600030101010101" pitchFamily="2" charset="-122"/>
                <a:cs typeface="Times New Roman" panose="02020603050405020304" pitchFamily="18" charset="0"/>
              </a:rPr>
              <a:t>      ~ from </a:t>
            </a:r>
            <a:r>
              <a:rPr lang="en-US" altLang="zh-CN" dirty="0" err="1" smtClean="0">
                <a:solidFill>
                  <a:srgbClr val="000000"/>
                </a:solidFill>
                <a:ea typeface="宋体" panose="02010600030101010101" pitchFamily="2" charset="-122"/>
                <a:cs typeface="Times New Roman" panose="02020603050405020304" pitchFamily="18" charset="0"/>
              </a:rPr>
              <a:t>sth</a:t>
            </a:r>
            <a:r>
              <a:rPr lang="en-US" altLang="zh-CN" dirty="0" smtClean="0">
                <a:solidFill>
                  <a:srgbClr val="000000"/>
                </a:solidFill>
                <a:ea typeface="宋体" panose="02010600030101010101" pitchFamily="2" charset="-122"/>
                <a:cs typeface="Times New Roman" panose="02020603050405020304" pitchFamily="18" charset="0"/>
              </a:rPr>
              <a:t>. / ~ for </a:t>
            </a:r>
            <a:r>
              <a:rPr lang="en-US" altLang="zh-CN" dirty="0" err="1" smtClean="0">
                <a:solidFill>
                  <a:srgbClr val="000000"/>
                </a:solidFill>
                <a:ea typeface="宋体" panose="02010600030101010101" pitchFamily="2" charset="-122"/>
                <a:cs typeface="Times New Roman" panose="02020603050405020304" pitchFamily="18" charset="0"/>
              </a:rPr>
              <a:t>sth</a:t>
            </a:r>
            <a:r>
              <a:rPr lang="en-US" altLang="zh-CN" dirty="0" smtClean="0">
                <a:solidFill>
                  <a:srgbClr val="000000"/>
                </a:solidFill>
                <a:ea typeface="宋体" panose="02010600030101010101" pitchFamily="2" charset="-122"/>
                <a:cs typeface="Times New Roman" panose="02020603050405020304" pitchFamily="18" charset="0"/>
              </a:rPr>
              <a:t>.</a:t>
            </a:r>
            <a:endParaRPr lang="zh-CN" altLang="zh-CN" dirty="0" smtClean="0">
              <a:solidFill>
                <a:srgbClr val="000000"/>
              </a:solidFill>
              <a:ea typeface="宋体" panose="02010600030101010101" pitchFamily="2" charset="-122"/>
              <a:cs typeface="Times New Roman" panose="02020603050405020304" pitchFamily="18" charset="0"/>
            </a:endParaRPr>
          </a:p>
          <a:p>
            <a:pPr>
              <a:lnSpc>
                <a:spcPct val="130000"/>
              </a:lnSpc>
            </a:pPr>
            <a:r>
              <a:rPr lang="en-US" altLang="zh-CN" b="1" i="1" dirty="0" smtClean="0"/>
              <a:t>e.g. </a:t>
            </a:r>
            <a:r>
              <a:rPr lang="en-US" altLang="zh-CN" dirty="0" smtClean="0">
                <a:solidFill>
                  <a:srgbClr val="000000"/>
                </a:solidFill>
                <a:ea typeface="宋体" panose="02010600030101010101" pitchFamily="2" charset="-122"/>
                <a:cs typeface="Times New Roman" panose="02020603050405020304" pitchFamily="18" charset="0"/>
              </a:rPr>
              <a:t>I hate to see animals suffering.  </a:t>
            </a:r>
            <a:r>
              <a:rPr lang="zh-CN" altLang="zh-CN" dirty="0" smtClean="0"/>
              <a:t>我不忍心看动物受苦。</a:t>
            </a:r>
          </a:p>
          <a:p>
            <a:pPr>
              <a:lnSpc>
                <a:spcPct val="130000"/>
              </a:lnSpc>
            </a:pPr>
            <a:r>
              <a:rPr lang="en-US" altLang="zh-CN" dirty="0" smtClean="0">
                <a:solidFill>
                  <a:srgbClr val="000000"/>
                </a:solidFill>
                <a:ea typeface="宋体" panose="02010600030101010101" pitchFamily="2" charset="-122"/>
                <a:cs typeface="Times New Roman" panose="02020603050405020304" pitchFamily="18" charset="0"/>
              </a:rPr>
              <a:t>      Many young people suffer from acne and angst.  </a:t>
            </a:r>
            <a:endParaRPr lang="zh-CN" altLang="zh-CN" dirty="0" smtClean="0">
              <a:solidFill>
                <a:srgbClr val="000000"/>
              </a:solidFill>
              <a:ea typeface="宋体" panose="02010600030101010101" pitchFamily="2" charset="-122"/>
              <a:cs typeface="Times New Roman" panose="02020603050405020304" pitchFamily="18" charset="0"/>
            </a:endParaRPr>
          </a:p>
          <a:p>
            <a:pPr>
              <a:lnSpc>
                <a:spcPct val="130000"/>
              </a:lnSpc>
            </a:pPr>
            <a:r>
              <a:rPr lang="en-US" altLang="zh-CN" dirty="0" smtClean="0"/>
              <a:t>        </a:t>
            </a:r>
            <a:r>
              <a:rPr lang="zh-CN" altLang="zh-CN" dirty="0" smtClean="0"/>
              <a:t>许多年轻人都会受到青春痘和焦虑的困扰。</a:t>
            </a:r>
          </a:p>
          <a:p>
            <a:pPr>
              <a:lnSpc>
                <a:spcPct val="130000"/>
              </a:lnSpc>
            </a:pPr>
            <a:r>
              <a:rPr lang="en-US" altLang="zh-CN" dirty="0" smtClean="0">
                <a:solidFill>
                  <a:srgbClr val="000000"/>
                </a:solidFill>
                <a:ea typeface="宋体" panose="02010600030101010101" pitchFamily="2" charset="-122"/>
                <a:cs typeface="Times New Roman" panose="02020603050405020304" pitchFamily="18" charset="0"/>
              </a:rPr>
              <a:t>      He made a rash decision and now he is suffering for it.</a:t>
            </a:r>
            <a:endParaRPr lang="zh-CN" altLang="zh-CN" dirty="0" smtClean="0">
              <a:solidFill>
                <a:srgbClr val="000000"/>
              </a:solidFill>
              <a:ea typeface="宋体" panose="02010600030101010101" pitchFamily="2" charset="-122"/>
              <a:cs typeface="Times New Roman" panose="02020603050405020304" pitchFamily="18" charset="0"/>
            </a:endParaRPr>
          </a:p>
          <a:p>
            <a:pPr>
              <a:lnSpc>
                <a:spcPct val="130000"/>
              </a:lnSpc>
            </a:pPr>
            <a:r>
              <a:rPr lang="en-US" altLang="zh-CN" dirty="0" smtClean="0"/>
              <a:t>       </a:t>
            </a:r>
            <a:r>
              <a:rPr lang="zh-CN" altLang="zh-CN" dirty="0" smtClean="0"/>
              <a:t>他当初草率决定，现在吃苦头了。</a:t>
            </a:r>
          </a:p>
        </p:txBody>
      </p:sp>
      <p:pic>
        <p:nvPicPr>
          <p:cNvPr id="43" name="B-5.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1150488"/>
            <a:ext cx="304800" cy="304800"/>
          </a:xfrm>
          <a:prstGeom prst="rect">
            <a:avLst/>
          </a:prstGeom>
        </p:spPr>
      </p:pic>
      <p:graphicFrame>
        <p:nvGraphicFramePr>
          <p:cNvPr id="45" name="Group 80"/>
          <p:cNvGraphicFramePr>
            <a:graphicFrameLocks noGrp="1"/>
          </p:cNvGraphicFramePr>
          <p:nvPr/>
        </p:nvGraphicFramePr>
        <p:xfrm>
          <a:off x="1266870" y="2452596"/>
          <a:ext cx="955281" cy="338666"/>
        </p:xfrm>
        <a:graphic>
          <a:graphicData uri="http://schemas.openxmlformats.org/drawingml/2006/table">
            <a:tbl>
              <a:tblPr/>
              <a:tblGrid>
                <a:gridCol w="955281"/>
              </a:tblGrid>
              <a:tr h="338666">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6" name="Group 80"/>
          <p:cNvGraphicFramePr>
            <a:graphicFrameLocks noGrp="1"/>
          </p:cNvGraphicFramePr>
          <p:nvPr/>
        </p:nvGraphicFramePr>
        <p:xfrm>
          <a:off x="4699373" y="2871692"/>
          <a:ext cx="748936" cy="334986"/>
        </p:xfrm>
        <a:graphic>
          <a:graphicData uri="http://schemas.openxmlformats.org/drawingml/2006/table">
            <a:tbl>
              <a:tblPr/>
              <a:tblGrid>
                <a:gridCol w="748936"/>
              </a:tblGrid>
              <a:tr h="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7" name="Group 80"/>
          <p:cNvGraphicFramePr>
            <a:graphicFrameLocks noGrp="1"/>
          </p:cNvGraphicFramePr>
          <p:nvPr/>
        </p:nvGraphicFramePr>
        <p:xfrm>
          <a:off x="2725092" y="3279071"/>
          <a:ext cx="1032934" cy="334986"/>
        </p:xfrm>
        <a:graphic>
          <a:graphicData uri="http://schemas.openxmlformats.org/drawingml/2006/table">
            <a:tbl>
              <a:tblPr/>
              <a:tblGrid>
                <a:gridCol w="1032934"/>
              </a:tblGrid>
              <a:tr h="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48" name="Group 80"/>
          <p:cNvGraphicFramePr>
            <a:graphicFrameLocks noGrp="1"/>
          </p:cNvGraphicFramePr>
          <p:nvPr/>
        </p:nvGraphicFramePr>
        <p:xfrm>
          <a:off x="4513767" y="4048833"/>
          <a:ext cx="1032934" cy="334986"/>
        </p:xfrm>
        <a:graphic>
          <a:graphicData uri="http://schemas.openxmlformats.org/drawingml/2006/table">
            <a:tbl>
              <a:tblPr/>
              <a:tblGrid>
                <a:gridCol w="1032934"/>
              </a:tblGrid>
              <a:tr h="30886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8377" fill="hold"/>
                                        <p:tgtEl>
                                          <p:spTgt spid="43"/>
                                        </p:tgtEl>
                                      </p:cBhvr>
                                    </p:cmd>
                                  </p:childTnLst>
                                </p:cTn>
                              </p:par>
                            </p:childTnLst>
                          </p:cTn>
                        </p:par>
                      </p:childTnLst>
                    </p:cTn>
                  </p:par>
                </p:childTnLst>
              </p:cTn>
              <p:nextCondLst>
                <p:cond evt="onClick" delay="0">
                  <p:tgtEl>
                    <p:spTgt spid="43"/>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seq concurrent="1" nextAc="seek">
              <p:cTn id="18" restart="whenNotActive" fill="hold" evtFilter="cancelBubble" nodeType="interactiveSeq">
                <p:stCondLst>
                  <p:cond evt="onClick" delay="0">
                    <p:tgtEl>
                      <p:spTgt spid="40"/>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8377" fill="hold"/>
                                        <p:tgtEl>
                                          <p:spTgt spid="43"/>
                                        </p:tgtEl>
                                      </p:cBhvr>
                                    </p:cmd>
                                  </p:childTnLst>
                                </p:cTn>
                              </p:par>
                            </p:childTnLst>
                          </p:cTn>
                        </p:par>
                      </p:childTnLst>
                    </p:cTn>
                  </p:par>
                </p:childTnLst>
              </p:cTn>
              <p:nextCondLst>
                <p:cond evt="onClick" delay="0">
                  <p:tgtEl>
                    <p:spTgt spid="40"/>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3"/>
                                        </p:tgtEl>
                                      </p:cBhvr>
                                    </p:cmd>
                                  </p:childTnLst>
                                </p:cTn>
                              </p:par>
                            </p:childTnLst>
                          </p:cTn>
                        </p:par>
                      </p:childTnLst>
                    </p:cTn>
                  </p:par>
                </p:childTnLst>
              </p:cTn>
              <p:nextCondLst>
                <p:cond evt="onClick" delay="0">
                  <p:tgtEl>
                    <p:spTgt spid="41"/>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p:stCondLst>
                        <p:cond delay="0"/>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43"/>
                                        </p:tgtEl>
                                      </p:cBhvr>
                                    </p:cmd>
                                  </p:child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45"/>
                    </p:tgtEl>
                  </p:cond>
                </p:stCondLst>
                <p:endSync evt="end" delay="0">
                  <p:rtn val="all"/>
                </p:endSync>
                <p:childTnLst>
                  <p:par>
                    <p:cTn id="34" fill="hold">
                      <p:stCondLst>
                        <p:cond delay="0"/>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57"/>
                                        </p:tgtEl>
                                        <p:attrNameLst>
                                          <p:attrName>ppt_x</p:attrName>
                                        </p:attrNameLst>
                                      </p:cBhvr>
                                      <p:tavLst>
                                        <p:tav tm="0">
                                          <p:val>
                                            <p:strVal val="ppt_x"/>
                                          </p:val>
                                        </p:tav>
                                        <p:tav tm="100000">
                                          <p:val>
                                            <p:strVal val="ppt_x"/>
                                          </p:val>
                                        </p:tav>
                                      </p:tavLst>
                                    </p:anim>
                                    <p:anim calcmode="lin" valueType="num">
                                      <p:cBhvr additive="base">
                                        <p:cTn id="44" dur="500"/>
                                        <p:tgtEl>
                                          <p:spTgt spid="57"/>
                                        </p:tgtEl>
                                        <p:attrNameLst>
                                          <p:attrName>ppt_y</p:attrName>
                                        </p:attrNameLst>
                                      </p:cBhvr>
                                      <p:tavLst>
                                        <p:tav tm="0">
                                          <p:val>
                                            <p:strVal val="ppt_y"/>
                                          </p:val>
                                        </p:tav>
                                        <p:tav tm="100000">
                                          <p:val>
                                            <p:strVal val="1+ppt_h/2"/>
                                          </p:val>
                                        </p:tav>
                                      </p:tavLst>
                                    </p:anim>
                                    <p:set>
                                      <p:cBhvr>
                                        <p:cTn id="4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6" restart="whenNotActive" fill="hold" evtFilter="cancelBubble" nodeType="interactiveSeq">
                <p:stCondLst>
                  <p:cond evt="onClick" delay="0">
                    <p:tgtEl>
                      <p:spTgt spid="46"/>
                    </p:tgtEl>
                  </p:cond>
                </p:stCondLst>
                <p:endSync evt="end" delay="0">
                  <p:rtn val="all"/>
                </p:endSync>
                <p:childTnLst>
                  <p:par>
                    <p:cTn id="47" fill="hold">
                      <p:stCondLst>
                        <p:cond delay="0"/>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7" restart="whenNotActive" fill="hold" evtFilter="cancelBubble" nodeType="interactiveSeq">
                <p:stCondLst>
                  <p:cond evt="onClick" delay="0">
                    <p:tgtEl>
                      <p:spTgt spid="47"/>
                    </p:tgtEl>
                  </p:cond>
                </p:stCondLst>
                <p:endSync evt="end" delay="0">
                  <p:rtn val="all"/>
                </p:endSync>
                <p:childTnLst>
                  <p:par>
                    <p:cTn id="58" fill="hold">
                      <p:stCondLst>
                        <p:cond delay="0"/>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grpId="1" nodeType="clickEffect">
                                  <p:stCondLst>
                                    <p:cond delay="0"/>
                                  </p:stCondLst>
                                  <p:childTnLst>
                                    <p:animEffect transition="out" filter="box(in)">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8" restart="whenNotActive" fill="hold" evtFilter="cancelBubble" nodeType="interactiveSeq">
                <p:stCondLst>
                  <p:cond evt="onClick" delay="0">
                    <p:tgtEl>
                      <p:spTgt spid="48"/>
                    </p:tgtEl>
                  </p:cond>
                </p:stCondLst>
                <p:endSync evt="end" delay="0">
                  <p:rtn val="all"/>
                </p:endSync>
                <p:childTnLst>
                  <p:par>
                    <p:cTn id="69" fill="hold">
                      <p:stCondLst>
                        <p:cond delay="0"/>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linds(horizontal)">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xit" presetSubtype="16" fill="hold" grpId="1" nodeType="clickEffect">
                                  <p:stCondLst>
                                    <p:cond delay="0"/>
                                  </p:stCondLst>
                                  <p:childTnLst>
                                    <p:animEffect transition="out" filter="box(in)">
                                      <p:cBhvr>
                                        <p:cTn id="77" dur="500"/>
                                        <p:tgtEl>
                                          <p:spTgt spid="55"/>
                                        </p:tgtEl>
                                      </p:cBhvr>
                                    </p:animEffect>
                                    <p:set>
                                      <p:cBhvr>
                                        <p:cTn id="7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0" grpId="0" animBg="1"/>
      <p:bldP spid="20" grpId="1" animBg="1"/>
      <p:bldP spid="44" grpId="0" animBg="1"/>
      <p:bldP spid="44" grpId="1" animBg="1"/>
      <p:bldP spid="55" grpId="0" animBg="1"/>
      <p:bldP spid="55" grpId="1" animBg="1"/>
      <p:bldP spid="57" grpId="0" animBg="1"/>
      <p:bldP spid="57" grpId="1" animBg="1"/>
      <p:bldP spid="53" grpId="0" animBg="1"/>
      <p:bldP spid="5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bwMode="auto">
          <a:xfrm>
            <a:off x="3175" y="233363"/>
            <a:ext cx="758825" cy="692150"/>
            <a:chOff x="0" y="532828"/>
            <a:chExt cx="759125" cy="568897"/>
          </a:xfrm>
        </p:grpSpPr>
        <p:sp>
          <p:nvSpPr>
            <p:cNvPr id="29" name="矩形 28"/>
            <p:cNvSpPr/>
            <p:nvPr/>
          </p:nvSpPr>
          <p:spPr>
            <a:xfrm>
              <a:off x="0" y="532828"/>
              <a:ext cx="238219"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0" name="矩形 29"/>
            <p:cNvSpPr/>
            <p:nvPr/>
          </p:nvSpPr>
          <p:spPr>
            <a:xfrm>
              <a:off x="341448" y="532828"/>
              <a:ext cx="106404"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1" name="矩形 30"/>
            <p:cNvSpPr/>
            <p:nvPr/>
          </p:nvSpPr>
          <p:spPr>
            <a:xfrm>
              <a:off x="551081" y="532828"/>
              <a:ext cx="6828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2" name="矩形 31"/>
            <p:cNvSpPr/>
            <p:nvPr/>
          </p:nvSpPr>
          <p:spPr>
            <a:xfrm>
              <a:off x="721010" y="532828"/>
              <a:ext cx="38115"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grpSp>
        <p:nvGrpSpPr>
          <p:cNvPr id="3" name="组合 33"/>
          <p:cNvGrpSpPr/>
          <p:nvPr/>
        </p:nvGrpSpPr>
        <p:grpSpPr bwMode="auto">
          <a:xfrm>
            <a:off x="3175" y="922338"/>
            <a:ext cx="12185650" cy="46037"/>
            <a:chOff x="0" y="532828"/>
            <a:chExt cx="759125" cy="568897"/>
          </a:xfrm>
        </p:grpSpPr>
        <p:sp>
          <p:nvSpPr>
            <p:cNvPr id="35" name="矩形 34"/>
            <p:cNvSpPr/>
            <p:nvPr/>
          </p:nvSpPr>
          <p:spPr>
            <a:xfrm>
              <a:off x="0" y="532828"/>
              <a:ext cx="238735"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6" name="矩形 35"/>
            <p:cNvSpPr/>
            <p:nvPr/>
          </p:nvSpPr>
          <p:spPr>
            <a:xfrm>
              <a:off x="238735" y="532828"/>
              <a:ext cx="209956"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7" name="矩形 36"/>
            <p:cNvSpPr/>
            <p:nvPr/>
          </p:nvSpPr>
          <p:spPr>
            <a:xfrm>
              <a:off x="448691" y="532828"/>
              <a:ext cx="170002"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8" name="矩形 37"/>
            <p:cNvSpPr/>
            <p:nvPr/>
          </p:nvSpPr>
          <p:spPr>
            <a:xfrm>
              <a:off x="616814" y="532828"/>
              <a:ext cx="142311"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grpSp>
      <p:sp>
        <p:nvSpPr>
          <p:cNvPr id="202" name="文本框 5"/>
          <p:cNvSpPr txBox="1"/>
          <p:nvPr/>
        </p:nvSpPr>
        <p:spPr>
          <a:xfrm>
            <a:off x="917575" y="233363"/>
            <a:ext cx="5211763" cy="646112"/>
          </a:xfrm>
          <a:prstGeom prst="rect">
            <a:avLst/>
          </a:prstGeom>
          <a:noFill/>
        </p:spPr>
        <p:txBody>
          <a:bodyPr>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3600" dirty="0">
                <a:solidFill>
                  <a:srgbClr val="4F81BD">
                    <a:lumMod val="50000"/>
                  </a:srgbClr>
                </a:solidFill>
              </a:rPr>
              <a:t>Part Ⅲ</a:t>
            </a:r>
            <a:endParaRPr lang="zh-CN" altLang="en-US" sz="3600" dirty="0">
              <a:solidFill>
                <a:srgbClr val="4F81BD">
                  <a:lumMod val="50000"/>
                </a:srgbClr>
              </a:solidFill>
            </a:endParaRPr>
          </a:p>
        </p:txBody>
      </p:sp>
      <p:grpSp>
        <p:nvGrpSpPr>
          <p:cNvPr id="4" name="组合 7"/>
          <p:cNvGrpSpPr/>
          <p:nvPr/>
        </p:nvGrpSpPr>
        <p:grpSpPr bwMode="auto">
          <a:xfrm flipH="1">
            <a:off x="7938" y="1273175"/>
            <a:ext cx="6108700" cy="363538"/>
            <a:chOff x="283681" y="2459690"/>
            <a:chExt cx="6109250" cy="363336"/>
          </a:xfrm>
        </p:grpSpPr>
        <p:cxnSp>
          <p:nvCxnSpPr>
            <p:cNvPr id="34834" name="MH_Other_1"/>
            <p:cNvCxnSpPr>
              <a:cxnSpLocks noChangeShapeType="1"/>
            </p:cNvCxnSpPr>
            <p:nvPr>
              <p:custDataLst>
                <p:tags r:id="rId3"/>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34835" name="MH_Other_2"/>
            <p:cNvCxnSpPr>
              <a:cxnSpLocks noChangeShapeType="1"/>
            </p:cNvCxnSpPr>
            <p:nvPr>
              <p:custDataLst>
                <p:tags r:id="rId4"/>
              </p:custDataLst>
            </p:nvPr>
          </p:nvCxnSpPr>
          <p:spPr bwMode="auto">
            <a:xfrm>
              <a:off x="6140931" y="2459690"/>
              <a:ext cx="252000" cy="0"/>
            </a:xfrm>
            <a:prstGeom prst="line">
              <a:avLst/>
            </a:prstGeom>
            <a:noFill/>
            <a:ln w="25400" algn="ctr">
              <a:solidFill>
                <a:srgbClr val="E95D0E"/>
              </a:solidFill>
              <a:miter lim="800000"/>
            </a:ln>
          </p:spPr>
        </p:cxnSp>
        <p:cxnSp>
          <p:nvCxnSpPr>
            <p:cNvPr id="34836" name="MH_Other_3"/>
            <p:cNvCxnSpPr>
              <a:cxnSpLocks noChangeShapeType="1"/>
            </p:cNvCxnSpPr>
            <p:nvPr>
              <p:custDataLst>
                <p:tags r:id="rId5"/>
              </p:custDataLst>
            </p:nvPr>
          </p:nvCxnSpPr>
          <p:spPr bwMode="auto">
            <a:xfrm>
              <a:off x="283681" y="2823026"/>
              <a:ext cx="5292000" cy="0"/>
            </a:xfrm>
            <a:prstGeom prst="line">
              <a:avLst/>
            </a:prstGeom>
            <a:noFill/>
            <a:ln w="25400" algn="ctr">
              <a:solidFill>
                <a:srgbClr val="E95D0E"/>
              </a:solidFill>
              <a:miter lim="800000"/>
            </a:ln>
          </p:spPr>
        </p:cxnSp>
      </p:grpSp>
      <p:sp>
        <p:nvSpPr>
          <p:cNvPr id="207" name="MH_Other_4"/>
          <p:cNvSpPr txBox="1"/>
          <p:nvPr>
            <p:custDataLst>
              <p:tags r:id="rId1"/>
            </p:custDataLst>
          </p:nvPr>
        </p:nvSpPr>
        <p:spPr bwMode="auto">
          <a:xfrm>
            <a:off x="690563" y="1173163"/>
            <a:ext cx="5202237" cy="461962"/>
          </a:xfrm>
          <a:prstGeom prst="rect">
            <a:avLst/>
          </a:prstGeom>
          <a:noFill/>
        </p:spPr>
        <p:txBody>
          <a:bodyPr>
            <a:spAutoFit/>
          </a:bodyPr>
          <a:lstStyle/>
          <a:p>
            <a:pPr algn="ctr" fontAlgn="auto">
              <a:spcBef>
                <a:spcPts val="0"/>
              </a:spcBef>
              <a:spcAft>
                <a:spcPts val="0"/>
              </a:spcAft>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a:t>
            </a:r>
            <a:r>
              <a:rPr lang="en-US" altLang="zh-CN" sz="24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B     Extensive Reading 6-7</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7262948" y="1718084"/>
            <a:ext cx="4136573" cy="3693319"/>
          </a:xfrm>
          <a:prstGeom prst="rect">
            <a:avLst/>
          </a:prstGeom>
          <a:solidFill>
            <a:srgbClr val="FFFF99"/>
          </a:solidFill>
        </p:spPr>
        <p:txBody>
          <a:bodyPr wrap="square">
            <a:spAutoFit/>
          </a:bodyPr>
          <a:lstStyle/>
          <a:p>
            <a:r>
              <a:rPr lang="en-US" altLang="zh-CN" dirty="0" smtClean="0"/>
              <a:t>        </a:t>
            </a:r>
          </a:p>
          <a:p>
            <a:r>
              <a:rPr lang="en-US" altLang="zh-CN" dirty="0" smtClean="0"/>
              <a:t>         </a:t>
            </a:r>
            <a:r>
              <a:rPr lang="zh-CN" altLang="zh-CN" dirty="0" smtClean="0"/>
              <a:t>像俄罗斯方块一样，掌控人生</a:t>
            </a:r>
            <a:r>
              <a:rPr lang="en-US" altLang="zh-CN" dirty="0" smtClean="0"/>
              <a:t> </a:t>
            </a:r>
            <a:r>
              <a:rPr lang="zh-CN" altLang="zh-CN" dirty="0" smtClean="0"/>
              <a:t>的唯一方法就是学会在绝对速度下实现自我控制。你必须控制自己的思想、行为和时间。</a:t>
            </a:r>
          </a:p>
          <a:p>
            <a:r>
              <a:rPr lang="en-US" altLang="zh-CN" dirty="0" smtClean="0"/>
              <a:t>         </a:t>
            </a:r>
            <a:r>
              <a:rPr lang="zh-CN" altLang="zh-CN" dirty="0" smtClean="0"/>
              <a:t>象棋重在因果联系。象棋是一个封闭的系统，你可以预想未来的二十步怎么走。但对于俄罗斯方块而言，你只知道下一块是什么。你玩的时候，只能关注当下，试图拼出最好的形状，并且知道未来无法预知，甚至连第二块是什么也无从得知。你清楚地知道，你无法控制未来。</a:t>
            </a:r>
            <a:endParaRPr lang="zh-CN" altLang="zh-CN" dirty="0"/>
          </a:p>
        </p:txBody>
      </p:sp>
      <p:pic>
        <p:nvPicPr>
          <p:cNvPr id="24" name="图片 23"/>
          <p:cNvPicPr>
            <a:picLocks noChangeAspect="1"/>
          </p:cNvPicPr>
          <p:nvPr/>
        </p:nvPicPr>
        <p:blipFill>
          <a:blip r:embed="rId8" cstate="print"/>
          <a:srcRect/>
          <a:stretch>
            <a:fillRect/>
          </a:stretch>
        </p:blipFill>
        <p:spPr bwMode="auto">
          <a:xfrm>
            <a:off x="10809288" y="1588"/>
            <a:ext cx="927100" cy="925512"/>
          </a:xfrm>
          <a:prstGeom prst="rect">
            <a:avLst/>
          </a:prstGeom>
          <a:noFill/>
          <a:ln w="9525">
            <a:noFill/>
            <a:miter lim="800000"/>
            <a:headEnd/>
            <a:tailEnd/>
          </a:ln>
        </p:spPr>
      </p:pic>
      <p:graphicFrame>
        <p:nvGraphicFramePr>
          <p:cNvPr id="25" name="Group 61"/>
          <p:cNvGraphicFramePr>
            <a:graphicFrameLocks noGrp="1"/>
          </p:cNvGraphicFramePr>
          <p:nvPr/>
        </p:nvGraphicFramePr>
        <p:xfrm>
          <a:off x="917575" y="2595563"/>
          <a:ext cx="1355372" cy="334984"/>
        </p:xfrm>
        <a:graphic>
          <a:graphicData uri="http://schemas.openxmlformats.org/drawingml/2006/table">
            <a:tbl>
              <a:tblPr/>
              <a:tblGrid>
                <a:gridCol w="1355372"/>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337" marR="91337" marT="45572" marB="45572" horzOverflow="overflow">
                    <a:lnL>
                      <a:noFill/>
                    </a:lnL>
                    <a:lnR>
                      <a:noFill/>
                    </a:lnR>
                    <a:lnT>
                      <a:noFill/>
                    </a:lnT>
                    <a:lnB>
                      <a:noFill/>
                    </a:lnB>
                    <a:lnTlToBr>
                      <a:noFill/>
                    </a:lnTlToBr>
                    <a:lnBlToTr>
                      <a:noFill/>
                    </a:lnBlToTr>
                    <a:noFill/>
                  </a:tcPr>
                </a:tc>
              </a:tr>
            </a:tbl>
          </a:graphicData>
        </a:graphic>
      </p:graphicFrame>
      <p:graphicFrame>
        <p:nvGraphicFramePr>
          <p:cNvPr id="26" name="Group 62"/>
          <p:cNvGraphicFramePr>
            <a:graphicFrameLocks noGrp="1"/>
          </p:cNvGraphicFramePr>
          <p:nvPr/>
        </p:nvGraphicFramePr>
        <p:xfrm>
          <a:off x="1776413" y="4652963"/>
          <a:ext cx="720537" cy="334984"/>
        </p:xfrm>
        <a:graphic>
          <a:graphicData uri="http://schemas.openxmlformats.org/drawingml/2006/table">
            <a:tbl>
              <a:tblPr/>
              <a:tblGrid>
                <a:gridCol w="720537"/>
              </a:tblGrid>
              <a:tr h="334921">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a:txBody>
                  <a:tcPr marL="91498" marR="91498" marT="45572" marB="45572" horzOverflow="overflow">
                    <a:lnL>
                      <a:noFill/>
                    </a:lnL>
                    <a:lnR>
                      <a:noFill/>
                    </a:lnR>
                    <a:lnT>
                      <a:noFill/>
                    </a:lnT>
                    <a:lnB>
                      <a:noFill/>
                    </a:lnB>
                    <a:lnTlToBr>
                      <a:noFill/>
                    </a:lnTlToBr>
                    <a:lnBlToTr>
                      <a:noFill/>
                    </a:lnBlToTr>
                    <a:noFill/>
                  </a:tcPr>
                </a:tc>
              </a:tr>
            </a:tbl>
          </a:graphicData>
        </a:graphic>
      </p:graphicFrame>
      <p:pic>
        <p:nvPicPr>
          <p:cNvPr id="40" name="Picture 2" descr="C:\Users\xiaanwen\Desktop\播放.png"/>
          <p:cNvPicPr>
            <a:picLocks noChangeAspect="1" noChangeArrowheads="1"/>
          </p:cNvPicPr>
          <p:nvPr/>
        </p:nvPicPr>
        <p:blipFill>
          <a:blip r:embed="rId9" cstate="print"/>
          <a:srcRect t="8850" b="8286"/>
          <a:stretch>
            <a:fillRect/>
          </a:stretch>
        </p:blipFill>
        <p:spPr bwMode="auto">
          <a:xfrm>
            <a:off x="7239000" y="144463"/>
            <a:ext cx="1071563" cy="712787"/>
          </a:xfrm>
          <a:prstGeom prst="rect">
            <a:avLst/>
          </a:prstGeom>
          <a:noFill/>
          <a:ln w="9525">
            <a:noFill/>
            <a:miter lim="800000"/>
            <a:headEnd/>
            <a:tailEnd/>
          </a:ln>
        </p:spPr>
      </p:pic>
      <p:pic>
        <p:nvPicPr>
          <p:cNvPr id="41" name="Picture 3" descr="C:\Users\xiaanwen\Desktop\暂停.png"/>
          <p:cNvPicPr>
            <a:picLocks noChangeAspect="1" noChangeArrowheads="1"/>
          </p:cNvPicPr>
          <p:nvPr/>
        </p:nvPicPr>
        <p:blipFill>
          <a:blip r:embed="rId10" cstate="print"/>
          <a:srcRect t="8334" b="8331"/>
          <a:stretch>
            <a:fillRect/>
          </a:stretch>
        </p:blipFill>
        <p:spPr bwMode="auto">
          <a:xfrm>
            <a:off x="8524875" y="144463"/>
            <a:ext cx="927100" cy="719137"/>
          </a:xfrm>
          <a:prstGeom prst="rect">
            <a:avLst/>
          </a:prstGeom>
          <a:noFill/>
          <a:ln w="9525">
            <a:noFill/>
            <a:miter lim="800000"/>
            <a:headEnd/>
            <a:tailEnd/>
          </a:ln>
        </p:spPr>
      </p:pic>
      <p:pic>
        <p:nvPicPr>
          <p:cNvPr id="42" name="Picture 4" descr="C:\Users\xiaanwen\Desktop\停止.png"/>
          <p:cNvPicPr>
            <a:picLocks noChangeAspect="1" noChangeArrowheads="1"/>
          </p:cNvPicPr>
          <p:nvPr/>
        </p:nvPicPr>
        <p:blipFill>
          <a:blip r:embed="rId11" cstate="print"/>
          <a:srcRect t="6667"/>
          <a:stretch>
            <a:fillRect/>
          </a:stretch>
        </p:blipFill>
        <p:spPr bwMode="auto">
          <a:xfrm>
            <a:off x="9594850" y="100013"/>
            <a:ext cx="857250" cy="828675"/>
          </a:xfrm>
          <a:prstGeom prst="rect">
            <a:avLst/>
          </a:prstGeom>
          <a:noFill/>
          <a:ln w="9525">
            <a:noFill/>
            <a:miter lim="800000"/>
            <a:headEnd/>
            <a:tailEnd/>
          </a:ln>
        </p:spPr>
      </p:pic>
      <p:sp>
        <p:nvSpPr>
          <p:cNvPr id="28" name="TextBox 27"/>
          <p:cNvSpPr txBox="1"/>
          <p:nvPr/>
        </p:nvSpPr>
        <p:spPr>
          <a:xfrm>
            <a:off x="573593" y="1618106"/>
            <a:ext cx="6266542" cy="4491807"/>
          </a:xfrm>
          <a:prstGeom prst="rect">
            <a:avLst/>
          </a:prstGeom>
          <a:noFill/>
        </p:spPr>
        <p:txBody>
          <a:bodyPr wrap="square" rtlCol="0">
            <a:spAutoFit/>
          </a:bodyPr>
          <a:lstStyle/>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6</a:t>
            </a:r>
            <a:r>
              <a:rPr lang="en-US" altLang="zh-CN" sz="2000"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only way to master life — like Tetris — is to learn to </a:t>
            </a:r>
            <a:r>
              <a:rPr lang="en-US" altLang="zh-CN" sz="20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play with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same </a:t>
            </a:r>
            <a:r>
              <a:rPr lang="en-US" altLang="zh-CN" sz="20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selfcontrol</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the highest speeds. You must control your own mind, your own behaviors, and your own time.</a:t>
            </a:r>
          </a:p>
          <a:p>
            <a:pPr algn="just">
              <a:lnSpc>
                <a:spcPct val="130000"/>
              </a:lnSpc>
            </a:pPr>
            <a:r>
              <a:rPr lang="en-US" altLang="zh-CN" sz="2000" b="1" i="1" dirty="0" smtClean="0">
                <a:solidFill>
                  <a:srgbClr val="FF0000"/>
                </a:solidFill>
                <a:latin typeface="Comic Sans MS" panose="030F0702030302020204" pitchFamily="66" charset="0"/>
                <a:ea typeface="宋体" panose="02010600030101010101" pitchFamily="2" charset="-122"/>
                <a:cs typeface="Times New Roman" panose="02020603050405020304" pitchFamily="18" charset="0"/>
              </a:rPr>
              <a:t>7 </a:t>
            </a:r>
            <a:r>
              <a:rPr lang="zh-CN" altLang="en-US" sz="2000" b="1" dirty="0" smtClean="0"/>
              <a:t>　</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Chess is </a:t>
            </a:r>
            <a:r>
              <a:rPr lang="en-US" altLang="zh-CN" b="1" kern="100" dirty="0" smtClean="0">
                <a:solidFill>
                  <a:srgbClr val="0070C0"/>
                </a:solidFill>
                <a:latin typeface="Times New Roman" panose="02020603050405020304" pitchFamily="18" charset="0"/>
              </a:rPr>
              <a:t>causal</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18</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You can see twenty moves into the future. That’s because chess is a closed </a:t>
            </a:r>
            <a:r>
              <a:rPr lang="en-US" altLang="zh-CN" b="1" kern="100" dirty="0" smtClean="0">
                <a:solidFill>
                  <a:srgbClr val="0070C0"/>
                </a:solidFill>
                <a:latin typeface="Times New Roman" panose="02020603050405020304" pitchFamily="18" charset="0"/>
              </a:rPr>
              <a:t>system</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19</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But for Tetris, you only know what the next piece is. You play for the present moment, trying to construct the best possible form of pieces, knowing that it is impossible to </a:t>
            </a:r>
            <a:r>
              <a:rPr lang="en-US" altLang="zh-CN" b="1" kern="100" dirty="0" smtClean="0">
                <a:solidFill>
                  <a:srgbClr val="0070C0"/>
                </a:solidFill>
                <a:latin typeface="Times New Roman" panose="02020603050405020304" pitchFamily="18" charset="0"/>
              </a:rPr>
              <a:t>predict</a:t>
            </a:r>
            <a:r>
              <a:rPr lang="en-US" altLang="zh-CN" sz="2000" b="1" baseline="30000" dirty="0" smtClean="0">
                <a:solidFill>
                  <a:schemeClr val="accent5"/>
                </a:solidFill>
                <a:latin typeface="Times New Roman" panose="02020603050405020304" pitchFamily="18" charset="0"/>
                <a:cs typeface="Times New Roman" panose="02020603050405020304" pitchFamily="18" charset="0"/>
              </a:rPr>
              <a:t>20</a:t>
            </a:r>
            <a:r>
              <a:rPr lang="en-US" altLang="zh-CN"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situation even two pieces from now. You will not think you can control the future.</a:t>
            </a:r>
            <a:endPar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p:cNvSpPr/>
          <p:nvPr/>
        </p:nvSpPr>
        <p:spPr>
          <a:xfrm>
            <a:off x="7019109" y="994946"/>
            <a:ext cx="4885509" cy="5133713"/>
          </a:xfrm>
          <a:prstGeom prst="rect">
            <a:avLst/>
          </a:prstGeom>
          <a:solidFill>
            <a:srgbClr val="D7F9D3"/>
          </a:solidFill>
          <a:ln>
            <a:solidFill>
              <a:srgbClr val="FF0000"/>
            </a:solidFill>
          </a:ln>
        </p:spPr>
        <p:txBody>
          <a:bodyPr wrap="square">
            <a:spAutoFit/>
          </a:bodyPr>
          <a:lstStyle/>
          <a:p>
            <a:pPr>
              <a:lnSpc>
                <a:spcPct val="130000"/>
              </a:lnSpc>
            </a:pPr>
            <a:r>
              <a:rPr lang="zh-CN" altLang="zh-CN" kern="100" dirty="0">
                <a:solidFill>
                  <a:srgbClr val="0070C0"/>
                </a:solidFill>
                <a:latin typeface="Times New Roman" panose="02020603050405020304" pitchFamily="18" charset="0"/>
                <a:ea typeface="+mn-ea"/>
              </a:rPr>
              <a:t>★</a:t>
            </a:r>
            <a:r>
              <a:rPr lang="zh-CN" altLang="zh-CN" b="1" kern="100" dirty="0">
                <a:solidFill>
                  <a:srgbClr val="0070C0"/>
                </a:solidFill>
                <a:latin typeface="Times New Roman" panose="02020603050405020304" pitchFamily="18" charset="0"/>
              </a:rPr>
              <a:t> </a:t>
            </a:r>
            <a:r>
              <a:rPr lang="en-US" altLang="zh-CN" b="1" kern="100" dirty="0" smtClean="0">
                <a:solidFill>
                  <a:srgbClr val="0070C0"/>
                </a:solidFill>
              </a:rPr>
              <a:t>predict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prɪ'dɪkt</a:t>
            </a:r>
            <a:r>
              <a:rPr lang="en-US" altLang="zh-CN" dirty="0" smtClean="0">
                <a:cs typeface="Times New Roman" panose="02020603050405020304" pitchFamily="18" charset="0"/>
              </a:rPr>
              <a:t>/    </a:t>
            </a:r>
            <a:r>
              <a:rPr lang="en-US" altLang="zh-CN" i="1" dirty="0" smtClean="0">
                <a:cs typeface="Times New Roman" panose="02020603050405020304" pitchFamily="18" charset="0"/>
              </a:rPr>
              <a:t>v. </a:t>
            </a:r>
            <a:r>
              <a:rPr lang="en-US" altLang="zh-CN" dirty="0" smtClean="0">
                <a:cs typeface="Times New Roman" panose="02020603050405020304" pitchFamily="18" charset="0"/>
              </a:rPr>
              <a:t>to state or make a declaration about in advance </a:t>
            </a:r>
            <a:r>
              <a:rPr lang="en-US" altLang="zh-CN" dirty="0" smtClean="0"/>
              <a:t> </a:t>
            </a:r>
            <a:r>
              <a:rPr lang="zh-CN" altLang="zh-CN" dirty="0" smtClean="0"/>
              <a:t>预言；预测</a:t>
            </a:r>
          </a:p>
          <a:p>
            <a:pPr>
              <a:lnSpc>
                <a:spcPct val="130000"/>
              </a:lnSpc>
            </a:pPr>
            <a:r>
              <a:rPr lang="en-US" altLang="zh-CN" b="1" i="1" dirty="0" smtClean="0"/>
              <a:t>e.g.  </a:t>
            </a:r>
            <a:r>
              <a:rPr lang="en-US" altLang="zh-CN" dirty="0" smtClean="0">
                <a:cs typeface="Times New Roman" panose="02020603050405020304" pitchFamily="18" charset="0"/>
              </a:rPr>
              <a:t>The latest opinion polls are predicting a very close contest. </a:t>
            </a:r>
            <a:endParaRPr lang="zh-CN" altLang="zh-CN" dirty="0" smtClean="0">
              <a:cs typeface="Times New Roman" panose="02020603050405020304" pitchFamily="18" charset="0"/>
            </a:endParaRPr>
          </a:p>
          <a:p>
            <a:pPr>
              <a:lnSpc>
                <a:spcPct val="130000"/>
              </a:lnSpc>
            </a:pPr>
            <a:r>
              <a:rPr lang="en-US" altLang="zh-CN" dirty="0" smtClean="0"/>
              <a:t>         </a:t>
            </a:r>
            <a:r>
              <a:rPr lang="zh-CN" altLang="zh-CN" dirty="0" smtClean="0"/>
              <a:t>最新的民意测验预言，这将是一场势均力敌的竞赛。</a:t>
            </a:r>
          </a:p>
          <a:p>
            <a:pPr>
              <a:lnSpc>
                <a:spcPct val="130000"/>
              </a:lnSpc>
            </a:pPr>
            <a:r>
              <a:rPr lang="en-US" altLang="zh-CN" b="1" dirty="0" smtClean="0"/>
              <a:t>Language Point:</a:t>
            </a:r>
            <a:endParaRPr lang="zh-CN" altLang="zh-CN" dirty="0" smtClean="0"/>
          </a:p>
          <a:p>
            <a:pPr>
              <a:lnSpc>
                <a:spcPct val="130000"/>
              </a:lnSpc>
            </a:pPr>
            <a:r>
              <a:rPr lang="en-US" altLang="zh-CN" dirty="0" smtClean="0">
                <a:cs typeface="Times New Roman" panose="02020603050405020304" pitchFamily="18" charset="0"/>
              </a:rPr>
              <a:t>       be impossible to do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r>
              <a:rPr lang="zh-CN" altLang="zh-CN" dirty="0" smtClean="0"/>
              <a:t>意为“不可能做某事”。</a:t>
            </a:r>
            <a:r>
              <a:rPr lang="en-US" altLang="zh-CN" dirty="0" smtClean="0">
                <a:cs typeface="Times New Roman" panose="02020603050405020304" pitchFamily="18" charset="0"/>
              </a:rPr>
              <a:t>It is + adj. + to do </a:t>
            </a:r>
            <a:r>
              <a:rPr lang="en-US" altLang="zh-CN" dirty="0" err="1" smtClean="0">
                <a:cs typeface="Times New Roman" panose="02020603050405020304" pitchFamily="18" charset="0"/>
              </a:rPr>
              <a:t>sth</a:t>
            </a:r>
            <a:r>
              <a:rPr lang="en-US" altLang="zh-CN" dirty="0" smtClean="0">
                <a:cs typeface="Times New Roman" panose="02020603050405020304" pitchFamily="18" charset="0"/>
              </a:rPr>
              <a:t>. </a:t>
            </a:r>
            <a:r>
              <a:rPr lang="zh-CN" altLang="zh-CN" dirty="0" smtClean="0"/>
              <a:t>为固定句型，意为“做某事是</a:t>
            </a:r>
            <a:r>
              <a:rPr lang="zh-CN" altLang="zh-CN" dirty="0" smtClean="0">
                <a:latin typeface="+mn-ea"/>
              </a:rPr>
              <a:t>……</a:t>
            </a:r>
            <a:r>
              <a:rPr lang="zh-CN" altLang="zh-CN" dirty="0" smtClean="0"/>
              <a:t>的”。其中，</a:t>
            </a:r>
            <a:r>
              <a:rPr lang="en-US" altLang="zh-CN" dirty="0" smtClean="0"/>
              <a:t>it</a:t>
            </a:r>
            <a:r>
              <a:rPr lang="zh-CN" altLang="zh-CN" dirty="0" smtClean="0"/>
              <a:t>充当形式主语，真正的主语是后面的动词不定式结构。</a:t>
            </a:r>
          </a:p>
          <a:p>
            <a:pPr>
              <a:lnSpc>
                <a:spcPct val="130000"/>
              </a:lnSpc>
            </a:pPr>
            <a:r>
              <a:rPr lang="en-US" altLang="zh-CN" b="1" i="1" dirty="0" smtClean="0"/>
              <a:t>e.g.</a:t>
            </a:r>
            <a:r>
              <a:rPr lang="en-US" altLang="zh-CN" dirty="0" smtClean="0"/>
              <a:t>  </a:t>
            </a:r>
            <a:r>
              <a:rPr lang="en-US" altLang="zh-CN" dirty="0" smtClean="0">
                <a:cs typeface="Times New Roman" panose="02020603050405020304" pitchFamily="18" charset="0"/>
              </a:rPr>
              <a:t>It is important to choose enjoyable, nutritious food.</a:t>
            </a:r>
          </a:p>
          <a:p>
            <a:pPr>
              <a:lnSpc>
                <a:spcPct val="130000"/>
              </a:lnSpc>
            </a:pPr>
            <a:r>
              <a:rPr lang="en-US" altLang="zh-CN" dirty="0" smtClean="0"/>
              <a:t>         </a:t>
            </a:r>
            <a:r>
              <a:rPr lang="zh-CN" altLang="zh-CN" dirty="0" smtClean="0"/>
              <a:t>选择既好吃、营养价值又高的食物很重要。</a:t>
            </a:r>
          </a:p>
        </p:txBody>
      </p:sp>
      <p:graphicFrame>
        <p:nvGraphicFramePr>
          <p:cNvPr id="49" name="Group 61"/>
          <p:cNvGraphicFramePr>
            <a:graphicFrameLocks noGrp="1"/>
          </p:cNvGraphicFramePr>
          <p:nvPr/>
        </p:nvGraphicFramePr>
        <p:xfrm>
          <a:off x="1066801" y="4532842"/>
          <a:ext cx="1151466" cy="334986"/>
        </p:xfrm>
        <a:graphic>
          <a:graphicData uri="http://schemas.openxmlformats.org/drawingml/2006/table">
            <a:tbl>
              <a:tblPr/>
              <a:tblGrid>
                <a:gridCol w="1151466"/>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0" name="Group 61"/>
          <p:cNvGraphicFramePr>
            <a:graphicFrameLocks noGrp="1"/>
          </p:cNvGraphicFramePr>
          <p:nvPr/>
        </p:nvGraphicFramePr>
        <p:xfrm>
          <a:off x="2833688" y="4549775"/>
          <a:ext cx="663045" cy="334986"/>
        </p:xfrm>
        <a:graphic>
          <a:graphicData uri="http://schemas.openxmlformats.org/drawingml/2006/table">
            <a:tbl>
              <a:tblPr/>
              <a:tblGrid>
                <a:gridCol w="663045"/>
              </a:tblGrid>
              <a:tr h="334923">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226" marR="91226" marT="45573" marB="45573" horzOverflow="overflow">
                    <a:lnL>
                      <a:noFill/>
                    </a:lnL>
                    <a:lnR>
                      <a:noFill/>
                    </a:lnR>
                    <a:lnT>
                      <a:noFill/>
                    </a:lnT>
                    <a:lnB>
                      <a:noFill/>
                    </a:lnB>
                    <a:lnTlToBr>
                      <a:noFill/>
                    </a:lnTlToBr>
                    <a:lnBlToTr>
                      <a:noFill/>
                    </a:lnBlToTr>
                    <a:noFill/>
                  </a:tcPr>
                </a:tc>
              </a:tr>
            </a:tbl>
          </a:graphicData>
        </a:graphic>
      </p:graphicFrame>
      <p:graphicFrame>
        <p:nvGraphicFramePr>
          <p:cNvPr id="56" name="Group 80"/>
          <p:cNvGraphicFramePr>
            <a:graphicFrameLocks noGrp="1"/>
          </p:cNvGraphicFramePr>
          <p:nvPr/>
        </p:nvGraphicFramePr>
        <p:xfrm>
          <a:off x="2836334" y="4512733"/>
          <a:ext cx="812800" cy="334986"/>
        </p:xfrm>
        <a:graphic>
          <a:graphicData uri="http://schemas.openxmlformats.org/drawingml/2006/table">
            <a:tbl>
              <a:tblPr/>
              <a:tblGrid>
                <a:gridCol w="812800"/>
              </a:tblGrid>
              <a:tr h="321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57" name="矩形 56"/>
          <p:cNvSpPr/>
          <p:nvPr/>
        </p:nvSpPr>
        <p:spPr>
          <a:xfrm>
            <a:off x="7291080" y="2877552"/>
            <a:ext cx="4220105"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system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sɪstəm</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i="1" dirty="0" smtClean="0">
                <a:cs typeface="Times New Roman" panose="02020603050405020304" pitchFamily="18" charset="0"/>
              </a:rPr>
              <a:t>      n.</a:t>
            </a:r>
            <a:r>
              <a:rPr lang="en-US" altLang="zh-CN" i="1" dirty="0" smtClean="0"/>
              <a:t> </a:t>
            </a:r>
            <a:r>
              <a:rPr lang="zh-CN" altLang="en-US" kern="100" dirty="0" smtClean="0">
                <a:latin typeface="Times New Roman" panose="02020603050405020304" pitchFamily="18" charset="0"/>
              </a:rPr>
              <a:t>系统，体系，体制</a:t>
            </a:r>
            <a:endParaRPr lang="en-US" altLang="zh-CN" kern="100" dirty="0" smtClean="0">
              <a:latin typeface="Times New Roman" panose="02020603050405020304" pitchFamily="18" charset="0"/>
            </a:endParaRPr>
          </a:p>
        </p:txBody>
      </p:sp>
      <p:graphicFrame>
        <p:nvGraphicFramePr>
          <p:cNvPr id="60" name="Group 80"/>
          <p:cNvGraphicFramePr>
            <a:graphicFrameLocks noGrp="1"/>
          </p:cNvGraphicFramePr>
          <p:nvPr/>
        </p:nvGraphicFramePr>
        <p:xfrm>
          <a:off x="4111597" y="4614299"/>
          <a:ext cx="1032934" cy="448734"/>
        </p:xfrm>
        <a:graphic>
          <a:graphicData uri="http://schemas.openxmlformats.org/drawingml/2006/table">
            <a:tbl>
              <a:tblPr/>
              <a:tblGrid>
                <a:gridCol w="1032934"/>
              </a:tblGrid>
              <a:tr h="448734">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endParaRPr lang="zh-CN" altLang="en-US" sz="1800" b="1" kern="100" dirty="0" smtClean="0">
                        <a:solidFill>
                          <a:srgbClr val="0070C0"/>
                        </a:solidFill>
                        <a:latin typeface="Times New Roman" panose="02020603050405020304" pitchFamily="18" charset="0"/>
                        <a:ea typeface="+mn-ea"/>
                        <a:cs typeface="+mn-cs"/>
                      </a:endParaRPr>
                    </a:p>
                  </a:txBody>
                  <a:tcPr marL="91402" marR="91402" marT="45573" marB="45573" horzOverflow="overflow">
                    <a:lnL>
                      <a:noFill/>
                    </a:lnL>
                    <a:lnR>
                      <a:noFill/>
                    </a:lnR>
                    <a:lnT>
                      <a:noFill/>
                    </a:lnT>
                    <a:lnB>
                      <a:noFill/>
                    </a:lnB>
                    <a:lnTlToBr>
                      <a:noFill/>
                    </a:lnTlToBr>
                    <a:lnBlToTr>
                      <a:noFill/>
                    </a:lnBlToTr>
                    <a:noFill/>
                  </a:tcPr>
                </a:tc>
              </a:tr>
            </a:tbl>
          </a:graphicData>
        </a:graphic>
      </p:graphicFrame>
      <p:sp>
        <p:nvSpPr>
          <p:cNvPr id="48" name="矩形 47"/>
          <p:cNvSpPr/>
          <p:nvPr/>
        </p:nvSpPr>
        <p:spPr>
          <a:xfrm>
            <a:off x="7652485" y="2838362"/>
            <a:ext cx="3764452" cy="812530"/>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smtClean="0">
                <a:solidFill>
                  <a:srgbClr val="0070C0"/>
                </a:solidFill>
                <a:latin typeface="Times New Roman" panose="02020603050405020304" pitchFamily="18" charset="0"/>
                <a:ea typeface="+mn-ea"/>
              </a:rPr>
              <a:t>★</a:t>
            </a:r>
            <a:r>
              <a:rPr lang="en-US" altLang="zh-CN" kern="100" dirty="0" smtClean="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causal  </a:t>
            </a:r>
            <a:r>
              <a:rPr lang="en-US" altLang="zh-CN" dirty="0" smtClean="0">
                <a:cs typeface="Times New Roman" panose="02020603050405020304" pitchFamily="18" charset="0"/>
              </a:rPr>
              <a:t>/'</a:t>
            </a:r>
            <a:r>
              <a:rPr lang="en-US" altLang="zh-CN" dirty="0" err="1" smtClean="0">
                <a:cs typeface="Times New Roman" panose="02020603050405020304" pitchFamily="18" charset="0"/>
              </a:rPr>
              <a:t>kɔːzl</a:t>
            </a:r>
            <a:r>
              <a:rPr lang="en-US" altLang="zh-CN" dirty="0" smtClean="0">
                <a:cs typeface="Times New Roman" panose="02020603050405020304" pitchFamily="18" charset="0"/>
              </a:rPr>
              <a:t>/  </a:t>
            </a:r>
          </a:p>
          <a:p>
            <a:pPr indent="127000" algn="just" fontAlgn="auto">
              <a:lnSpc>
                <a:spcPct val="130000"/>
              </a:lnSpc>
              <a:spcBef>
                <a:spcPts val="0"/>
              </a:spcBef>
              <a:spcAft>
                <a:spcPts val="0"/>
              </a:spcAft>
              <a:defRPr/>
            </a:pPr>
            <a:r>
              <a:rPr lang="en-US" altLang="zh-CN" dirty="0" smtClean="0">
                <a:cs typeface="Times New Roman" panose="02020603050405020304" pitchFamily="18" charset="0"/>
              </a:rPr>
              <a:t>     adj. </a:t>
            </a:r>
            <a:r>
              <a:rPr lang="zh-CN" altLang="en-US" dirty="0" smtClean="0"/>
              <a:t>具有因果关系的，原因的</a:t>
            </a:r>
            <a:endParaRPr lang="en-US" altLang="zh-CN" dirty="0" smtClean="0"/>
          </a:p>
        </p:txBody>
      </p:sp>
      <p:sp>
        <p:nvSpPr>
          <p:cNvPr id="52" name="矩形 51"/>
          <p:cNvSpPr/>
          <p:nvPr/>
        </p:nvSpPr>
        <p:spPr>
          <a:xfrm>
            <a:off x="7979057" y="2834010"/>
            <a:ext cx="3237583" cy="452432"/>
          </a:xfrm>
          <a:prstGeom prst="rect">
            <a:avLst/>
          </a:prstGeom>
          <a:solidFill>
            <a:srgbClr val="D7F9D3"/>
          </a:solidFill>
          <a:ln>
            <a:solidFill>
              <a:srgbClr val="FF0000"/>
            </a:solidFill>
          </a:ln>
        </p:spPr>
        <p:txBody>
          <a:bodyPr wrap="square">
            <a:spAutoFit/>
          </a:bodyPr>
          <a:lstStyle/>
          <a:p>
            <a:pPr indent="127000" algn="just" fontAlgn="auto">
              <a:lnSpc>
                <a:spcPct val="130000"/>
              </a:lnSpc>
              <a:spcBef>
                <a:spcPts val="0"/>
              </a:spcBef>
              <a:spcAft>
                <a:spcPts val="0"/>
              </a:spcAft>
              <a:defRPr/>
            </a:pPr>
            <a:r>
              <a:rPr lang="zh-CN" altLang="zh-CN" kern="100" dirty="0">
                <a:solidFill>
                  <a:srgbClr val="0070C0"/>
                </a:solidFill>
                <a:latin typeface="Times New Roman" panose="02020603050405020304" pitchFamily="18" charset="0"/>
                <a:ea typeface="+mn-ea"/>
              </a:rPr>
              <a:t>★ </a:t>
            </a:r>
            <a:r>
              <a:rPr lang="en-US" altLang="zh-CN" b="1" kern="100" dirty="0" smtClean="0">
                <a:solidFill>
                  <a:srgbClr val="0070C0"/>
                </a:solidFill>
                <a:latin typeface="Times New Roman" panose="02020603050405020304" pitchFamily="18" charset="0"/>
              </a:rPr>
              <a:t>play with…     </a:t>
            </a:r>
            <a:r>
              <a:rPr lang="zh-CN" altLang="en-US" dirty="0" smtClean="0">
                <a:latin typeface="+mn-ea"/>
              </a:rPr>
              <a:t>和</a:t>
            </a:r>
            <a:r>
              <a:rPr lang="en-US" altLang="zh-CN" dirty="0" smtClean="0">
                <a:latin typeface="+mn-ea"/>
              </a:rPr>
              <a:t>……</a:t>
            </a:r>
            <a:r>
              <a:rPr lang="zh-CN" altLang="en-US" dirty="0" smtClean="0">
                <a:latin typeface="+mn-ea"/>
              </a:rPr>
              <a:t>玩</a:t>
            </a:r>
            <a:endParaRPr lang="en-US" altLang="zh-CN" b="1" kern="100" dirty="0" smtClean="0">
              <a:solidFill>
                <a:srgbClr val="0070C0"/>
              </a:solidFill>
              <a:latin typeface="+mn-ea"/>
            </a:endParaRPr>
          </a:p>
        </p:txBody>
      </p:sp>
      <p:pic>
        <p:nvPicPr>
          <p:cNvPr id="58" name="B-6-7.wav">
            <a:hlinkClick r:id="" action="ppaction://media"/>
          </p:cNvPr>
          <p:cNvPicPr>
            <a:picLocks noRot="1" noChangeAspect="1"/>
          </p:cNvPicPr>
          <p:nvPr>
            <a:audioFile r:link="rId2"/>
            <p:extLst>
              <p:ext uri="{DAA4B4D4-6D71-4841-9C94-3DE7FCFB9230}">
                <p14:media xmlns="" xmlns:p14="http://schemas.microsoft.com/office/powerpoint/2010/main" r:link="rId12"/>
              </p:ext>
            </p:extLst>
          </p:nvPr>
        </p:nvPicPr>
        <p:blipFill>
          <a:blip r:embed="rId13" cstate="print"/>
          <a:stretch>
            <a:fillRect/>
          </a:stretch>
        </p:blipFill>
        <p:spPr>
          <a:xfrm>
            <a:off x="12192000" y="702525"/>
            <a:ext cx="304800" cy="304800"/>
          </a:xfrm>
          <a:prstGeom prst="rect">
            <a:avLst/>
          </a:prstGeom>
        </p:spPr>
      </p:pic>
      <p:graphicFrame>
        <p:nvGraphicFramePr>
          <p:cNvPr id="59" name="Group 80"/>
          <p:cNvGraphicFramePr>
            <a:graphicFrameLocks noGrp="1"/>
          </p:cNvGraphicFramePr>
          <p:nvPr/>
        </p:nvGraphicFramePr>
        <p:xfrm>
          <a:off x="963860" y="2121997"/>
          <a:ext cx="955281" cy="338666"/>
        </p:xfrm>
        <a:graphic>
          <a:graphicData uri="http://schemas.openxmlformats.org/drawingml/2006/table">
            <a:tbl>
              <a:tblPr/>
              <a:tblGrid>
                <a:gridCol w="955281"/>
              </a:tblGrid>
              <a:tr h="338666">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1" name="Group 80"/>
          <p:cNvGraphicFramePr>
            <a:graphicFrameLocks noGrp="1"/>
          </p:cNvGraphicFramePr>
          <p:nvPr/>
        </p:nvGraphicFramePr>
        <p:xfrm>
          <a:off x="2117335" y="3268059"/>
          <a:ext cx="881018" cy="343452"/>
        </p:xfrm>
        <a:graphic>
          <a:graphicData uri="http://schemas.openxmlformats.org/drawingml/2006/table">
            <a:tbl>
              <a:tblPr/>
              <a:tblGrid>
                <a:gridCol w="881018"/>
              </a:tblGrid>
              <a:tr h="34345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2" name="Group 80"/>
          <p:cNvGraphicFramePr>
            <a:graphicFrameLocks noGrp="1"/>
          </p:cNvGraphicFramePr>
          <p:nvPr/>
        </p:nvGraphicFramePr>
        <p:xfrm>
          <a:off x="4948015" y="3698222"/>
          <a:ext cx="782226" cy="334986"/>
        </p:xfrm>
        <a:graphic>
          <a:graphicData uri="http://schemas.openxmlformats.org/drawingml/2006/table">
            <a:tbl>
              <a:tblPr/>
              <a:tblGrid>
                <a:gridCol w="782226"/>
              </a:tblGrid>
              <a:tr h="0">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graphicFrame>
        <p:nvGraphicFramePr>
          <p:cNvPr id="63" name="Group 80"/>
          <p:cNvGraphicFramePr>
            <a:graphicFrameLocks noGrp="1"/>
          </p:cNvGraphicFramePr>
          <p:nvPr/>
        </p:nvGraphicFramePr>
        <p:xfrm>
          <a:off x="5502549" y="4863859"/>
          <a:ext cx="909889" cy="404422"/>
        </p:xfrm>
        <a:graphic>
          <a:graphicData uri="http://schemas.openxmlformats.org/drawingml/2006/table">
            <a:tbl>
              <a:tblPr/>
              <a:tblGrid>
                <a:gridCol w="909889"/>
              </a:tblGrid>
              <a:tr h="404422">
                <a:tc>
                  <a:txBody>
                    <a:bodyPr/>
                    <a:lstStyle>
                      <a:lvl1pPr>
                        <a:spcBef>
                          <a:spcPct val="20000"/>
                        </a:spcBef>
                        <a:buFont typeface="Arial" panose="020B0604020202020204" pitchFamily="34" charset="0"/>
                        <a:defRPr sz="28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 </a:t>
                      </a:r>
                    </a:p>
                  </a:txBody>
                  <a:tcPr marL="91402" marR="91402" marT="45573" marB="45573"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5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8904" fill="hold"/>
                                        <p:tgtEl>
                                          <p:spTgt spid="58"/>
                                        </p:tgtEl>
                                      </p:cBhvr>
                                    </p:cmd>
                                  </p:childTnLst>
                                </p:cTn>
                              </p:par>
                            </p:childTnLst>
                          </p:cTn>
                        </p:par>
                      </p:childTnLst>
                    </p:cTn>
                  </p:par>
                </p:childTnLst>
              </p:cTn>
              <p:nextCondLst>
                <p:cond evt="onClick" delay="0">
                  <p:tgtEl>
                    <p:spTgt spid="5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8"/>
                </p:tgtEl>
              </p:cMediaNode>
            </p:audio>
            <p:seq concurrent="1" nextAc="seek">
              <p:cTn id="18" restart="whenNotActive" fill="hold" evtFilter="cancelBubble" nodeType="interactiveSeq">
                <p:stCondLst>
                  <p:cond evt="onClick" delay="0">
                    <p:tgtEl>
                      <p:spTgt spid="40"/>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8904" fill="hold"/>
                                        <p:tgtEl>
                                          <p:spTgt spid="58"/>
                                        </p:tgtEl>
                                      </p:cBhvr>
                                    </p:cmd>
                                  </p:childTnLst>
                                </p:cTn>
                              </p:par>
                            </p:childTnLst>
                          </p:cTn>
                        </p:par>
                      </p:childTnLst>
                    </p:cTn>
                  </p:par>
                </p:childTnLst>
              </p:cTn>
              <p:nextCondLst>
                <p:cond evt="onClick" delay="0">
                  <p:tgtEl>
                    <p:spTgt spid="40"/>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8"/>
                                        </p:tgtEl>
                                      </p:cBhvr>
                                    </p:cmd>
                                  </p:childTnLst>
                                </p:cTn>
                              </p:par>
                            </p:childTnLst>
                          </p:cTn>
                        </p:par>
                      </p:childTnLst>
                    </p:cTn>
                  </p:par>
                </p:childTnLst>
              </p:cTn>
              <p:nextCondLst>
                <p:cond evt="onClick" delay="0">
                  <p:tgtEl>
                    <p:spTgt spid="41"/>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p:stCondLst>
                        <p:cond delay="0"/>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58"/>
                                        </p:tgtEl>
                                      </p:cBhvr>
                                    </p:cmd>
                                  </p:child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59"/>
                    </p:tgtEl>
                  </p:cond>
                </p:stCondLst>
                <p:endSync evt="end" delay="0">
                  <p:rtn val="all"/>
                </p:endSync>
                <p:childTnLst>
                  <p:par>
                    <p:cTn id="34" fill="hold">
                      <p:stCondLst>
                        <p:cond delay="0"/>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52"/>
                                        </p:tgtEl>
                                        <p:attrNameLst>
                                          <p:attrName>ppt_x</p:attrName>
                                        </p:attrNameLst>
                                      </p:cBhvr>
                                      <p:tavLst>
                                        <p:tav tm="0">
                                          <p:val>
                                            <p:strVal val="ppt_x"/>
                                          </p:val>
                                        </p:tav>
                                        <p:tav tm="100000">
                                          <p:val>
                                            <p:strVal val="ppt_x"/>
                                          </p:val>
                                        </p:tav>
                                      </p:tavLst>
                                    </p:anim>
                                    <p:anim calcmode="lin" valueType="num">
                                      <p:cBhvr additive="base">
                                        <p:cTn id="44" dur="500"/>
                                        <p:tgtEl>
                                          <p:spTgt spid="52"/>
                                        </p:tgtEl>
                                        <p:attrNameLst>
                                          <p:attrName>ppt_y</p:attrName>
                                        </p:attrNameLst>
                                      </p:cBhvr>
                                      <p:tavLst>
                                        <p:tav tm="0">
                                          <p:val>
                                            <p:strVal val="ppt_y"/>
                                          </p:val>
                                        </p:tav>
                                        <p:tav tm="100000">
                                          <p:val>
                                            <p:strVal val="1+ppt_h/2"/>
                                          </p:val>
                                        </p:tav>
                                      </p:tavLst>
                                    </p:anim>
                                    <p:set>
                                      <p:cBhvr>
                                        <p:cTn id="4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6" restart="whenNotActive" fill="hold" evtFilter="cancelBubble" nodeType="interactiveSeq">
                <p:stCondLst>
                  <p:cond evt="onClick" delay="0">
                    <p:tgtEl>
                      <p:spTgt spid="61"/>
                    </p:tgtEl>
                  </p:cond>
                </p:stCondLst>
                <p:endSync evt="end" delay="0">
                  <p:rtn val="all"/>
                </p:endSync>
                <p:childTnLst>
                  <p:par>
                    <p:cTn id="47" fill="hold">
                      <p:stCondLst>
                        <p:cond delay="0"/>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48"/>
                                        </p:tgtEl>
                                        <p:attrNameLst>
                                          <p:attrName>ppt_x</p:attrName>
                                        </p:attrNameLst>
                                      </p:cBhvr>
                                      <p:tavLst>
                                        <p:tav tm="0">
                                          <p:val>
                                            <p:strVal val="ppt_x"/>
                                          </p:val>
                                        </p:tav>
                                        <p:tav tm="100000">
                                          <p:val>
                                            <p:strVal val="ppt_x"/>
                                          </p:val>
                                        </p:tav>
                                      </p:tavLst>
                                    </p:anim>
                                    <p:anim calcmode="lin" valueType="num">
                                      <p:cBhvr additive="base">
                                        <p:cTn id="57" dur="500"/>
                                        <p:tgtEl>
                                          <p:spTgt spid="48"/>
                                        </p:tgtEl>
                                        <p:attrNameLst>
                                          <p:attrName>ppt_y</p:attrName>
                                        </p:attrNameLst>
                                      </p:cBhvr>
                                      <p:tavLst>
                                        <p:tav tm="0">
                                          <p:val>
                                            <p:strVal val="ppt_y"/>
                                          </p:val>
                                        </p:tav>
                                        <p:tav tm="100000">
                                          <p:val>
                                            <p:strVal val="1+ppt_h/2"/>
                                          </p:val>
                                        </p:tav>
                                      </p:tavLst>
                                    </p:anim>
                                    <p:set>
                                      <p:cBhvr>
                                        <p:cTn id="5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9" restart="whenNotActive" fill="hold" evtFilter="cancelBubble" nodeType="interactiveSeq">
                <p:stCondLst>
                  <p:cond evt="onClick" delay="0">
                    <p:tgtEl>
                      <p:spTgt spid="62"/>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ppt_x"/>
                                          </p:val>
                                        </p:tav>
                                        <p:tav tm="100000">
                                          <p:val>
                                            <p:strVal val="#ppt_x"/>
                                          </p:val>
                                        </p:tav>
                                      </p:tavLst>
                                    </p:anim>
                                    <p:anim calcmode="lin" valueType="num">
                                      <p:cBhvr additive="base">
                                        <p:cTn id="6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57"/>
                                        </p:tgtEl>
                                        <p:attrNameLst>
                                          <p:attrName>ppt_x</p:attrName>
                                        </p:attrNameLst>
                                      </p:cBhvr>
                                      <p:tavLst>
                                        <p:tav tm="0">
                                          <p:val>
                                            <p:strVal val="ppt_x"/>
                                          </p:val>
                                        </p:tav>
                                        <p:tav tm="100000">
                                          <p:val>
                                            <p:strVal val="ppt_x"/>
                                          </p:val>
                                        </p:tav>
                                      </p:tavLst>
                                    </p:anim>
                                    <p:anim calcmode="lin" valueType="num">
                                      <p:cBhvr additive="base">
                                        <p:cTn id="70" dur="500"/>
                                        <p:tgtEl>
                                          <p:spTgt spid="57"/>
                                        </p:tgtEl>
                                        <p:attrNameLst>
                                          <p:attrName>ppt_y</p:attrName>
                                        </p:attrNameLst>
                                      </p:cBhvr>
                                      <p:tavLst>
                                        <p:tav tm="0">
                                          <p:val>
                                            <p:strVal val="ppt_y"/>
                                          </p:val>
                                        </p:tav>
                                        <p:tav tm="100000">
                                          <p:val>
                                            <p:strVal val="1+ppt_h/2"/>
                                          </p:val>
                                        </p:tav>
                                      </p:tavLst>
                                    </p:anim>
                                    <p:set>
                                      <p:cBhvr>
                                        <p:cTn id="7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2" restart="whenNotActive" fill="hold" evtFilter="cancelBubble" nodeType="interactiveSeq">
                <p:stCondLst>
                  <p:cond evt="onClick" delay="0">
                    <p:tgtEl>
                      <p:spTgt spid="63"/>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44"/>
                                        </p:tgtEl>
                                        <p:attrNameLst>
                                          <p:attrName>ppt_x</p:attrName>
                                        </p:attrNameLst>
                                      </p:cBhvr>
                                      <p:tavLst>
                                        <p:tav tm="0">
                                          <p:val>
                                            <p:strVal val="ppt_x"/>
                                          </p:val>
                                        </p:tav>
                                        <p:tav tm="100000">
                                          <p:val>
                                            <p:strVal val="ppt_x"/>
                                          </p:val>
                                        </p:tav>
                                      </p:tavLst>
                                    </p:anim>
                                    <p:anim calcmode="lin" valueType="num">
                                      <p:cBhvr additive="base">
                                        <p:cTn id="83" dur="500"/>
                                        <p:tgtEl>
                                          <p:spTgt spid="44"/>
                                        </p:tgtEl>
                                        <p:attrNameLst>
                                          <p:attrName>ppt_y</p:attrName>
                                        </p:attrNameLst>
                                      </p:cBhvr>
                                      <p:tavLst>
                                        <p:tav tm="0">
                                          <p:val>
                                            <p:strVal val="ppt_y"/>
                                          </p:val>
                                        </p:tav>
                                        <p:tav tm="100000">
                                          <p:val>
                                            <p:strVal val="1+ppt_h/2"/>
                                          </p:val>
                                        </p:tav>
                                      </p:tavLst>
                                    </p:anim>
                                    <p:set>
                                      <p:cBhvr>
                                        <p:cTn id="8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0" grpId="0" animBg="1"/>
      <p:bldP spid="20" grpId="1" animBg="1"/>
      <p:bldP spid="44" grpId="0" animBg="1"/>
      <p:bldP spid="44" grpId="1" animBg="1"/>
      <p:bldP spid="57" grpId="0" animBg="1"/>
      <p:bldP spid="57" grpId="1" animBg="1"/>
      <p:bldP spid="48" grpId="0" animBg="1"/>
      <p:bldP spid="48" grpId="1" animBg="1"/>
      <p:bldP spid="52" grpId="0" animBg="1"/>
      <p:bldP spid="5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3" name="MH_Other_1"/>
            <p:cNvCxnSpPr>
              <a:cxnSpLocks noChangeShapeType="1"/>
            </p:cNvCxnSpPr>
            <p:nvPr>
              <p:custDataLst>
                <p:tags r:id="rId4"/>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4" name="MH_Other_2"/>
            <p:cNvCxnSpPr>
              <a:cxnSpLocks noChangeShapeType="1"/>
            </p:cNvCxnSpPr>
            <p:nvPr>
              <p:custDataLst>
                <p:tags r:id="rId5"/>
              </p:custDataLst>
            </p:nvPr>
          </p:nvCxnSpPr>
          <p:spPr bwMode="auto">
            <a:xfrm>
              <a:off x="6140931" y="2459690"/>
              <a:ext cx="252000" cy="0"/>
            </a:xfrm>
            <a:prstGeom prst="line">
              <a:avLst/>
            </a:prstGeom>
            <a:noFill/>
            <a:ln w="25400" algn="ctr">
              <a:solidFill>
                <a:srgbClr val="E95D0E"/>
              </a:solidFill>
              <a:miter lim="800000"/>
            </a:ln>
          </p:spPr>
        </p:cxnSp>
        <p:cxnSp>
          <p:nvCxnSpPr>
            <p:cNvPr id="5" name="MH_Other_3"/>
            <p:cNvCxnSpPr>
              <a:cxnSpLocks noChangeShapeType="1"/>
            </p:cNvCxnSpPr>
            <p:nvPr>
              <p:custDataLst>
                <p:tags r:id="rId6"/>
              </p:custDataLst>
            </p:nvPr>
          </p:nvCxnSpPr>
          <p:spPr bwMode="auto">
            <a:xfrm>
              <a:off x="283681" y="2823026"/>
              <a:ext cx="5292000" cy="0"/>
            </a:xfrm>
            <a:prstGeom prst="line">
              <a:avLst/>
            </a:prstGeom>
            <a:noFill/>
            <a:ln w="25400" algn="ctr">
              <a:solidFill>
                <a:srgbClr val="E95D0E"/>
              </a:solidFill>
              <a:miter lim="800000"/>
            </a:ln>
          </p:spPr>
        </p:cxnSp>
      </p:grpSp>
      <p:sp>
        <p:nvSpPr>
          <p:cNvPr id="6" name="MH_Other_4"/>
          <p:cNvSpPr txBox="1"/>
          <p:nvPr>
            <p:custDataLst>
              <p:tags r:id="rId1"/>
            </p:custDataLst>
          </p:nvPr>
        </p:nvSpPr>
        <p:spPr bwMode="auto">
          <a:xfrm>
            <a:off x="677927" y="431991"/>
            <a:ext cx="5202892" cy="461665"/>
          </a:xfrm>
          <a:prstGeom prst="rect">
            <a:avLst/>
          </a:prstGeom>
          <a:noFill/>
        </p:spPr>
        <p:txBody>
          <a:bodyPr wrap="square">
            <a:spAutoFit/>
          </a:bodyPr>
          <a:lstStyle/>
          <a:p>
            <a:pPr algn="ctr">
              <a:defRPr/>
            </a:pPr>
            <a:r>
              <a:rPr lang="en-US" altLang="zh-CN"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rPr>
              <a:t>Text B     Extensive Reading</a:t>
            </a:r>
            <a:endParaRPr lang="zh-CN" altLang="en-US" sz="24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6301565" y="953208"/>
            <a:ext cx="3453189" cy="523220"/>
          </a:xfrm>
          <a:prstGeom prst="rect">
            <a:avLst/>
          </a:prstGeom>
        </p:spPr>
        <p:txBody>
          <a:bodyPr wrap="none">
            <a:spAutoFit/>
          </a:bodyPr>
          <a:lstStyle/>
          <a:p>
            <a:r>
              <a:rPr lang="en-US" altLang="zh-CN" sz="2800" b="1" dirty="0">
                <a:solidFill>
                  <a:schemeClr val="accent6">
                    <a:lumMod val="60000"/>
                    <a:lumOff val="40000"/>
                  </a:schemeClr>
                </a:solidFill>
                <a:latin typeface="Comic Sans MS" panose="030F0702030302020204" pitchFamily="66" charset="0"/>
              </a:rPr>
              <a:t>Your Life is Tetris</a:t>
            </a:r>
            <a:endParaRPr lang="zh-CN" altLang="en-US" sz="2800" b="1" dirty="0">
              <a:solidFill>
                <a:schemeClr val="accent6">
                  <a:lumMod val="60000"/>
                  <a:lumOff val="40000"/>
                </a:schemeClr>
              </a:solidFill>
              <a:latin typeface="Comic Sans MS" panose="030F0702030302020204" pitchFamily="66" charset="0"/>
            </a:endParaRPr>
          </a:p>
        </p:txBody>
      </p:sp>
      <p:sp>
        <p:nvSpPr>
          <p:cNvPr id="8" name="MH_Other_3"/>
          <p:cNvSpPr>
            <a:spLocks noChangeArrowheads="1"/>
          </p:cNvSpPr>
          <p:nvPr>
            <p:custDataLst>
              <p:tags r:id="rId2"/>
            </p:custDataLst>
          </p:nvPr>
        </p:nvSpPr>
        <p:spPr bwMode="auto">
          <a:xfrm>
            <a:off x="519778" y="1532486"/>
            <a:ext cx="2537345" cy="655638"/>
          </a:xfrm>
          <a:prstGeom prst="ellipse">
            <a:avLst/>
          </a:prstGeom>
          <a:solidFill>
            <a:schemeClr val="accent6">
              <a:lumMod val="60000"/>
              <a:lumOff val="40000"/>
            </a:schemeClr>
          </a:solidFill>
          <a:ln w="9525">
            <a:noFill/>
            <a:round/>
          </a:ln>
        </p:spPr>
        <p:txBody>
          <a:bodyPr lIns="0" tIns="0" rIns="0" bIns="0" anchor="ctr"/>
          <a:lstStyle/>
          <a:p>
            <a:pPr algn="ctr"/>
            <a:r>
              <a:rPr lang="en-US" altLang="zh-CN" sz="2800" b="1" dirty="0">
                <a:solidFill>
                  <a:srgbClr val="FFFFFF"/>
                </a:solidFill>
                <a:ea typeface="微软雅黑" panose="020B0503020204020204" pitchFamily="34" charset="-122"/>
              </a:rPr>
              <a:t>New Words</a:t>
            </a:r>
            <a:endParaRPr lang="zh-CN" altLang="en-US" sz="2800" b="1" dirty="0">
              <a:solidFill>
                <a:srgbClr val="FFFFFF"/>
              </a:solidFill>
              <a:ea typeface="微软雅黑" panose="020B0503020204020204" pitchFamily="34" charset="-122"/>
            </a:endParaRPr>
          </a:p>
        </p:txBody>
      </p:sp>
      <p:pic>
        <p:nvPicPr>
          <p:cNvPr id="10" name="AudioPlayer" descr="C:\Users\xiaanwen\Desktop\播放.png"/>
          <p:cNvPicPr>
            <a:picLocks noChangeAspect="1" noChangeArrowheads="1"/>
          </p:cNvPicPr>
          <p:nvPr/>
        </p:nvPicPr>
        <p:blipFill>
          <a:blip r:embed="rId8" cstate="print"/>
          <a:srcRect t="8850" b="8286"/>
          <a:stretch>
            <a:fillRect/>
          </a:stretch>
        </p:blipFill>
        <p:spPr bwMode="auto">
          <a:xfrm>
            <a:off x="1323975" y="3224213"/>
            <a:ext cx="1071563" cy="712787"/>
          </a:xfrm>
          <a:prstGeom prst="rect">
            <a:avLst/>
          </a:prstGeom>
          <a:noFill/>
          <a:ln w="9525">
            <a:noFill/>
            <a:miter lim="800000"/>
            <a:headEnd/>
            <a:tailEnd/>
          </a:ln>
        </p:spPr>
      </p:pic>
      <p:pic>
        <p:nvPicPr>
          <p:cNvPr id="11" name="B-1 New Words.wav">
            <a:hlinkClick r:id="" action="ppaction://media"/>
          </p:cNvPr>
          <p:cNvPicPr>
            <a:picLocks noRot="1" noChangeAspect="1"/>
          </p:cNvPicPr>
          <p:nvPr>
            <a:audioFile r:link="rId3"/>
            <p:extLst>
              <p:ext uri="{DAA4B4D4-6D71-4841-9C94-3DE7FCFB9230}">
                <p14:media xmlns="" xmlns:p14="http://schemas.microsoft.com/office/powerpoint/2010/main" r:link="rId9"/>
              </p:ext>
            </p:extLst>
          </p:nvPr>
        </p:nvPicPr>
        <p:blipFill>
          <a:blip r:embed="rId10" cstate="print"/>
          <a:stretch>
            <a:fillRect/>
          </a:stretch>
        </p:blipFill>
        <p:spPr>
          <a:xfrm>
            <a:off x="12192000" y="1388533"/>
            <a:ext cx="304800" cy="304800"/>
          </a:xfrm>
          <a:prstGeom prst="rect">
            <a:avLst/>
          </a:prstGeom>
        </p:spPr>
      </p:pic>
      <p:sp>
        <p:nvSpPr>
          <p:cNvPr id="12" name="TextBox 11"/>
          <p:cNvSpPr txBox="1"/>
          <p:nvPr/>
        </p:nvSpPr>
        <p:spPr>
          <a:xfrm>
            <a:off x="3770810" y="1776548"/>
            <a:ext cx="7219406" cy="4091505"/>
          </a:xfrm>
          <a:prstGeom prst="rect">
            <a:avLst/>
          </a:prstGeom>
          <a:noFill/>
        </p:spPr>
        <p:txBody>
          <a:bodyPr wrap="square" rtlCol="0">
            <a:spAutoFit/>
          </a:bodyPr>
          <a:lstStyle/>
          <a:p>
            <a:pPr>
              <a:lnSpc>
                <a:spcPct val="130000"/>
              </a:lnSpc>
            </a:pPr>
            <a:r>
              <a:rPr lang="en-US" altLang="zh-CN" b="1" smtClean="0"/>
              <a:t>1 </a:t>
            </a:r>
            <a:r>
              <a:rPr lang="en-US" altLang="zh-CN" b="1" smtClean="0">
                <a:solidFill>
                  <a:schemeClr val="accent2"/>
                </a:solidFill>
              </a:rPr>
              <a:t>chess </a:t>
            </a:r>
            <a:r>
              <a:rPr lang="en-US" altLang="zh-CN" b="1" smtClean="0"/>
              <a:t>/tʃes/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国际象棋</a:t>
            </a:r>
          </a:p>
          <a:p>
            <a:pPr>
              <a:lnSpc>
                <a:spcPct val="130000"/>
              </a:lnSpc>
            </a:pPr>
            <a:r>
              <a:rPr lang="en-US" altLang="zh-CN" b="1" smtClean="0"/>
              <a:t>2 </a:t>
            </a:r>
            <a:r>
              <a:rPr lang="en-US" altLang="zh-CN" b="1" smtClean="0">
                <a:solidFill>
                  <a:schemeClr val="accent2"/>
                </a:solidFill>
              </a:rPr>
              <a:t>national </a:t>
            </a:r>
            <a:r>
              <a:rPr lang="en-US" altLang="zh-CN" b="1" smtClean="0"/>
              <a:t>/'næʃnəl/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国际的，民族的</a:t>
            </a:r>
          </a:p>
          <a:p>
            <a:pPr>
              <a:lnSpc>
                <a:spcPct val="130000"/>
              </a:lnSpc>
            </a:pPr>
            <a:r>
              <a:rPr lang="en-US" altLang="zh-CN" b="1" smtClean="0"/>
              <a:t>3 </a:t>
            </a:r>
            <a:r>
              <a:rPr lang="en-US" altLang="zh-CN" b="1" smtClean="0">
                <a:solidFill>
                  <a:schemeClr val="accent2"/>
                </a:solidFill>
              </a:rPr>
              <a:t>flip </a:t>
            </a:r>
            <a:r>
              <a:rPr lang="en-US" altLang="zh-CN" b="1" smtClean="0"/>
              <a:t>/flɪp/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翻转</a:t>
            </a:r>
          </a:p>
          <a:p>
            <a:pPr>
              <a:lnSpc>
                <a:spcPct val="130000"/>
              </a:lnSpc>
            </a:pPr>
            <a:r>
              <a:rPr lang="en-US" altLang="zh-CN" b="1" smtClean="0"/>
              <a:t>4 </a:t>
            </a:r>
            <a:r>
              <a:rPr lang="en-US" altLang="zh-CN" b="1" smtClean="0">
                <a:solidFill>
                  <a:schemeClr val="accent2"/>
                </a:solidFill>
              </a:rPr>
              <a:t>access</a:t>
            </a:r>
            <a:r>
              <a:rPr lang="en-US" altLang="zh-CN" b="1" smtClean="0"/>
              <a:t> /'ækses/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v.     </a:t>
            </a:r>
            <a:r>
              <a:rPr lang="zh-CN" altLang="en-US" b="1" smtClean="0"/>
              <a:t>使用，进入</a:t>
            </a:r>
          </a:p>
          <a:p>
            <a:pPr>
              <a:lnSpc>
                <a:spcPct val="130000"/>
              </a:lnSpc>
            </a:pPr>
            <a:r>
              <a:rPr lang="en-US" altLang="zh-CN" b="1" smtClean="0"/>
              <a:t>5 </a:t>
            </a:r>
            <a:r>
              <a:rPr lang="en-US" altLang="zh-CN" b="1" smtClean="0">
                <a:solidFill>
                  <a:schemeClr val="accent2"/>
                </a:solidFill>
              </a:rPr>
              <a:t>boredom</a:t>
            </a:r>
            <a:r>
              <a:rPr lang="en-US" altLang="zh-CN" b="1" smtClean="0"/>
              <a:t> /'bɔːdəm/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厌烦，无聊</a:t>
            </a:r>
          </a:p>
          <a:p>
            <a:pPr>
              <a:lnSpc>
                <a:spcPct val="130000"/>
              </a:lnSpc>
            </a:pPr>
            <a:r>
              <a:rPr lang="en-US" altLang="zh-CN" b="1" smtClean="0"/>
              <a:t>6 </a:t>
            </a:r>
            <a:r>
              <a:rPr lang="en-US" altLang="zh-CN" b="1" smtClean="0">
                <a:solidFill>
                  <a:schemeClr val="accent2"/>
                </a:solidFill>
              </a:rPr>
              <a:t>addicted</a:t>
            </a:r>
            <a:r>
              <a:rPr lang="en-US" altLang="zh-CN" b="1" smtClean="0"/>
              <a:t> /ə'dɪktɪd/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上瘾的</a:t>
            </a:r>
          </a:p>
          <a:p>
            <a:pPr>
              <a:lnSpc>
                <a:spcPct val="130000"/>
              </a:lnSpc>
            </a:pPr>
            <a:r>
              <a:rPr lang="en-US" altLang="zh-CN" b="1" smtClean="0"/>
              <a:t>7 </a:t>
            </a:r>
            <a:r>
              <a:rPr lang="en-US" altLang="zh-CN" b="1" smtClean="0">
                <a:solidFill>
                  <a:schemeClr val="accent2"/>
                </a:solidFill>
              </a:rPr>
              <a:t>frustration</a:t>
            </a:r>
            <a:r>
              <a:rPr lang="en-US" altLang="zh-CN" b="1" smtClean="0"/>
              <a:t> /frʌ'streɪʃn/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懊恼，沮丧</a:t>
            </a:r>
          </a:p>
          <a:p>
            <a:pPr>
              <a:lnSpc>
                <a:spcPct val="130000"/>
              </a:lnSpc>
            </a:pPr>
            <a:r>
              <a:rPr lang="en-US" altLang="zh-CN" b="1" smtClean="0"/>
              <a:t>8 </a:t>
            </a:r>
            <a:r>
              <a:rPr lang="en-US" altLang="zh-CN" b="1" smtClean="0">
                <a:solidFill>
                  <a:schemeClr val="accent2"/>
                </a:solidFill>
              </a:rPr>
              <a:t>representation</a:t>
            </a:r>
            <a:r>
              <a:rPr lang="en-US" altLang="zh-CN" b="1" smtClean="0"/>
              <a:t> /ˌreprɪzen'teɪʃn/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表现，描述，描绘</a:t>
            </a:r>
          </a:p>
          <a:p>
            <a:pPr>
              <a:lnSpc>
                <a:spcPct val="130000"/>
              </a:lnSpc>
            </a:pPr>
            <a:r>
              <a:rPr lang="en-US" altLang="zh-CN" b="1" smtClean="0"/>
              <a:t>9 </a:t>
            </a:r>
            <a:r>
              <a:rPr lang="en-US" altLang="zh-CN" b="1" smtClean="0">
                <a:solidFill>
                  <a:schemeClr val="accent2"/>
                </a:solidFill>
              </a:rPr>
              <a:t>constant</a:t>
            </a:r>
            <a:r>
              <a:rPr lang="en-US" altLang="zh-CN" b="1" smtClean="0"/>
              <a:t> /'kɒnstənt/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持续的，永恒的</a:t>
            </a:r>
          </a:p>
          <a:p>
            <a:pPr>
              <a:lnSpc>
                <a:spcPct val="130000"/>
              </a:lnSpc>
            </a:pPr>
            <a:r>
              <a:rPr lang="en-US" altLang="zh-CN" b="1" smtClean="0"/>
              <a:t>10 </a:t>
            </a:r>
            <a:r>
              <a:rPr lang="en-US" altLang="zh-CN" b="1" smtClean="0">
                <a:solidFill>
                  <a:schemeClr val="accent2"/>
                </a:solidFill>
              </a:rPr>
              <a:t>opponent </a:t>
            </a:r>
            <a:r>
              <a:rPr lang="en-US" altLang="zh-CN" b="1" smtClean="0"/>
              <a:t>/ə'pəʊnənt/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对手，竞争者</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60986" fill="hold"/>
                                        <p:tgtEl>
                                          <p:spTgt spid="11"/>
                                        </p:tgtEl>
                                      </p:cBhvr>
                                    </p:cmd>
                                  </p:childTnLst>
                                </p:cTn>
                              </p:par>
                            </p:childTnLst>
                          </p:cTn>
                        </p:par>
                      </p:childTnLst>
                    </p:cTn>
                  </p:par>
                </p:childTnLst>
              </p:cTn>
              <p:nextCondLst>
                <p:cond evt="onClick" delay="0">
                  <p:tgtEl>
                    <p:spTgt spid="10"/>
                  </p:tgtEl>
                </p:cond>
              </p:nextCondLst>
            </p:seq>
          </p:childTnLst>
        </p:cTn>
      </p:par>
    </p:tnLst>
    <p:bldLst>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314"/>
          <a:stretch>
            <a:fillRect/>
          </a:stretch>
        </p:blipFill>
        <p:spPr>
          <a:xfrm>
            <a:off x="8537944" y="880158"/>
            <a:ext cx="3827722" cy="5499378"/>
          </a:xfrm>
          <a:prstGeom prst="rect">
            <a:avLst/>
          </a:prstGeom>
        </p:spPr>
      </p:pic>
      <p:pic>
        <p:nvPicPr>
          <p:cNvPr id="4" name="AudioPlayer" descr="C:\Users\xiaanwen\Desktop\播放.png"/>
          <p:cNvPicPr>
            <a:picLocks noChangeAspect="1" noChangeArrowheads="1"/>
          </p:cNvPicPr>
          <p:nvPr/>
        </p:nvPicPr>
        <p:blipFill>
          <a:blip r:embed="rId4" cstate="print"/>
          <a:srcRect t="8850" b="8286"/>
          <a:stretch>
            <a:fillRect/>
          </a:stretch>
        </p:blipFill>
        <p:spPr bwMode="auto">
          <a:xfrm>
            <a:off x="8122708" y="904346"/>
            <a:ext cx="1071563" cy="712787"/>
          </a:xfrm>
          <a:prstGeom prst="rect">
            <a:avLst/>
          </a:prstGeom>
          <a:noFill/>
          <a:ln w="9525">
            <a:noFill/>
            <a:miter lim="800000"/>
            <a:headEnd/>
            <a:tailEnd/>
          </a:ln>
        </p:spPr>
      </p:pic>
      <p:pic>
        <p:nvPicPr>
          <p:cNvPr id="6" name="B-2 New Words.wav">
            <a:hlinkClick r:id="" action="ppaction://media"/>
          </p:cNvPr>
          <p:cNvPicPr>
            <a:picLocks noRot="1"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12192000" y="1092200"/>
            <a:ext cx="304800" cy="304800"/>
          </a:xfrm>
          <a:prstGeom prst="rect">
            <a:avLst/>
          </a:prstGeom>
        </p:spPr>
      </p:pic>
      <p:sp>
        <p:nvSpPr>
          <p:cNvPr id="7" name="TextBox 6"/>
          <p:cNvSpPr txBox="1"/>
          <p:nvPr/>
        </p:nvSpPr>
        <p:spPr>
          <a:xfrm>
            <a:off x="687977" y="1489166"/>
            <a:ext cx="8830492" cy="4091505"/>
          </a:xfrm>
          <a:prstGeom prst="rect">
            <a:avLst/>
          </a:prstGeom>
          <a:noFill/>
        </p:spPr>
        <p:txBody>
          <a:bodyPr wrap="square" rtlCol="0">
            <a:spAutoFit/>
          </a:bodyPr>
          <a:lstStyle/>
          <a:p>
            <a:pPr>
              <a:lnSpc>
                <a:spcPct val="130000"/>
              </a:lnSpc>
            </a:pPr>
            <a:r>
              <a:rPr lang="en-US" altLang="zh-CN" b="1" smtClean="0"/>
              <a:t>11 </a:t>
            </a:r>
            <a:r>
              <a:rPr lang="en-US" altLang="zh-CN" b="1" smtClean="0">
                <a:solidFill>
                  <a:schemeClr val="accent2"/>
                </a:solidFill>
              </a:rPr>
              <a:t>random</a:t>
            </a:r>
            <a:r>
              <a:rPr lang="en-US" altLang="zh-CN" b="1" smtClean="0"/>
              <a:t> /'rændəm/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任意的，随机的</a:t>
            </a:r>
          </a:p>
          <a:p>
            <a:pPr>
              <a:lnSpc>
                <a:spcPct val="130000"/>
              </a:lnSpc>
            </a:pPr>
            <a:r>
              <a:rPr lang="en-US" altLang="zh-CN" b="1" smtClean="0"/>
              <a:t>12 </a:t>
            </a:r>
            <a:r>
              <a:rPr lang="en-US" altLang="zh-CN" b="1" smtClean="0">
                <a:solidFill>
                  <a:schemeClr val="accent2"/>
                </a:solidFill>
              </a:rPr>
              <a:t>input </a:t>
            </a:r>
            <a:r>
              <a:rPr lang="en-US" altLang="zh-CN" b="1" smtClean="0"/>
              <a:t>/'ɪnpʊt/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输入，投入（此处指游戏中随机出现的方块组合）</a:t>
            </a:r>
          </a:p>
          <a:p>
            <a:pPr>
              <a:lnSpc>
                <a:spcPct val="130000"/>
              </a:lnSpc>
            </a:pPr>
            <a:r>
              <a:rPr lang="en-US" altLang="zh-CN" b="1" smtClean="0"/>
              <a:t>13 </a:t>
            </a:r>
            <a:r>
              <a:rPr lang="en-US" altLang="zh-CN" b="1" smtClean="0">
                <a:solidFill>
                  <a:schemeClr val="accent2"/>
                </a:solidFill>
              </a:rPr>
              <a:t>orderly </a:t>
            </a:r>
            <a:r>
              <a:rPr lang="en-US" altLang="zh-CN" b="1" smtClean="0"/>
              <a:t>/'ɔːdəli/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整洁的，有秩序的</a:t>
            </a:r>
          </a:p>
          <a:p>
            <a:pPr>
              <a:lnSpc>
                <a:spcPct val="130000"/>
              </a:lnSpc>
            </a:pPr>
            <a:r>
              <a:rPr lang="en-US" altLang="zh-CN" b="1" smtClean="0"/>
              <a:t>14 </a:t>
            </a:r>
            <a:r>
              <a:rPr lang="en-US" altLang="zh-CN" b="1" smtClean="0">
                <a:solidFill>
                  <a:schemeClr val="accent2"/>
                </a:solidFill>
              </a:rPr>
              <a:t>internal </a:t>
            </a:r>
            <a:r>
              <a:rPr lang="en-US" altLang="zh-CN" b="1" smtClean="0"/>
              <a:t>/ɪn'tɜːnl/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内部的，内在的</a:t>
            </a:r>
          </a:p>
          <a:p>
            <a:pPr>
              <a:lnSpc>
                <a:spcPct val="130000"/>
              </a:lnSpc>
            </a:pPr>
            <a:r>
              <a:rPr lang="en-US" altLang="zh-CN" b="1" smtClean="0"/>
              <a:t>15 </a:t>
            </a:r>
            <a:r>
              <a:rPr lang="en-US" altLang="zh-CN" b="1" smtClean="0">
                <a:solidFill>
                  <a:schemeClr val="accent2"/>
                </a:solidFill>
              </a:rPr>
              <a:t>suffer</a:t>
            </a:r>
            <a:r>
              <a:rPr lang="en-US" altLang="zh-CN" b="1" smtClean="0"/>
              <a:t> /'sʌfə(r)/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     </a:t>
            </a:r>
            <a:r>
              <a:rPr lang="zh-CN" altLang="en-US" b="1" smtClean="0"/>
              <a:t>受难，受折磨</a:t>
            </a:r>
          </a:p>
          <a:p>
            <a:pPr>
              <a:lnSpc>
                <a:spcPct val="130000"/>
              </a:lnSpc>
            </a:pPr>
            <a:r>
              <a:rPr lang="en-US" altLang="zh-CN" b="1" smtClean="0"/>
              <a:t>16 </a:t>
            </a:r>
            <a:r>
              <a:rPr lang="en-US" altLang="zh-CN" b="1" smtClean="0">
                <a:solidFill>
                  <a:schemeClr val="accent2"/>
                </a:solidFill>
              </a:rPr>
              <a:t>absolute</a:t>
            </a:r>
            <a:r>
              <a:rPr lang="en-US" altLang="zh-CN" b="1" smtClean="0"/>
              <a:t> /'æbsəluːt/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完全的，全部的</a:t>
            </a:r>
            <a:endParaRPr lang="en-US" altLang="zh-CN" b="1" smtClean="0"/>
          </a:p>
          <a:p>
            <a:pPr>
              <a:lnSpc>
                <a:spcPct val="130000"/>
              </a:lnSpc>
            </a:pPr>
            <a:r>
              <a:rPr lang="en-US" altLang="zh-CN" b="1" smtClean="0"/>
              <a:t>17 </a:t>
            </a:r>
            <a:r>
              <a:rPr lang="en-US" altLang="zh-CN" b="1" smtClean="0">
                <a:solidFill>
                  <a:schemeClr val="accent2"/>
                </a:solidFill>
              </a:rPr>
              <a:t>infinity</a:t>
            </a:r>
            <a:r>
              <a:rPr lang="en-US" altLang="zh-CN" b="1" smtClean="0"/>
              <a:t> /ɪn'fɪnəti/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无限，无穷</a:t>
            </a:r>
          </a:p>
          <a:p>
            <a:pPr>
              <a:lnSpc>
                <a:spcPct val="130000"/>
              </a:lnSpc>
            </a:pPr>
            <a:r>
              <a:rPr lang="en-US" altLang="zh-CN" b="1" smtClean="0"/>
              <a:t>18 </a:t>
            </a:r>
            <a:r>
              <a:rPr lang="en-US" altLang="zh-CN" b="1" smtClean="0">
                <a:solidFill>
                  <a:schemeClr val="accent2"/>
                </a:solidFill>
              </a:rPr>
              <a:t>causal </a:t>
            </a:r>
            <a:r>
              <a:rPr lang="en-US" altLang="zh-CN" b="1" smtClean="0"/>
              <a:t>/'kɔːzl/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b="1" smtClean="0"/>
              <a:t>具有因果关系的，原因的</a:t>
            </a:r>
          </a:p>
          <a:p>
            <a:pPr>
              <a:lnSpc>
                <a:spcPct val="130000"/>
              </a:lnSpc>
            </a:pPr>
            <a:r>
              <a:rPr lang="en-US" altLang="zh-CN" b="1" smtClean="0"/>
              <a:t>19 </a:t>
            </a:r>
            <a:r>
              <a:rPr lang="en-US" altLang="zh-CN" b="1" smtClean="0">
                <a:solidFill>
                  <a:schemeClr val="accent2"/>
                </a:solidFill>
              </a:rPr>
              <a:t>system</a:t>
            </a:r>
            <a:r>
              <a:rPr lang="en-US" altLang="zh-CN" b="1" smtClean="0"/>
              <a:t> /'sɪstəm/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b="1" smtClean="0"/>
              <a:t>系统，体系，体制</a:t>
            </a:r>
          </a:p>
          <a:p>
            <a:pPr>
              <a:lnSpc>
                <a:spcPct val="130000"/>
              </a:lnSpc>
            </a:pPr>
            <a:r>
              <a:rPr lang="en-US" altLang="zh-CN" b="1" smtClean="0"/>
              <a:t>20 </a:t>
            </a:r>
            <a:r>
              <a:rPr lang="en-US" altLang="zh-CN" b="1" smtClean="0">
                <a:solidFill>
                  <a:schemeClr val="accent2"/>
                </a:solidFill>
              </a:rPr>
              <a:t>predict</a:t>
            </a:r>
            <a:r>
              <a:rPr lang="en-US" altLang="zh-CN" b="1" smtClean="0"/>
              <a:t> /prɪ'dɪkt/                     </a:t>
            </a:r>
            <a:r>
              <a:rPr lang="en-US" altLang="zh-CN" sz="2000" b="1" i="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      </a:t>
            </a:r>
            <a:r>
              <a:rPr lang="zh-CN" altLang="en-US" b="1" smtClean="0"/>
              <a:t>预言，预报，预告</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6522" fill="hold"/>
                                        <p:tgtEl>
                                          <p:spTgt spid="6"/>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526662" y="457625"/>
            <a:ext cx="5784927" cy="432731"/>
          </a:xfrm>
          <a:prstGeom prst="rect">
            <a:avLst/>
          </a:prstGeom>
          <a:noFill/>
          <a:ln w="9525">
            <a:noFill/>
            <a:miter lim="800000"/>
            <a:headEnd/>
            <a:tailEnd/>
          </a:ln>
          <a:effectLst/>
        </p:spPr>
      </p:pic>
      <p:sp>
        <p:nvSpPr>
          <p:cNvPr id="3" name="矩形: 对角圆角 2"/>
          <p:cNvSpPr/>
          <p:nvPr/>
        </p:nvSpPr>
        <p:spPr>
          <a:xfrm>
            <a:off x="4014548" y="1243569"/>
            <a:ext cx="7580734" cy="2806422"/>
          </a:xfrm>
          <a:prstGeom prst="round2DiagRect">
            <a:avLst>
              <a:gd name="adj1" fmla="val 19751"/>
              <a:gd name="adj2" fmla="val 0"/>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nSpc>
                <a:spcPct val="130000"/>
              </a:lnSpc>
            </a:pPr>
            <a:r>
              <a:rPr lang="en-US" altLang="zh-CN" sz="2000" dirty="0"/>
              <a:t>1      be impossible to do </a:t>
            </a:r>
            <a:r>
              <a:rPr lang="en-US" altLang="zh-CN" sz="2000" dirty="0" err="1"/>
              <a:t>sth</a:t>
            </a:r>
            <a:r>
              <a:rPr lang="en-US" altLang="zh-CN" sz="2000" dirty="0"/>
              <a:t>.                 </a:t>
            </a:r>
            <a:r>
              <a:rPr lang="zh-CN" altLang="en-US" sz="2000" dirty="0"/>
              <a:t>不可能做某事</a:t>
            </a:r>
          </a:p>
          <a:p>
            <a:pPr indent="457200">
              <a:lnSpc>
                <a:spcPct val="130000"/>
              </a:lnSpc>
            </a:pPr>
            <a:r>
              <a:rPr lang="en-US" altLang="zh-CN" sz="2000" dirty="0"/>
              <a:t>2      be driven by…                                  </a:t>
            </a:r>
            <a:r>
              <a:rPr lang="zh-CN" altLang="en-US" sz="2000" dirty="0"/>
              <a:t>被</a:t>
            </a:r>
            <a:r>
              <a:rPr lang="en-US" altLang="zh-CN" sz="2000" dirty="0">
                <a:latin typeface="+mn-ea"/>
              </a:rPr>
              <a:t>……</a:t>
            </a:r>
            <a:r>
              <a:rPr lang="zh-CN" altLang="en-US" sz="2000" dirty="0"/>
              <a:t>驱使</a:t>
            </a:r>
          </a:p>
          <a:p>
            <a:pPr indent="457200">
              <a:lnSpc>
                <a:spcPct val="130000"/>
              </a:lnSpc>
            </a:pPr>
            <a:r>
              <a:rPr lang="en-US" altLang="zh-CN" sz="2000" dirty="0"/>
              <a:t>3      look for                                              </a:t>
            </a:r>
            <a:r>
              <a:rPr lang="zh-CN" altLang="en-US" sz="2000" dirty="0"/>
              <a:t>寻找</a:t>
            </a:r>
          </a:p>
          <a:p>
            <a:pPr indent="457200">
              <a:lnSpc>
                <a:spcPct val="130000"/>
              </a:lnSpc>
            </a:pPr>
            <a:r>
              <a:rPr lang="en-US" altLang="zh-CN" sz="2000" dirty="0"/>
              <a:t>4      hold back                                          </a:t>
            </a:r>
            <a:r>
              <a:rPr lang="zh-CN" altLang="en-US" sz="2000" dirty="0"/>
              <a:t>控制，阻碍，犹豫不决</a:t>
            </a:r>
          </a:p>
          <a:p>
            <a:pPr indent="457200">
              <a:lnSpc>
                <a:spcPct val="130000"/>
              </a:lnSpc>
            </a:pPr>
            <a:r>
              <a:rPr lang="en-US" altLang="zh-CN" sz="2000" dirty="0"/>
              <a:t>5      from top to bottom                        </a:t>
            </a:r>
            <a:r>
              <a:rPr lang="zh-CN" altLang="en-US" sz="2000" dirty="0"/>
              <a:t>从头到尾</a:t>
            </a:r>
          </a:p>
          <a:p>
            <a:pPr indent="457200">
              <a:lnSpc>
                <a:spcPct val="130000"/>
              </a:lnSpc>
            </a:pPr>
            <a:r>
              <a:rPr lang="en-US" altLang="zh-CN" sz="2000" dirty="0"/>
              <a:t>6      play with…                                       </a:t>
            </a:r>
            <a:r>
              <a:rPr lang="zh-CN" altLang="en-US" sz="2000" dirty="0"/>
              <a:t>和</a:t>
            </a:r>
            <a:r>
              <a:rPr lang="en-US" altLang="zh-CN" sz="2000" dirty="0">
                <a:latin typeface="+mn-ea"/>
              </a:rPr>
              <a:t>……</a:t>
            </a:r>
            <a:r>
              <a:rPr lang="zh-CN" altLang="en-US" sz="2000" dirty="0"/>
              <a:t>玩</a:t>
            </a:r>
          </a:p>
        </p:txBody>
      </p:sp>
      <p:pic>
        <p:nvPicPr>
          <p:cNvPr id="4" name="图片 3"/>
          <p:cNvPicPr>
            <a:picLocks noChangeAspect="1"/>
          </p:cNvPicPr>
          <p:nvPr/>
        </p:nvPicPr>
        <p:blipFill>
          <a:blip r:embed="rId4" cstate="print">
            <a:clrChange>
              <a:clrFrom>
                <a:srgbClr val="F8F8F8"/>
              </a:clrFrom>
              <a:clrTo>
                <a:srgbClr val="F8F8F8">
                  <a:alpha val="0"/>
                </a:srgbClr>
              </a:clrTo>
            </a:clrChange>
            <a:extLst>
              <a:ext uri="{28A0092B-C50C-407E-A947-70E740481C1C}">
                <a14:useLocalDpi xmlns="" xmlns:a14="http://schemas.microsoft.com/office/drawing/2010/main" val="0"/>
              </a:ext>
            </a:extLst>
          </a:blip>
          <a:stretch>
            <a:fillRect/>
          </a:stretch>
        </p:blipFill>
        <p:spPr>
          <a:xfrm>
            <a:off x="0" y="2622670"/>
            <a:ext cx="5284381" cy="3756864"/>
          </a:xfrm>
          <a:prstGeom prst="rect">
            <a:avLst/>
          </a:prstGeom>
        </p:spPr>
      </p:pic>
      <p:pic>
        <p:nvPicPr>
          <p:cNvPr id="5" name="AudioPlayer" descr="C:\Users\xiaanwen\Desktop\播放.png"/>
          <p:cNvPicPr>
            <a:picLocks noChangeAspect="1" noChangeArrowheads="1"/>
          </p:cNvPicPr>
          <p:nvPr/>
        </p:nvPicPr>
        <p:blipFill>
          <a:blip r:embed="rId5" cstate="print"/>
          <a:srcRect t="8850" b="8286"/>
          <a:stretch>
            <a:fillRect/>
          </a:stretch>
        </p:blipFill>
        <p:spPr bwMode="auto">
          <a:xfrm>
            <a:off x="1281641" y="1310746"/>
            <a:ext cx="1071563" cy="712787"/>
          </a:xfrm>
          <a:prstGeom prst="rect">
            <a:avLst/>
          </a:prstGeom>
          <a:noFill/>
          <a:ln w="9525">
            <a:noFill/>
            <a:miter lim="800000"/>
            <a:headEnd/>
            <a:tailEnd/>
          </a:ln>
        </p:spPr>
      </p:pic>
      <p:pic>
        <p:nvPicPr>
          <p:cNvPr id="7" name="B-3 Phrases and Expressions.wav">
            <a:hlinkClick r:id="" action="ppaction://media"/>
          </p:cNvPr>
          <p:cNvPicPr>
            <a:picLocks noRot="1" noChangeAspect="1"/>
          </p:cNvPicPr>
          <p:nvPr>
            <a:audioFile r:link="rId1"/>
            <p:extLst>
              <p:ext uri="{DAA4B4D4-6D71-4841-9C94-3DE7FCFB9230}">
                <p14:media xmlns="" xmlns:p14="http://schemas.microsoft.com/office/powerpoint/2010/main" r:link="rId6"/>
              </p:ext>
            </p:extLst>
          </p:nvPr>
        </p:nvPicPr>
        <p:blipFill>
          <a:blip r:embed="rId7" cstate="print"/>
          <a:stretch>
            <a:fillRect/>
          </a:stretch>
        </p:blipFill>
        <p:spPr>
          <a:xfrm>
            <a:off x="12192000" y="812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0155" fill="hold"/>
                                        <p:tgtEl>
                                          <p:spTgt spid="7"/>
                                        </p:tgtEl>
                                      </p:cBhvr>
                                    </p:cmd>
                                  </p:childTnLst>
                                </p:cTn>
                              </p:par>
                            </p:childTnLst>
                          </p:cTn>
                        </p:par>
                      </p:childTnLst>
                    </p:cTn>
                  </p:par>
                </p:childTnLst>
              </p:cTn>
              <p:nextCondLst>
                <p:cond evt="onClick" delay="0">
                  <p:tgtEl>
                    <p:spTgt spid="5"/>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574947" y="489099"/>
            <a:ext cx="3816040" cy="484340"/>
          </a:xfrm>
          <a:prstGeom prst="rect">
            <a:avLst/>
          </a:prstGeom>
          <a:noFill/>
          <a:ln w="9525">
            <a:noFill/>
            <a:miter lim="800000"/>
            <a:headEnd/>
            <a:tailEnd/>
          </a:ln>
          <a:effectLst/>
        </p:spPr>
      </p:pic>
      <p:pic>
        <p:nvPicPr>
          <p:cNvPr id="2050" name="Picture 2" descr="C:\Users\Administrator\Desktop\播放.png"/>
          <p:cNvPicPr>
            <a:picLocks noChangeAspect="1" noChangeArrowheads="1"/>
          </p:cNvPicPr>
          <p:nvPr/>
        </p:nvPicPr>
        <p:blipFill>
          <a:blip r:embed="rId4" cstate="print"/>
          <a:srcRect/>
          <a:stretch>
            <a:fillRect/>
          </a:stretch>
        </p:blipFill>
        <p:spPr bwMode="auto">
          <a:xfrm>
            <a:off x="5065183" y="271463"/>
            <a:ext cx="1079500" cy="725487"/>
          </a:xfrm>
          <a:prstGeom prst="rect">
            <a:avLst/>
          </a:prstGeom>
          <a:noFill/>
        </p:spPr>
      </p:pic>
      <p:pic>
        <p:nvPicPr>
          <p:cNvPr id="11" name="B-4 Proper Names.wav">
            <a:hlinkClick r:id="" action="ppaction://media"/>
          </p:cNvPr>
          <p:cNvPicPr>
            <a:picLocks noRot="1"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12192000" y="1227667"/>
            <a:ext cx="304800" cy="304800"/>
          </a:xfrm>
          <a:prstGeom prst="rect">
            <a:avLst/>
          </a:prstGeom>
        </p:spPr>
      </p:pic>
      <p:pic>
        <p:nvPicPr>
          <p:cNvPr id="7" name="图片 6" descr="正文.bmp"/>
          <p:cNvPicPr>
            <a:picLocks noChangeAspect="1"/>
          </p:cNvPicPr>
          <p:nvPr/>
        </p:nvPicPr>
        <p:blipFill>
          <a:blip r:embed="rId7" cstate="print"/>
          <a:stretch>
            <a:fillRect/>
          </a:stretch>
        </p:blipFill>
        <p:spPr>
          <a:xfrm>
            <a:off x="2878726" y="1170622"/>
            <a:ext cx="6474279" cy="3819825"/>
          </a:xfrm>
          <a:prstGeom prst="rect">
            <a:avLst/>
          </a:prstGeom>
        </p:spPr>
      </p:pic>
      <p:pic>
        <p:nvPicPr>
          <p:cNvPr id="3074" name="Picture 2"/>
          <p:cNvPicPr>
            <a:picLocks noChangeAspect="1" noChangeArrowheads="1"/>
          </p:cNvPicPr>
          <p:nvPr/>
        </p:nvPicPr>
        <p:blipFill>
          <a:blip r:embed="rId8" cstate="print"/>
          <a:srcRect/>
          <a:stretch>
            <a:fillRect/>
          </a:stretch>
        </p:blipFill>
        <p:spPr bwMode="auto">
          <a:xfrm>
            <a:off x="2899953" y="4981302"/>
            <a:ext cx="6418218" cy="1385345"/>
          </a:xfrm>
          <a:prstGeom prst="rect">
            <a:avLst/>
          </a:prstGeom>
          <a:noFill/>
          <a:ln w="9525">
            <a:noFill/>
            <a:miter lim="800000"/>
            <a:headEnd/>
            <a:tailEnd/>
          </a:ln>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 restart="whenNotActive" fill="hold" evtFilter="cancelBubble" nodeType="interactiveSeq">
                <p:stCondLst>
                  <p:cond evt="onClick" delay="0">
                    <p:tgtEl>
                      <p:spTgt spid="2050"/>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2427" fill="hold"/>
                                        <p:tgtEl>
                                          <p:spTgt spid="11"/>
                                        </p:tgtEl>
                                      </p:cBhvr>
                                    </p:cmd>
                                  </p:childTnLst>
                                </p:cTn>
                              </p:par>
                            </p:childTnLst>
                          </p:cTn>
                        </p:par>
                      </p:childTnLst>
                    </p:cTn>
                  </p:par>
                </p:childTnLst>
              </p:cTn>
              <p:nextCondLst>
                <p:cond evt="onClick" delay="0">
                  <p:tgtEl>
                    <p:spTgt spid="2050"/>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642475" y="423747"/>
            <a:ext cx="5835868" cy="485659"/>
          </a:xfrm>
          <a:prstGeom prst="rect">
            <a:avLst/>
          </a:prstGeom>
          <a:noFill/>
          <a:ln w="9525">
            <a:noFill/>
            <a:miter lim="800000"/>
            <a:headEnd/>
            <a:tailEnd/>
          </a:ln>
          <a:effectLst/>
        </p:spPr>
      </p:pic>
      <p:sp>
        <p:nvSpPr>
          <p:cNvPr id="3" name="矩形 2"/>
          <p:cNvSpPr/>
          <p:nvPr/>
        </p:nvSpPr>
        <p:spPr>
          <a:xfrm>
            <a:off x="2971160" y="1626831"/>
            <a:ext cx="8841612" cy="3293209"/>
          </a:xfrm>
          <a:prstGeom prst="rect">
            <a:avLst/>
          </a:prstGeom>
        </p:spPr>
        <p:txBody>
          <a:bodyPr wrap="square">
            <a:spAutoFit/>
          </a:bodyPr>
          <a:lstStyle/>
          <a:p>
            <a:pPr>
              <a:lnSpc>
                <a:spcPct val="13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1   The author stopped playing chess when he ____________.</a:t>
            </a:r>
          </a:p>
          <a:p>
            <a:pPr>
              <a:lnSpc>
                <a:spcPct val="130000"/>
              </a:lnSpc>
            </a:pP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     A</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was seven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B</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was eleven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C</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got a cell phone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D</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got a </a:t>
            </a:r>
            <a:r>
              <a:rPr lang="en-US" altLang="zh-CN"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computer</a:t>
            </a:r>
          </a:p>
          <a:p>
            <a:pPr>
              <a:lnSpc>
                <a:spcPct val="130000"/>
              </a:lnSpc>
            </a:pPr>
            <a:endPar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endParaRPr>
          </a:p>
          <a:p>
            <a:pPr>
              <a:lnSpc>
                <a:spcPct val="13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2   Which of the following games were still on the author’s phone?</a:t>
            </a:r>
          </a:p>
          <a:p>
            <a:pPr>
              <a:lnSpc>
                <a:spcPct val="13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A</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Chess.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B</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Tetris.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C</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Snapchat.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D</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All of the above</a:t>
            </a:r>
            <a:r>
              <a:rPr lang="en-US" altLang="zh-CN" sz="2000" dirty="0" smtClean="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a:t>
            </a:r>
          </a:p>
          <a:p>
            <a:pPr>
              <a:lnSpc>
                <a:spcPct val="130000"/>
              </a:lnSpc>
            </a:pPr>
            <a:endPar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endParaRPr>
          </a:p>
          <a:p>
            <a:pPr>
              <a:lnSpc>
                <a:spcPct val="13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3   In Tetris, you have ____________ opponent(s).</a:t>
            </a:r>
          </a:p>
          <a:p>
            <a:pPr>
              <a:lnSpc>
                <a:spcPct val="13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A</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one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B</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two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C</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three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D</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no</a:t>
            </a:r>
          </a:p>
        </p:txBody>
      </p:sp>
      <p:sp>
        <p:nvSpPr>
          <p:cNvPr id="4" name="矩形 3"/>
          <p:cNvSpPr/>
          <p:nvPr/>
        </p:nvSpPr>
        <p:spPr>
          <a:xfrm>
            <a:off x="9084474" y="1518256"/>
            <a:ext cx="444352" cy="523220"/>
          </a:xfrm>
          <a:prstGeom prst="rect">
            <a:avLst/>
          </a:prstGeom>
        </p:spPr>
        <p:txBody>
          <a:bodyPr wrap="square">
            <a:spAutoFit/>
          </a:bodyPr>
          <a:lstStyle/>
          <a:p>
            <a:r>
              <a:rPr lang="en-US" altLang="zh-CN"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C</a:t>
            </a:r>
            <a:endParaRPr lang="zh-CN" altLang="en-US"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7" name="矩形 6"/>
          <p:cNvSpPr/>
          <p:nvPr/>
        </p:nvSpPr>
        <p:spPr>
          <a:xfrm>
            <a:off x="10924133" y="2766536"/>
            <a:ext cx="518091" cy="523220"/>
          </a:xfrm>
          <a:prstGeom prst="rect">
            <a:avLst/>
          </a:prstGeom>
        </p:spPr>
        <p:txBody>
          <a:bodyPr wrap="none">
            <a:spAutoFit/>
          </a:bodyPr>
          <a:lstStyle/>
          <a:p>
            <a:r>
              <a:rPr lang="en-US" altLang="zh-CN"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 B</a:t>
            </a:r>
            <a:endParaRPr lang="zh-CN" altLang="en-US"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6" name="矩形 5"/>
          <p:cNvSpPr/>
          <p:nvPr/>
        </p:nvSpPr>
        <p:spPr>
          <a:xfrm>
            <a:off x="6384965" y="3947644"/>
            <a:ext cx="444352" cy="523220"/>
          </a:xfrm>
          <a:prstGeom prst="rect">
            <a:avLst/>
          </a:prstGeom>
        </p:spPr>
        <p:txBody>
          <a:bodyPr wrap="square">
            <a:spAutoFit/>
          </a:bodyPr>
          <a:lstStyle/>
          <a:p>
            <a:r>
              <a:rPr lang="en-US" altLang="zh-CN"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D</a:t>
            </a:r>
            <a:endParaRPr lang="zh-CN" altLang="en-US"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 y="1135206"/>
            <a:ext cx="3487479" cy="5244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8548" y="1347610"/>
            <a:ext cx="9734905" cy="4708981"/>
          </a:xfrm>
          <a:prstGeom prst="rect">
            <a:avLst/>
          </a:prstGeom>
        </p:spPr>
        <p:txBody>
          <a:bodyPr wrap="square">
            <a:spAutoFit/>
          </a:bodyPr>
          <a:lstStyle/>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4    According to the author, Tetris and life are similar because_________.</a:t>
            </a:r>
          </a:p>
          <a:p>
            <a:pPr>
              <a:lnSpc>
                <a:spcPct val="150000"/>
              </a:lnSpc>
            </a:pP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      A</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they are for the present and you cannot control the future</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B</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they are for the future and you can predict what will happen in the future</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C</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they are complicated in nature and we should do nothing</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D</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Tetris can be treated as the real life we have</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5    According to the text, which one is correct?</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A</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 author’s attitude towards Tetris is negative.</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B</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 author’s attitude towards Tetris is positive.</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C</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 author likes to play Tetris and chess sometimes.</a:t>
            </a:r>
          </a:p>
          <a:p>
            <a:pPr>
              <a:lnSpc>
                <a:spcPct val="150000"/>
              </a:lnSpc>
            </a:pP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a:t>
            </a:r>
            <a:r>
              <a:rPr lang="en-US" altLang="zh-CN" sz="2000" dirty="0">
                <a:solidFill>
                  <a:schemeClr val="accent2"/>
                </a:solidFill>
                <a:latin typeface="Comic Sans MS" panose="030F0702030302020204" pitchFamily="66" charset="0"/>
                <a:ea typeface="宋体" panose="02010600030101010101" pitchFamily="2" charset="-122"/>
                <a:cs typeface="Times New Roman" panose="02020603050405020304" pitchFamily="18" charset="0"/>
              </a:rPr>
              <a:t>D</a:t>
            </a:r>
            <a:r>
              <a:rPr lang="en-US" altLang="zh-CN" sz="2000" dirty="0">
                <a:solidFill>
                  <a:schemeClr val="tx1">
                    <a:lumMod val="75000"/>
                    <a:lumOff val="25000"/>
                  </a:schemeClr>
                </a:solidFill>
                <a:latin typeface="Comic Sans MS" panose="030F0702030302020204" pitchFamily="66" charset="0"/>
                <a:ea typeface="宋体" panose="02010600030101010101" pitchFamily="2" charset="-122"/>
                <a:cs typeface="Times New Roman" panose="02020603050405020304" pitchFamily="18" charset="0"/>
              </a:rPr>
              <a:t>. The author gave up gaming when he was fifteen years old.</a:t>
            </a:r>
          </a:p>
        </p:txBody>
      </p:sp>
      <p:sp>
        <p:nvSpPr>
          <p:cNvPr id="4" name="矩形 3"/>
          <p:cNvSpPr/>
          <p:nvPr/>
        </p:nvSpPr>
        <p:spPr>
          <a:xfrm>
            <a:off x="9230006" y="1305078"/>
            <a:ext cx="554960" cy="523220"/>
          </a:xfrm>
          <a:prstGeom prst="rect">
            <a:avLst/>
          </a:prstGeom>
        </p:spPr>
        <p:txBody>
          <a:bodyPr wrap="none">
            <a:spAutoFit/>
          </a:bodyPr>
          <a:lstStyle/>
          <a:p>
            <a:r>
              <a:rPr lang="en-US" altLang="zh-CN"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 A</a:t>
            </a:r>
            <a:endParaRPr lang="zh-CN" altLang="en-US"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10" name="矩形 9"/>
          <p:cNvSpPr/>
          <p:nvPr/>
        </p:nvSpPr>
        <p:spPr>
          <a:xfrm>
            <a:off x="7946009" y="3702100"/>
            <a:ext cx="518091" cy="523220"/>
          </a:xfrm>
          <a:prstGeom prst="rect">
            <a:avLst/>
          </a:prstGeom>
        </p:spPr>
        <p:txBody>
          <a:bodyPr wrap="none">
            <a:spAutoFit/>
          </a:bodyPr>
          <a:lstStyle/>
          <a:p>
            <a:r>
              <a:rPr lang="en-US" altLang="zh-CN"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rPr>
              <a:t> B</a:t>
            </a:r>
            <a:endParaRPr lang="zh-CN" altLang="en-US" sz="2800" dirty="0">
              <a:solidFill>
                <a:schemeClr val="accent6">
                  <a:lumMod val="60000"/>
                  <a:lumOff val="40000"/>
                </a:schemeClr>
              </a:solidFill>
              <a:latin typeface="Comic Sans MS" panose="030F0702030302020204" pitchFamily="66" charset="0"/>
              <a:ea typeface="宋体" panose="02010600030101010101" pitchFamily="2" charset="-122"/>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642475" y="423747"/>
            <a:ext cx="5835868" cy="4856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1</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38" name="直接连接符 37"/>
            <p:cNvCxnSpPr/>
            <p:nvPr/>
          </p:nvCxnSpPr>
          <p:spPr bwMode="auto">
            <a:xfrm>
              <a:off x="1914853"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9" name="矩形 1"/>
            <p:cNvSpPr>
              <a:spLocks noChangeArrowheads="1"/>
            </p:cNvSpPr>
            <p:nvPr/>
          </p:nvSpPr>
          <p:spPr bwMode="auto">
            <a:xfrm>
              <a:off x="3635861"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Reading</a:t>
              </a:r>
              <a:endParaRPr lang="zh-CN" altLang="en-US" sz="2400" dirty="0">
                <a:solidFill>
                  <a:srgbClr val="FFFFFF"/>
                </a:solidFill>
                <a:latin typeface="Franklin Gothic Medium" panose="020B0603020102020204" pitchFamily="34" charset="0"/>
              </a:endParaRPr>
            </a:p>
          </p:txBody>
        </p:sp>
        <p:sp>
          <p:nvSpPr>
            <p:cNvPr id="40" name="矩形 21"/>
            <p:cNvSpPr>
              <a:spLocks noChangeArrowheads="1"/>
            </p:cNvSpPr>
            <p:nvPr/>
          </p:nvSpPr>
          <p:spPr bwMode="auto">
            <a:xfrm>
              <a:off x="5308689" y="3987936"/>
              <a:ext cx="1574987" cy="1699546"/>
            </a:xfrm>
            <a:prstGeom prst="rect">
              <a:avLst/>
            </a:prstGeom>
            <a:solidFill>
              <a:schemeClr val="accent3">
                <a:lumMod val="75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Grammar</a:t>
              </a:r>
              <a:endParaRPr lang="zh-CN" altLang="en-US" sz="2400" dirty="0">
                <a:solidFill>
                  <a:srgbClr val="FFFFFF"/>
                </a:solidFill>
                <a:latin typeface="Franklin Gothic Medium" panose="020B0603020102020204" pitchFamily="34" charset="0"/>
              </a:endParaRPr>
            </a:p>
          </p:txBody>
        </p:sp>
        <p:cxnSp>
          <p:nvCxnSpPr>
            <p:cNvPr id="41" name="直接连接符 7167"/>
            <p:cNvCxnSpPr>
              <a:cxnSpLocks noChangeShapeType="1"/>
            </p:cNvCxnSpPr>
            <p:nvPr/>
          </p:nvCxnSpPr>
          <p:spPr bwMode="auto">
            <a:xfrm>
              <a:off x="3613460"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2"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43"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accent3">
                      <a:lumMod val="75000"/>
                    </a:schemeClr>
                  </a:solidFill>
                  <a:latin typeface="Broadway" pitchFamily="82" charset="0"/>
                  <a:ea typeface="黑体" panose="02010609060101010101" pitchFamily="2" charset="-122"/>
                  <a:cs typeface="Arial" panose="020B0604020202020204" pitchFamily="34" charset="0"/>
                </a:rPr>
                <a:t>Part </a:t>
              </a:r>
              <a:r>
                <a:rPr lang="en-US" altLang="zh-CN" sz="1400" b="1" dirty="0">
                  <a:solidFill>
                    <a:schemeClr val="accent3">
                      <a:lumMod val="75000"/>
                    </a:schemeClr>
                  </a:solidFill>
                  <a:latin typeface="Broadway" pitchFamily="82" charset="0"/>
                  <a:ea typeface="黑体" panose="02010609060101010101" pitchFamily="2" charset="-122"/>
                  <a:cs typeface="Arial" panose="020B0604020202020204" pitchFamily="34" charset="0"/>
                </a:rPr>
                <a:t>  </a:t>
              </a:r>
              <a:r>
                <a:rPr lang="en-US" altLang="zh-CN" sz="3600" b="1" dirty="0">
                  <a:solidFill>
                    <a:schemeClr val="accent3">
                      <a:lumMod val="75000"/>
                    </a:schemeClr>
                  </a:solidFill>
                  <a:latin typeface="Broadway" pitchFamily="82" charset="0"/>
                  <a:ea typeface="黑体" panose="02010609060101010101" pitchFamily="2" charset="-122"/>
                  <a:cs typeface="Arial" panose="020B0604020202020204" pitchFamily="34" charset="0"/>
                </a:rPr>
                <a:t>4</a:t>
              </a:r>
              <a:endParaRPr lang="zh-CN" altLang="en-US" sz="3600" b="1" dirty="0">
                <a:solidFill>
                  <a:schemeClr val="accent3">
                    <a:lumMod val="75000"/>
                  </a:schemeClr>
                </a:solidFill>
                <a:latin typeface="Broadway" pitchFamily="82" charset="0"/>
                <a:ea typeface="黑体" panose="02010609060101010101" pitchFamily="2" charset="-122"/>
                <a:cs typeface="Arial" panose="020B0604020202020204" pitchFamily="34" charset="0"/>
              </a:endParaRPr>
            </a:p>
          </p:txBody>
        </p:sp>
        <p:cxnSp>
          <p:nvCxnSpPr>
            <p:cNvPr id="44" name="直接连接符 43"/>
            <p:cNvCxnSpPr/>
            <p:nvPr/>
          </p:nvCxnSpPr>
          <p:spPr bwMode="auto">
            <a:xfrm>
              <a:off x="5275466" y="3803285"/>
              <a:ext cx="1563445" cy="1588"/>
            </a:xfrm>
            <a:prstGeom prst="line">
              <a:avLst/>
            </a:prstGeom>
            <a:noFill/>
            <a:ln w="9525">
              <a:solidFill>
                <a:schemeClr val="accent3">
                  <a:lumMod val="75000"/>
                </a:schemeClr>
              </a:solidFill>
              <a:round/>
            </a:ln>
            <a:extLst>
              <a:ext uri="{909E8E84-426E-40DD-AFC4-6F175D3DCCD1}">
                <a14:hiddenFill xmlns="" xmlns:a14="http://schemas.microsoft.com/office/drawing/2010/main">
                  <a:noFill/>
                </a14:hiddenFill>
              </a:ext>
            </a:extLst>
          </p:spPr>
        </p:cxnSp>
        <p:cxnSp>
          <p:nvCxnSpPr>
            <p:cNvPr id="45" name="直接连接符 7172"/>
            <p:cNvCxnSpPr>
              <a:cxnSpLocks noChangeShapeType="1"/>
            </p:cNvCxnSpPr>
            <p:nvPr/>
          </p:nvCxnSpPr>
          <p:spPr bwMode="auto">
            <a:xfrm rot="16200000" flipV="1">
              <a:off x="1752182"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6" name="直接连接符 7172"/>
            <p:cNvCxnSpPr>
              <a:cxnSpLocks noChangeShapeType="1"/>
            </p:cNvCxnSpPr>
            <p:nvPr/>
          </p:nvCxnSpPr>
          <p:spPr bwMode="auto">
            <a:xfrm rot="16200000" flipV="1">
              <a:off x="3452395" y="363741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7" name="直接连接符 7172"/>
            <p:cNvCxnSpPr>
              <a:cxnSpLocks noChangeShapeType="1"/>
            </p:cNvCxnSpPr>
            <p:nvPr/>
          </p:nvCxnSpPr>
          <p:spPr bwMode="auto">
            <a:xfrm rot="16200000" flipV="1">
              <a:off x="5114508" y="3644554"/>
              <a:ext cx="325972" cy="1238"/>
            </a:xfrm>
            <a:prstGeom prst="line">
              <a:avLst/>
            </a:prstGeom>
            <a:noFill/>
            <a:ln w="9525">
              <a:solidFill>
                <a:schemeClr val="accent3">
                  <a:lumMod val="75000"/>
                </a:schemeClr>
              </a:solidFill>
              <a:round/>
            </a:ln>
            <a:extLst>
              <a:ext uri="{909E8E84-426E-40DD-AFC4-6F175D3DCCD1}">
                <a14:hiddenFill xmlns="" xmlns:a14="http://schemas.microsoft.com/office/drawing/2010/main">
                  <a:noFill/>
                </a14:hiddenFill>
              </a:ext>
            </a:extLst>
          </p:spPr>
        </p:cxnSp>
        <p:sp>
          <p:nvSpPr>
            <p:cNvPr id="48" name="矩形 1"/>
            <p:cNvSpPr>
              <a:spLocks noChangeArrowheads="1"/>
            </p:cNvSpPr>
            <p:nvPr/>
          </p:nvSpPr>
          <p:spPr bwMode="auto">
            <a:xfrm>
              <a:off x="6981579" y="3987935"/>
              <a:ext cx="167176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49" name="矩形 21"/>
            <p:cNvSpPr>
              <a:spLocks noChangeArrowheads="1"/>
            </p:cNvSpPr>
            <p:nvPr/>
          </p:nvSpPr>
          <p:spPr bwMode="auto">
            <a:xfrm>
              <a:off x="8746790" y="3987935"/>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50" name="直接连接符 7167"/>
            <p:cNvCxnSpPr>
              <a:cxnSpLocks noChangeShapeType="1"/>
            </p:cNvCxnSpPr>
            <p:nvPr/>
          </p:nvCxnSpPr>
          <p:spPr bwMode="auto">
            <a:xfrm>
              <a:off x="6959178" y="3803284"/>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51"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5</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52"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6</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53" name="直接连接符 52"/>
            <p:cNvCxnSpPr/>
            <p:nvPr/>
          </p:nvCxnSpPr>
          <p:spPr bwMode="auto">
            <a:xfrm>
              <a:off x="8735869" y="3803284"/>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4" name="直接连接符 7172"/>
            <p:cNvCxnSpPr>
              <a:cxnSpLocks noChangeShapeType="1"/>
            </p:cNvCxnSpPr>
            <p:nvPr/>
          </p:nvCxnSpPr>
          <p:spPr bwMode="auto">
            <a:xfrm rot="16200000" flipV="1">
              <a:off x="6795671" y="363979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5" name="直接连接符 7172"/>
            <p:cNvCxnSpPr>
              <a:cxnSpLocks noChangeShapeType="1"/>
            </p:cNvCxnSpPr>
            <p:nvPr/>
          </p:nvCxnSpPr>
          <p:spPr bwMode="auto">
            <a:xfrm rot="16200000" flipV="1">
              <a:off x="8567668" y="3642173"/>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085432"/>
            <a:ext cx="12192000" cy="5229250"/>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SubTitle_1"/>
          <p:cNvSpPr>
            <a:spLocks noChangeArrowheads="1"/>
          </p:cNvSpPr>
          <p:nvPr>
            <p:custDataLst>
              <p:tags r:id="rId1"/>
            </p:custDataLst>
          </p:nvPr>
        </p:nvSpPr>
        <p:spPr bwMode="auto">
          <a:xfrm>
            <a:off x="844675" y="631958"/>
            <a:ext cx="9660292" cy="916169"/>
          </a:xfrm>
          <a:prstGeom prst="parallelogram">
            <a:avLst>
              <a:gd name="adj" fmla="val 20381"/>
            </a:avLst>
          </a:prstGeom>
          <a:solidFill>
            <a:srgbClr val="E56858"/>
          </a:solidFill>
          <a:ln w="9525">
            <a:noFill/>
            <a:miter lim="800000"/>
          </a:ln>
        </p:spPr>
        <p:txBody>
          <a:bodyPr lIns="0" tIns="0" rIns="0" bIns="0" anchor="ctr"/>
          <a:lstStyle/>
          <a:p>
            <a:r>
              <a:rPr lang="en-US" altLang="zh-CN" b="1" dirty="0" smtClean="0">
                <a:solidFill>
                  <a:srgbClr val="FFFFFF"/>
                </a:solidFill>
                <a:latin typeface="微软雅黑" panose="020B0503020204020204" pitchFamily="34" charset="-122"/>
                <a:ea typeface="微软雅黑" panose="020B0503020204020204" pitchFamily="34" charset="-122"/>
              </a:rPr>
              <a:t>What kind of games do you like most? Have you ever thought about the reason why games are so fascinating? Choose the reason why you are fond of playing games or list your own answers.</a:t>
            </a:r>
            <a:endParaRPr lang="da-DK" altLang="zh-CN" b="1" dirty="0">
              <a:solidFill>
                <a:srgbClr val="FFFFFF"/>
              </a:solidFill>
              <a:latin typeface="微软雅黑" panose="020B0503020204020204" pitchFamily="34" charset="-122"/>
              <a:ea typeface="微软雅黑" panose="020B0503020204020204" pitchFamily="34" charset="-122"/>
            </a:endParaRPr>
          </a:p>
        </p:txBody>
      </p:sp>
      <p:sp>
        <p:nvSpPr>
          <p:cNvPr id="7" name="MH_Other_1"/>
          <p:cNvSpPr txBox="1">
            <a:spLocks noChangeArrowheads="1"/>
          </p:cNvSpPr>
          <p:nvPr>
            <p:custDataLst>
              <p:tags r:id="rId2"/>
            </p:custDataLst>
          </p:nvPr>
        </p:nvSpPr>
        <p:spPr bwMode="auto">
          <a:xfrm>
            <a:off x="216026" y="100668"/>
            <a:ext cx="1219200" cy="1200150"/>
          </a:xfrm>
          <a:prstGeom prst="rect">
            <a:avLst/>
          </a:prstGeom>
          <a:noFill/>
          <a:ln w="9525">
            <a:noFill/>
            <a:miter lim="800000"/>
          </a:ln>
        </p:spPr>
        <p:txBody>
          <a:bodyPr lIns="0" tIns="0" rIns="0" bIns="0" anchor="ctr"/>
          <a:lstStyle/>
          <a:p>
            <a:pPr algn="ctr" eaLnBrk="1" hangingPunct="1"/>
            <a:r>
              <a:rPr lang="en-US" altLang="zh-CN" sz="8800" i="1" dirty="0">
                <a:solidFill>
                  <a:srgbClr val="E56858"/>
                </a:solidFill>
                <a:latin typeface="Elephant" pitchFamily="18" charset="0"/>
                <a:cs typeface="Aharoni" panose="02010803020104030203" pitchFamily="2" charset="-79"/>
              </a:rPr>
              <a:t>1</a:t>
            </a:r>
            <a:endParaRPr lang="zh-CN" altLang="en-US" sz="8800" i="1" dirty="0">
              <a:solidFill>
                <a:srgbClr val="E56858"/>
              </a:solidFill>
              <a:latin typeface="Elephant" pitchFamily="18" charset="0"/>
              <a:cs typeface="Aharoni" panose="02010803020104030203" pitchFamily="2" charset="-79"/>
            </a:endParaRPr>
          </a:p>
        </p:txBody>
      </p:sp>
      <p:sp>
        <p:nvSpPr>
          <p:cNvPr id="9" name="TextBox 8"/>
          <p:cNvSpPr txBox="1"/>
          <p:nvPr/>
        </p:nvSpPr>
        <p:spPr>
          <a:xfrm>
            <a:off x="741668" y="5347620"/>
            <a:ext cx="5432709" cy="400110"/>
          </a:xfrm>
          <a:prstGeom prst="rect">
            <a:avLst/>
          </a:prstGeom>
          <a:noFill/>
        </p:spPr>
        <p:txBody>
          <a:bodyPr wrap="square" rtlCol="0">
            <a:spAutoFit/>
          </a:bodyPr>
          <a:lstStyle/>
          <a:p>
            <a:r>
              <a:rPr lang="en-US" altLang="zh-CN" sz="2000" b="1" dirty="0" smtClean="0">
                <a:solidFill>
                  <a:srgbClr val="FF0000"/>
                </a:solidFill>
              </a:rPr>
              <a:t>A clear objective makes games more attractive.</a:t>
            </a:r>
            <a:endParaRPr lang="zh-CN" altLang="en-US" sz="2000" b="1" dirty="0">
              <a:solidFill>
                <a:srgbClr val="FF0000"/>
              </a:solidFill>
            </a:endParaRPr>
          </a:p>
        </p:txBody>
      </p:sp>
      <p:sp>
        <p:nvSpPr>
          <p:cNvPr id="10" name="TextBox 9"/>
          <p:cNvSpPr txBox="1"/>
          <p:nvPr/>
        </p:nvSpPr>
        <p:spPr>
          <a:xfrm>
            <a:off x="6740836" y="5319259"/>
            <a:ext cx="4754479" cy="400110"/>
          </a:xfrm>
          <a:prstGeom prst="rect">
            <a:avLst/>
          </a:prstGeom>
          <a:noFill/>
        </p:spPr>
        <p:txBody>
          <a:bodyPr wrap="square" rtlCol="0">
            <a:spAutoFit/>
          </a:bodyPr>
          <a:lstStyle/>
          <a:p>
            <a:r>
              <a:rPr lang="en-US" altLang="zh-CN" sz="2000" b="1" dirty="0" smtClean="0">
                <a:solidFill>
                  <a:srgbClr val="00B050"/>
                </a:solidFill>
              </a:rPr>
              <a:t>The scenes in the game are awesome.</a:t>
            </a:r>
            <a:endParaRPr lang="zh-CN" altLang="en-US" sz="2000" b="1" dirty="0">
              <a:solidFill>
                <a:srgbClr val="00B050"/>
              </a:solidFill>
            </a:endParaRPr>
          </a:p>
        </p:txBody>
      </p:sp>
      <p:pic>
        <p:nvPicPr>
          <p:cNvPr id="14" name="图片 13" descr="正文.bmp"/>
          <p:cNvPicPr>
            <a:picLocks noChangeAspect="1"/>
          </p:cNvPicPr>
          <p:nvPr/>
        </p:nvPicPr>
        <p:blipFill>
          <a:blip r:embed="rId4" cstate="print"/>
          <a:stretch>
            <a:fillRect/>
          </a:stretch>
        </p:blipFill>
        <p:spPr>
          <a:xfrm>
            <a:off x="611641" y="2148158"/>
            <a:ext cx="5122560" cy="2880000"/>
          </a:xfrm>
          <a:prstGeom prst="rect">
            <a:avLst/>
          </a:prstGeom>
        </p:spPr>
      </p:pic>
      <p:pic>
        <p:nvPicPr>
          <p:cNvPr id="15" name="图片 14" descr="正文.bmp"/>
          <p:cNvPicPr>
            <a:picLocks noChangeAspect="1"/>
          </p:cNvPicPr>
          <p:nvPr/>
        </p:nvPicPr>
        <p:blipFill>
          <a:blip r:embed="rId5" cstate="print"/>
          <a:stretch>
            <a:fillRect/>
          </a:stretch>
        </p:blipFill>
        <p:spPr>
          <a:xfrm>
            <a:off x="6283234" y="2148158"/>
            <a:ext cx="5120000" cy="2880000"/>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5146767" y="1428206"/>
            <a:ext cx="6156958" cy="3711785"/>
          </a:xfrm>
          <a:prstGeom prst="rect">
            <a:avLst/>
          </a:prstGeom>
        </p:spPr>
        <p:txBody>
          <a:bodyPr wrap="square">
            <a:spAutoFit/>
          </a:bodyPr>
          <a:lstStyle/>
          <a:p>
            <a:r>
              <a:rPr lang="zh-CN" altLang="en-US" sz="2400" b="1" smtClean="0">
                <a:solidFill>
                  <a:srgbClr val="FF0000"/>
                </a:solidFill>
                <a:latin typeface="微软雅黑" panose="020B0503020204020204" pitchFamily="34" charset="-122"/>
                <a:ea typeface="微软雅黑" panose="020B0503020204020204" pitchFamily="34" charset="-122"/>
              </a:rPr>
              <a:t>       一般将来时</a:t>
            </a:r>
            <a:r>
              <a:rPr lang="zh-CN" altLang="en-US" sz="2400" b="1" smtClean="0">
                <a:latin typeface="微软雅黑" panose="020B0503020204020204" pitchFamily="34" charset="-122"/>
                <a:ea typeface="微软雅黑" panose="020B0503020204020204" pitchFamily="34" charset="-122"/>
              </a:rPr>
              <a:t>表示将来某一时刻的动作或状态，或将来某一段时间内经常的动作或状态，常常和表示将来的时间状语连用。</a:t>
            </a:r>
            <a:endParaRPr lang="zh-CN" altLang="en-US" sz="2400" b="1" dirty="0" smtClean="0">
              <a:latin typeface="微软雅黑" panose="020B0503020204020204" pitchFamily="34" charset="-122"/>
              <a:ea typeface="微软雅黑" panose="020B0503020204020204" pitchFamily="34" charset="-122"/>
            </a:endParaRPr>
          </a:p>
          <a:p>
            <a:endParaRPr lang="en-US" altLang="zh-CN" sz="2000" b="1" dirty="0" smtClean="0"/>
          </a:p>
          <a:p>
            <a:pPr marL="457200" indent="-457200">
              <a:lnSpc>
                <a:spcPct val="130000"/>
              </a:lnSpc>
              <a:buAutoNum type="arabicPlain"/>
            </a:pPr>
            <a:r>
              <a:rPr lang="zh-CN" altLang="en-US" sz="2400" b="1" smtClean="0"/>
              <a:t>一般将来时的基本句式：</a:t>
            </a:r>
            <a:endParaRPr lang="en-US" altLang="zh-CN" sz="2400" b="1" smtClean="0"/>
          </a:p>
          <a:p>
            <a:r>
              <a:rPr lang="zh-CN" altLang="en-US" sz="2000" smtClean="0"/>
              <a:t>         </a:t>
            </a:r>
            <a:endParaRPr lang="en-US" altLang="zh-CN" sz="2000" smtClean="0"/>
          </a:p>
          <a:p>
            <a:r>
              <a:rPr lang="en-US" altLang="zh-CN" sz="2000" smtClean="0"/>
              <a:t>         </a:t>
            </a:r>
            <a:r>
              <a:rPr lang="zh-CN" altLang="en-US" smtClean="0">
                <a:latin typeface="微软雅黑" panose="020B0503020204020204" pitchFamily="34" charset="-122"/>
                <a:ea typeface="微软雅黑" panose="020B0503020204020204" pitchFamily="34" charset="-122"/>
              </a:rPr>
              <a:t>一般</a:t>
            </a:r>
            <a:r>
              <a:rPr lang="zh-CN" altLang="en-US" dirty="0" smtClean="0">
                <a:latin typeface="微软雅黑" panose="020B0503020204020204" pitchFamily="34" charset="-122"/>
                <a:ea typeface="微软雅黑" panose="020B0503020204020204" pitchFamily="34" charset="-122"/>
              </a:rPr>
              <a:t>将来时一般用</a:t>
            </a:r>
            <a:r>
              <a:rPr lang="zh-CN" altLang="en-US" smtClean="0">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will</a:t>
            </a:r>
            <a:r>
              <a:rPr lang="zh-CN" altLang="en-US" smtClean="0">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shall</a:t>
            </a:r>
            <a:r>
              <a:rPr lang="zh-CN" altLang="en-US" smtClean="0">
                <a:latin typeface="微软雅黑" panose="020B0503020204020204" pitchFamily="34" charset="-122"/>
                <a:ea typeface="微软雅黑" panose="020B0503020204020204" pitchFamily="34" charset="-122"/>
              </a:rPr>
              <a:t>）或</a:t>
            </a:r>
            <a:r>
              <a:rPr lang="en-US" altLang="zh-CN" dirty="0" smtClean="0">
                <a:solidFill>
                  <a:srgbClr val="FF0000"/>
                </a:solidFill>
                <a:latin typeface="微软雅黑" panose="020B0503020204020204" pitchFamily="34" charset="-122"/>
                <a:ea typeface="微软雅黑" panose="020B0503020204020204" pitchFamily="34" charset="-122"/>
              </a:rPr>
              <a:t>be going to </a:t>
            </a:r>
            <a:r>
              <a:rPr lang="zh-CN" altLang="en-US" smtClean="0">
                <a:latin typeface="微软雅黑" panose="020B0503020204020204" pitchFamily="34" charset="-122"/>
                <a:ea typeface="微软雅黑" panose="020B0503020204020204" pitchFamily="34" charset="-122"/>
              </a:rPr>
              <a:t>＋动词原形”表示。</a:t>
            </a:r>
            <a:r>
              <a:rPr lang="en-US" altLang="zh-CN" dirty="0" smtClean="0">
                <a:solidFill>
                  <a:srgbClr val="FF0000"/>
                </a:solidFill>
                <a:latin typeface="微软雅黑" panose="020B0503020204020204" pitchFamily="34" charset="-122"/>
                <a:ea typeface="微软雅黑" panose="020B0503020204020204" pitchFamily="34" charset="-122"/>
              </a:rPr>
              <a:t>shall</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常用于第一人称，</a:t>
            </a:r>
            <a:r>
              <a:rPr lang="en-US" altLang="zh-CN" smtClean="0">
                <a:solidFill>
                  <a:srgbClr val="FF0000"/>
                </a:solidFill>
                <a:latin typeface="微软雅黑" panose="020B0503020204020204" pitchFamily="34" charset="-122"/>
                <a:ea typeface="微软雅黑" panose="020B0503020204020204" pitchFamily="34" charset="-122"/>
              </a:rPr>
              <a:t>will</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常用于第二、三人称中。现代英语倾向于所有人称都使用</a:t>
            </a:r>
            <a:r>
              <a:rPr lang="en-US" altLang="zh-CN" dirty="0" smtClean="0">
                <a:solidFill>
                  <a:srgbClr val="FF0000"/>
                </a:solidFill>
                <a:latin typeface="微软雅黑" panose="020B0503020204020204" pitchFamily="34" charset="-122"/>
                <a:ea typeface="微软雅黑" panose="020B0503020204020204" pitchFamily="34" charset="-122"/>
              </a:rPr>
              <a:t>will </a:t>
            </a:r>
            <a:r>
              <a:rPr lang="zh-CN" altLang="en-US" smtClean="0">
                <a:latin typeface="微软雅黑" panose="020B0503020204020204" pitchFamily="34" charset="-122"/>
                <a:ea typeface="微软雅黑" panose="020B0503020204020204" pitchFamily="34" charset="-122"/>
              </a:rPr>
              <a:t>而不用</a:t>
            </a:r>
            <a:r>
              <a:rPr lang="en-US" altLang="zh-CN" dirty="0" smtClean="0">
                <a:solidFill>
                  <a:srgbClr val="FF0000"/>
                </a:solidFill>
                <a:latin typeface="微软雅黑" panose="020B0503020204020204" pitchFamily="34" charset="-122"/>
                <a:ea typeface="微软雅黑" panose="020B0503020204020204" pitchFamily="34" charset="-122"/>
              </a:rPr>
              <a:t>shall</a:t>
            </a:r>
            <a:r>
              <a:rPr lang="zh-CN" altLang="en-US" smtClean="0">
                <a:latin typeface="微软雅黑" panose="020B0503020204020204" pitchFamily="34" charset="-122"/>
                <a:ea typeface="微软雅黑" panose="020B0503020204020204" pitchFamily="34" charset="-122"/>
              </a:rPr>
              <a:t>，或用主语＋ </a:t>
            </a:r>
            <a:r>
              <a:rPr lang="en-US" altLang="zh-CN" smtClean="0">
                <a:solidFill>
                  <a:srgbClr val="FF0000"/>
                </a:solidFill>
                <a:latin typeface="微软雅黑" panose="020B0503020204020204" pitchFamily="34" charset="-122"/>
                <a:ea typeface="微软雅黑" panose="020B0503020204020204" pitchFamily="34" charset="-122"/>
              </a:rPr>
              <a:t>be</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a:t>
            </a:r>
            <a:r>
              <a:rPr lang="en-US" altLang="zh-CN" smtClean="0">
                <a:solidFill>
                  <a:srgbClr val="FF0000"/>
                </a:solidFill>
                <a:latin typeface="微软雅黑" panose="020B0503020204020204" pitchFamily="34" charset="-122"/>
                <a:ea typeface="微软雅黑" panose="020B0503020204020204" pitchFamily="34" charset="-122"/>
              </a:rPr>
              <a:t>going </a:t>
            </a:r>
            <a:r>
              <a:rPr lang="en-US" altLang="zh-CN" dirty="0" smtClean="0">
                <a:solidFill>
                  <a:srgbClr val="FF0000"/>
                </a:solidFill>
                <a:latin typeface="微软雅黑" panose="020B0503020204020204" pitchFamily="34" charset="-122"/>
                <a:ea typeface="微软雅黑" panose="020B0503020204020204" pitchFamily="34" charset="-122"/>
              </a:rPr>
              <a:t>to </a:t>
            </a:r>
            <a:r>
              <a:rPr lang="zh-CN" altLang="en-US" smtClean="0">
                <a:latin typeface="微软雅黑" panose="020B0503020204020204" pitchFamily="34" charset="-122"/>
                <a:ea typeface="微软雅黑" panose="020B0503020204020204" pitchFamily="34" charset="-122"/>
              </a:rPr>
              <a:t>＋动词原形构成。</a:t>
            </a:r>
            <a:r>
              <a:rPr lang="en-US" altLang="zh-CN" dirty="0" smtClean="0">
                <a:solidFill>
                  <a:srgbClr val="FF0000"/>
                </a:solidFill>
                <a:latin typeface="微软雅黑" panose="020B0503020204020204" pitchFamily="34" charset="-122"/>
                <a:ea typeface="微软雅黑" panose="020B0503020204020204" pitchFamily="34" charset="-122"/>
              </a:rPr>
              <a:t>shall</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主要出现在非常正式的英语场合中，或用于口语中提出建议或请求。</a:t>
            </a:r>
            <a:endParaRPr lang="en-US" altLang="zh-CN" b="1" dirty="0" smtClean="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b="6071"/>
          <a:stretch>
            <a:fillRect/>
          </a:stretch>
        </p:blipFill>
        <p:spPr>
          <a:xfrm>
            <a:off x="-666067" y="1617484"/>
            <a:ext cx="7194195" cy="477075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5442860" y="1811384"/>
            <a:ext cx="6113415" cy="3323987"/>
          </a:xfrm>
          <a:prstGeom prst="rect">
            <a:avLst/>
          </a:prstGeom>
        </p:spPr>
        <p:txBody>
          <a:bodyPr wrap="square">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1</a:t>
            </a:r>
            <a:r>
              <a:rPr lang="zh-CN" altLang="en-US" dirty="0" smtClean="0">
                <a:solidFill>
                  <a:srgbClr val="FF0000"/>
                </a:solidFill>
                <a:latin typeface="微软雅黑" panose="020B0503020204020204" pitchFamily="34" charset="-122"/>
                <a:ea typeface="微软雅黑" panose="020B0503020204020204" pitchFamily="34" charset="-122"/>
              </a:rPr>
              <a:t>）肯定句：主语＋ </a:t>
            </a:r>
            <a:r>
              <a:rPr lang="en-US" altLang="zh-CN" dirty="0" smtClean="0">
                <a:solidFill>
                  <a:srgbClr val="FF0000"/>
                </a:solidFill>
                <a:latin typeface="微软雅黑" panose="020B0503020204020204" pitchFamily="34" charset="-122"/>
                <a:ea typeface="微软雅黑" panose="020B0503020204020204" pitchFamily="34" charset="-122"/>
              </a:rPr>
              <a:t>will </a:t>
            </a:r>
            <a:r>
              <a:rPr lang="zh-CN" altLang="en-US" dirty="0" smtClean="0">
                <a:solidFill>
                  <a:srgbClr val="FF0000"/>
                </a:solidFill>
                <a:latin typeface="微软雅黑" panose="020B0503020204020204" pitchFamily="34" charset="-122"/>
                <a:ea typeface="微软雅黑" panose="020B0503020204020204" pitchFamily="34" charset="-122"/>
              </a:rPr>
              <a:t>＋动词原形＋宾语</a:t>
            </a:r>
            <a:r>
              <a:rPr lang="zh-CN" altLang="en-US" smtClean="0">
                <a:solidFill>
                  <a:srgbClr val="FF0000"/>
                </a:solidFill>
                <a:latin typeface="微软雅黑" panose="020B0503020204020204" pitchFamily="34" charset="-122"/>
                <a:ea typeface="微软雅黑" panose="020B0503020204020204" pitchFamily="34" charset="-122"/>
              </a:rPr>
              <a:t>＋其他</a:t>
            </a:r>
            <a:endParaRPr lang="en-US" altLang="zh-CN" smtClean="0">
              <a:solidFill>
                <a:srgbClr val="FF0000"/>
              </a:solidFill>
              <a:latin typeface="微软雅黑" panose="020B0503020204020204" pitchFamily="34" charset="-122"/>
              <a:ea typeface="微软雅黑" panose="020B0503020204020204" pitchFamily="34" charset="-122"/>
            </a:endParaRPr>
          </a:p>
          <a:p>
            <a:endParaRPr lang="zh-CN" altLang="en-US" dirty="0" smtClean="0">
              <a:solidFill>
                <a:srgbClr val="FF0000"/>
              </a:solidFill>
              <a:latin typeface="微软雅黑" panose="020B0503020204020204" pitchFamily="34" charset="-122"/>
              <a:ea typeface="微软雅黑" panose="020B0503020204020204" pitchFamily="34" charset="-122"/>
            </a:endParaRPr>
          </a:p>
          <a:p>
            <a:r>
              <a:rPr lang="en-US" altLang="zh-CN" sz="2000" dirty="0" smtClean="0">
                <a:latin typeface="Comic Sans MS" panose="030F0702030302020204" pitchFamily="66" charset="0"/>
              </a:rPr>
              <a:t>e.g. Some day people will go to the moon</a:t>
            </a:r>
            <a:r>
              <a:rPr lang="en-US" altLang="zh-CN" sz="2000" smtClean="0">
                <a:latin typeface="Comic Sans MS" panose="030F0702030302020204" pitchFamily="66" charset="0"/>
              </a:rPr>
              <a:t>. </a:t>
            </a:r>
          </a:p>
          <a:p>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总有一天人们将去月球。</a:t>
            </a:r>
            <a:endParaRPr lang="en-US" altLang="zh-CN" smtClean="0">
              <a:latin typeface="微软雅黑" panose="020B0503020204020204" pitchFamily="34" charset="-122"/>
              <a:ea typeface="微软雅黑" panose="020B0503020204020204" pitchFamily="34" charset="-122"/>
            </a:endParaRPr>
          </a:p>
          <a:p>
            <a:endParaRPr lang="en-US" altLang="zh-CN" sz="2000" smtClean="0"/>
          </a:p>
          <a:p>
            <a:endParaRPr lang="zh-CN" altLang="en-US" sz="2000" smtClean="0"/>
          </a:p>
          <a:p>
            <a:r>
              <a:rPr lang="en-US" altLang="zh-CN" dirty="0" smtClean="0">
                <a:solidFill>
                  <a:srgbClr val="FF0000"/>
                </a:solidFill>
                <a:latin typeface="微软雅黑" panose="020B0503020204020204" pitchFamily="34" charset="-122"/>
                <a:ea typeface="微软雅黑" panose="020B0503020204020204" pitchFamily="34" charset="-122"/>
              </a:rPr>
              <a:t>2</a:t>
            </a:r>
            <a:r>
              <a:rPr lang="zh-CN" altLang="en-US" dirty="0" smtClean="0">
                <a:solidFill>
                  <a:srgbClr val="FF0000"/>
                </a:solidFill>
                <a:latin typeface="微软雅黑" panose="020B0503020204020204" pitchFamily="34" charset="-122"/>
                <a:ea typeface="微软雅黑" panose="020B0503020204020204" pitchFamily="34" charset="-122"/>
              </a:rPr>
              <a:t>）否定句：主语＋ </a:t>
            </a:r>
            <a:r>
              <a:rPr lang="en-US" altLang="zh-CN" dirty="0" smtClean="0">
                <a:solidFill>
                  <a:srgbClr val="FF0000"/>
                </a:solidFill>
                <a:latin typeface="微软雅黑" panose="020B0503020204020204" pitchFamily="34" charset="-122"/>
                <a:ea typeface="微软雅黑" panose="020B0503020204020204" pitchFamily="34" charset="-122"/>
              </a:rPr>
              <a:t>will </a:t>
            </a:r>
            <a:r>
              <a:rPr lang="zh-CN" altLang="en-US" dirty="0" smtClean="0">
                <a:solidFill>
                  <a:srgbClr val="FF0000"/>
                </a:solidFill>
                <a:latin typeface="微软雅黑" panose="020B0503020204020204" pitchFamily="34" charset="-122"/>
                <a:ea typeface="微软雅黑" panose="020B0503020204020204" pitchFamily="34" charset="-122"/>
              </a:rPr>
              <a:t>＋ </a:t>
            </a:r>
            <a:r>
              <a:rPr lang="en-US" altLang="zh-CN" dirty="0" smtClean="0">
                <a:solidFill>
                  <a:srgbClr val="FF0000"/>
                </a:solidFill>
                <a:latin typeface="微软雅黑" panose="020B0503020204020204" pitchFamily="34" charset="-122"/>
                <a:ea typeface="微软雅黑" panose="020B0503020204020204" pitchFamily="34" charset="-122"/>
              </a:rPr>
              <a:t>not </a:t>
            </a:r>
            <a:r>
              <a:rPr lang="zh-CN" altLang="en-US" dirty="0" smtClean="0">
                <a:solidFill>
                  <a:srgbClr val="FF0000"/>
                </a:solidFill>
                <a:latin typeface="微软雅黑" panose="020B0503020204020204" pitchFamily="34" charset="-122"/>
                <a:ea typeface="微软雅黑" panose="020B0503020204020204" pitchFamily="34" charset="-122"/>
              </a:rPr>
              <a:t>＋动词原形＋宾语</a:t>
            </a:r>
            <a:r>
              <a:rPr lang="zh-CN" altLang="en-US" smtClean="0">
                <a:solidFill>
                  <a:srgbClr val="FF0000"/>
                </a:solidFill>
                <a:latin typeface="微软雅黑" panose="020B0503020204020204" pitchFamily="34" charset="-122"/>
                <a:ea typeface="微软雅黑" panose="020B0503020204020204" pitchFamily="34" charset="-122"/>
              </a:rPr>
              <a:t>＋其他</a:t>
            </a:r>
            <a:endParaRPr lang="en-US" altLang="zh-CN" smtClean="0">
              <a:solidFill>
                <a:srgbClr val="FF0000"/>
              </a:solidFill>
              <a:latin typeface="微软雅黑" panose="020B0503020204020204" pitchFamily="34" charset="-122"/>
              <a:ea typeface="微软雅黑" panose="020B0503020204020204" pitchFamily="34" charset="-122"/>
            </a:endParaRPr>
          </a:p>
          <a:p>
            <a:r>
              <a:rPr lang="en-US" altLang="zh-CN" smtClean="0">
                <a:solidFill>
                  <a:srgbClr val="FF0000"/>
                </a:solidFill>
                <a:latin typeface="微软雅黑" panose="020B0503020204020204" pitchFamily="34" charset="-122"/>
                <a:ea typeface="微软雅黑" panose="020B0503020204020204" pitchFamily="34" charset="-122"/>
              </a:rPr>
              <a:t>      </a:t>
            </a:r>
            <a:r>
              <a:rPr lang="zh-CN" altLang="en-US" smtClean="0">
                <a:solidFill>
                  <a:srgbClr val="FF0000"/>
                </a:solidFill>
                <a:latin typeface="微软雅黑" panose="020B0503020204020204" pitchFamily="34" charset="-122"/>
                <a:ea typeface="微软雅黑" panose="020B0503020204020204" pitchFamily="34" charset="-122"/>
              </a:rPr>
              <a:t>其中</a:t>
            </a:r>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will not </a:t>
            </a:r>
            <a:r>
              <a:rPr lang="zh-CN" altLang="en-US" dirty="0" smtClean="0">
                <a:solidFill>
                  <a:srgbClr val="FF0000"/>
                </a:solidFill>
                <a:latin typeface="微软雅黑" panose="020B0503020204020204" pitchFamily="34" charset="-122"/>
                <a:ea typeface="微软雅黑" panose="020B0503020204020204" pitchFamily="34" charset="-122"/>
              </a:rPr>
              <a:t>常缩写为</a:t>
            </a:r>
            <a:r>
              <a:rPr lang="en-US" altLang="zh-CN" smtClean="0">
                <a:solidFill>
                  <a:srgbClr val="FF0000"/>
                </a:solidFill>
                <a:latin typeface="微软雅黑" panose="020B0503020204020204" pitchFamily="34" charset="-122"/>
                <a:ea typeface="微软雅黑" panose="020B0503020204020204" pitchFamily="34" charset="-122"/>
              </a:rPr>
              <a:t>won’t</a:t>
            </a:r>
            <a:r>
              <a:rPr lang="zh-CN" altLang="en-US" smtClean="0">
                <a:solidFill>
                  <a:srgbClr val="FF0000"/>
                </a:solidFill>
                <a:latin typeface="微软雅黑" panose="020B0503020204020204" pitchFamily="34" charset="-122"/>
                <a:ea typeface="微软雅黑" panose="020B0503020204020204" pitchFamily="34" charset="-122"/>
              </a:rPr>
              <a:t>。</a:t>
            </a:r>
            <a:endParaRPr lang="en-US" altLang="zh-CN" smtClean="0">
              <a:solidFill>
                <a:srgbClr val="FF0000"/>
              </a:solidFill>
              <a:latin typeface="微软雅黑" panose="020B0503020204020204" pitchFamily="34" charset="-122"/>
              <a:ea typeface="微软雅黑" panose="020B0503020204020204" pitchFamily="34" charset="-122"/>
            </a:endParaRPr>
          </a:p>
          <a:p>
            <a:endParaRPr lang="en-US" altLang="zh-CN" smtClean="0">
              <a:solidFill>
                <a:srgbClr val="FF0000"/>
              </a:solidFill>
              <a:latin typeface="微软雅黑" panose="020B0503020204020204" pitchFamily="34" charset="-122"/>
              <a:ea typeface="微软雅黑" panose="020B0503020204020204" pitchFamily="34" charset="-122"/>
            </a:endParaRPr>
          </a:p>
          <a:p>
            <a:r>
              <a:rPr lang="zh-CN" altLang="en-US" smtClean="0">
                <a:solidFill>
                  <a:srgbClr val="FF0000"/>
                </a:solidFill>
                <a:latin typeface="微软雅黑" panose="020B0503020204020204" pitchFamily="34" charset="-122"/>
                <a:ea typeface="微软雅黑" panose="020B0503020204020204" pitchFamily="34" charset="-122"/>
              </a:rPr>
              <a:t> </a:t>
            </a:r>
            <a:r>
              <a:rPr lang="en-US" altLang="zh-CN" sz="2000" dirty="0" smtClean="0">
                <a:latin typeface="Comic Sans MS" panose="030F0702030302020204" pitchFamily="66" charset="0"/>
              </a:rPr>
              <a:t>e.g. They won’t use books</a:t>
            </a:r>
            <a:r>
              <a:rPr lang="en-US" altLang="zh-CN" sz="2000" smtClean="0">
                <a:latin typeface="Comic Sans MS" panose="030F0702030302020204" pitchFamily="66" charset="0"/>
              </a:rPr>
              <a:t>. </a:t>
            </a:r>
          </a:p>
          <a:p>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他们将不再使用书。</a:t>
            </a:r>
            <a:endParaRPr lang="en-US" altLang="zh-CN" dirty="0" smtClean="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b="6071"/>
          <a:stretch>
            <a:fillRect/>
          </a:stretch>
        </p:blipFill>
        <p:spPr>
          <a:xfrm>
            <a:off x="-666069" y="1591359"/>
            <a:ext cx="7194195" cy="477075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196412" y="1375304"/>
            <a:ext cx="10143858" cy="4521238"/>
          </a:xfrm>
          <a:prstGeom prst="rect">
            <a:avLst/>
          </a:prstGeom>
        </p:spPr>
        <p:txBody>
          <a:bodyPr wrap="square">
            <a:spAutoFit/>
          </a:bodyPr>
          <a:lstStyle/>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3</a:t>
            </a:r>
            <a:r>
              <a:rPr lang="zh-CN" altLang="en-US" dirty="0" smtClean="0">
                <a:solidFill>
                  <a:srgbClr val="FF0000"/>
                </a:solidFill>
                <a:latin typeface="微软雅黑" panose="020B0503020204020204" pitchFamily="34" charset="-122"/>
                <a:ea typeface="微软雅黑" panose="020B0503020204020204" pitchFamily="34" charset="-122"/>
              </a:rPr>
              <a:t>）一般疑问句：</a:t>
            </a:r>
            <a:r>
              <a:rPr lang="en-US" altLang="zh-CN" dirty="0" smtClean="0">
                <a:solidFill>
                  <a:srgbClr val="FF0000"/>
                </a:solidFill>
                <a:latin typeface="微软雅黑" panose="020B0503020204020204" pitchFamily="34" charset="-122"/>
                <a:ea typeface="微软雅黑" panose="020B0503020204020204" pitchFamily="34" charset="-122"/>
              </a:rPr>
              <a:t>Will </a:t>
            </a:r>
            <a:r>
              <a:rPr lang="zh-CN" altLang="en-US" dirty="0" smtClean="0">
                <a:solidFill>
                  <a:srgbClr val="FF0000"/>
                </a:solidFill>
                <a:latin typeface="微软雅黑" panose="020B0503020204020204" pitchFamily="34" charset="-122"/>
                <a:ea typeface="微软雅黑" panose="020B0503020204020204" pitchFamily="34" charset="-122"/>
              </a:rPr>
              <a:t>＋主语＋动词原形＋宾语</a:t>
            </a:r>
            <a:r>
              <a:rPr lang="zh-CN" altLang="en-US" smtClean="0">
                <a:solidFill>
                  <a:srgbClr val="FF0000"/>
                </a:solidFill>
                <a:latin typeface="微软雅黑" panose="020B0503020204020204" pitchFamily="34" charset="-122"/>
                <a:ea typeface="微软雅黑" panose="020B0503020204020204" pitchFamily="34" charset="-122"/>
              </a:rPr>
              <a:t>＋其他</a:t>
            </a: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Will students go to school in the future</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学生们</a:t>
            </a:r>
            <a:r>
              <a:rPr lang="zh-CN" altLang="en-US" dirty="0" smtClean="0">
                <a:latin typeface="微软雅黑" panose="020B0503020204020204" pitchFamily="34" charset="-122"/>
                <a:ea typeface="微软雅黑" panose="020B0503020204020204" pitchFamily="34" charset="-122"/>
              </a:rPr>
              <a:t>将来还用去学校</a:t>
            </a:r>
            <a:r>
              <a:rPr lang="zh-CN" altLang="en-US" smtClean="0">
                <a:latin typeface="微软雅黑" panose="020B0503020204020204" pitchFamily="34" charset="-122"/>
                <a:ea typeface="微软雅黑" panose="020B0503020204020204" pitchFamily="34" charset="-122"/>
              </a:rPr>
              <a:t>吗？</a:t>
            </a:r>
            <a:endParaRPr lang="en-US" altLang="zh-CN" smtClean="0"/>
          </a:p>
          <a:p>
            <a:pPr>
              <a:lnSpc>
                <a:spcPct val="130000"/>
              </a:lnSpc>
            </a:pPr>
            <a:r>
              <a:rPr lang="zh-CN" altLang="en-US" smtClean="0"/>
              <a:t>     </a:t>
            </a:r>
            <a:r>
              <a:rPr lang="zh-CN" altLang="en-US" smtClean="0">
                <a:latin typeface="微软雅黑" panose="020B0503020204020204" pitchFamily="34" charset="-122"/>
                <a:ea typeface="微软雅黑" panose="020B0503020204020204" pitchFamily="34" charset="-122"/>
              </a:rPr>
              <a:t>肯定回答</a:t>
            </a:r>
            <a:r>
              <a:rPr lang="zh-CN" altLang="en-US" smtClean="0"/>
              <a:t>：</a:t>
            </a:r>
            <a:r>
              <a:rPr lang="en-US" altLang="zh-CN" sz="2000" dirty="0" smtClean="0">
                <a:latin typeface="Comic Sans MS" panose="030F0702030302020204" pitchFamily="66" charset="0"/>
              </a:rPr>
              <a:t>Yes</a:t>
            </a:r>
            <a:r>
              <a:rPr lang="en-US" altLang="zh-CN" smtClean="0"/>
              <a:t>, </a:t>
            </a:r>
            <a:r>
              <a:rPr lang="zh-CN" altLang="en-US" smtClean="0">
                <a:latin typeface="微软雅黑" panose="020B0503020204020204" pitchFamily="34" charset="-122"/>
                <a:ea typeface="微软雅黑" panose="020B0503020204020204" pitchFamily="34" charset="-122"/>
              </a:rPr>
              <a:t>主语 </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常用代词</a:t>
            </a:r>
            <a:r>
              <a:rPr lang="en-US" altLang="zh-CN" smtClean="0">
                <a:latin typeface="微软雅黑" panose="020B0503020204020204" pitchFamily="34" charset="-122"/>
                <a:ea typeface="微软雅黑" panose="020B0503020204020204" pitchFamily="34" charset="-122"/>
              </a:rPr>
              <a:t>) </a:t>
            </a:r>
            <a:r>
              <a:rPr lang="zh-CN" altLang="en-US" smtClean="0"/>
              <a:t>＋</a:t>
            </a:r>
            <a:r>
              <a:rPr lang="zh-CN" altLang="en-US" sz="2000" dirty="0" smtClean="0">
                <a:latin typeface="Comic Sans MS" panose="030F0702030302020204" pitchFamily="66" charset="0"/>
              </a:rPr>
              <a:t> </a:t>
            </a:r>
            <a:r>
              <a:rPr lang="en-US" altLang="zh-CN" sz="2000" dirty="0" smtClean="0">
                <a:latin typeface="Comic Sans MS" panose="030F0702030302020204" pitchFamily="66" charset="0"/>
              </a:rPr>
              <a:t>will</a:t>
            </a:r>
            <a:r>
              <a:rPr lang="en-US" altLang="zh-CN" smtClean="0"/>
              <a:t>.                </a:t>
            </a:r>
            <a:r>
              <a:rPr lang="en-US" altLang="zh-CN" sz="2000" smtClean="0">
                <a:latin typeface="Comic Sans MS" panose="030F0702030302020204" pitchFamily="66" charset="0"/>
              </a:rPr>
              <a:t>e.g</a:t>
            </a:r>
            <a:r>
              <a:rPr lang="en-US" altLang="zh-CN" sz="2000" dirty="0" smtClean="0">
                <a:latin typeface="Comic Sans MS" panose="030F0702030302020204" pitchFamily="66" charset="0"/>
              </a:rPr>
              <a:t>. Yes, they will</a:t>
            </a:r>
            <a:r>
              <a:rPr lang="en-US" altLang="zh-CN" i="1" smtClean="0"/>
              <a:t>.      </a:t>
            </a:r>
            <a:r>
              <a:rPr lang="zh-CN" altLang="en-US" smtClean="0">
                <a:latin typeface="微软雅黑" panose="020B0503020204020204" pitchFamily="34" charset="-122"/>
                <a:ea typeface="微软雅黑" panose="020B0503020204020204" pitchFamily="34" charset="-122"/>
              </a:rPr>
              <a:t>是的，他们用去。</a:t>
            </a:r>
          </a:p>
          <a:p>
            <a:pPr>
              <a:lnSpc>
                <a:spcPct val="130000"/>
              </a:lnSpc>
            </a:pPr>
            <a:r>
              <a:rPr lang="zh-CN" altLang="en-US" sz="2000" smtClean="0"/>
              <a:t>     </a:t>
            </a:r>
            <a:r>
              <a:rPr lang="zh-CN" altLang="en-US" smtClean="0">
                <a:latin typeface="微软雅黑" panose="020B0503020204020204" pitchFamily="34" charset="-122"/>
                <a:ea typeface="微软雅黑" panose="020B0503020204020204" pitchFamily="34" charset="-122"/>
              </a:rPr>
              <a:t>否定回答</a:t>
            </a:r>
            <a:r>
              <a:rPr lang="zh-CN" altLang="en-US" smtClean="0"/>
              <a:t>：</a:t>
            </a:r>
            <a:r>
              <a:rPr lang="en-US" altLang="zh-CN" sz="2000" dirty="0" smtClean="0">
                <a:latin typeface="Comic Sans MS" panose="030F0702030302020204" pitchFamily="66" charset="0"/>
              </a:rPr>
              <a:t>No, </a:t>
            </a:r>
            <a:r>
              <a:rPr lang="zh-CN" altLang="en-US" smtClean="0">
                <a:latin typeface="微软雅黑" panose="020B0503020204020204" pitchFamily="34" charset="-122"/>
                <a:ea typeface="微软雅黑" panose="020B0503020204020204" pitchFamily="34" charset="-122"/>
              </a:rPr>
              <a:t>主语 </a:t>
            </a:r>
            <a:r>
              <a:rPr lang="en-US" altLang="zh-CN"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常用代词</a:t>
            </a:r>
            <a:r>
              <a:rPr lang="en-US" altLang="zh-CN" smtClean="0">
                <a:latin typeface="微软雅黑" panose="020B0503020204020204" pitchFamily="34" charset="-122"/>
                <a:ea typeface="微软雅黑" panose="020B0503020204020204" pitchFamily="34" charset="-122"/>
              </a:rPr>
              <a:t>)</a:t>
            </a:r>
            <a:r>
              <a:rPr lang="en-US" altLang="zh-CN" sz="2000" smtClean="0"/>
              <a:t> </a:t>
            </a:r>
            <a:r>
              <a:rPr lang="zh-CN" altLang="en-US" smtClean="0"/>
              <a:t>＋ </a:t>
            </a:r>
            <a:r>
              <a:rPr lang="en-US" altLang="zh-CN" sz="2000" dirty="0" smtClean="0">
                <a:latin typeface="Comic Sans MS" panose="030F0702030302020204" pitchFamily="66" charset="0"/>
              </a:rPr>
              <a:t>won’t</a:t>
            </a: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No, they won’t</a:t>
            </a:r>
            <a:r>
              <a:rPr lang="en-US" altLang="zh-CN" i="1" smtClean="0"/>
              <a:t>.    </a:t>
            </a:r>
            <a:r>
              <a:rPr lang="zh-CN" altLang="en-US" smtClean="0">
                <a:latin typeface="微软雅黑" panose="020B0503020204020204" pitchFamily="34" charset="-122"/>
                <a:ea typeface="微软雅黑" panose="020B0503020204020204" pitchFamily="34" charset="-122"/>
              </a:rPr>
              <a:t>不，他们不用去。</a:t>
            </a:r>
            <a:endParaRPr lang="en-US" altLang="zh-CN" smtClean="0">
              <a:latin typeface="微软雅黑" panose="020B0503020204020204" pitchFamily="34" charset="-122"/>
              <a:ea typeface="微软雅黑" panose="020B0503020204020204" pitchFamily="34" charset="-122"/>
            </a:endParaRPr>
          </a:p>
          <a:p>
            <a:pPr>
              <a:lnSpc>
                <a:spcPct val="130000"/>
              </a:lnSpc>
            </a:pPr>
            <a:endParaRPr lang="en-US" altLang="zh-CN" i="1" smtClean="0"/>
          </a:p>
          <a:p>
            <a:pPr>
              <a:lnSpc>
                <a:spcPct val="130000"/>
              </a:lnSpc>
            </a:pPr>
            <a:endParaRPr lang="zh-CN" altLang="en-US" i="1" smtClean="0"/>
          </a:p>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4</a:t>
            </a:r>
            <a:r>
              <a:rPr lang="zh-CN" altLang="en-US" dirty="0" smtClean="0">
                <a:solidFill>
                  <a:srgbClr val="FF0000"/>
                </a:solidFill>
                <a:latin typeface="微软雅黑" panose="020B0503020204020204" pitchFamily="34" charset="-122"/>
                <a:ea typeface="微软雅黑" panose="020B0503020204020204" pitchFamily="34" charset="-122"/>
              </a:rPr>
              <a:t>）特殊疑问句：疑问词＋ </a:t>
            </a:r>
            <a:r>
              <a:rPr lang="en-US" altLang="zh-CN" dirty="0" smtClean="0">
                <a:solidFill>
                  <a:srgbClr val="FF0000"/>
                </a:solidFill>
                <a:latin typeface="微软雅黑" panose="020B0503020204020204" pitchFamily="34" charset="-122"/>
                <a:ea typeface="微软雅黑" panose="020B0503020204020204" pitchFamily="34" charset="-122"/>
              </a:rPr>
              <a:t>will </a:t>
            </a:r>
            <a:r>
              <a:rPr lang="zh-CN" altLang="en-US" dirty="0" smtClean="0">
                <a:solidFill>
                  <a:srgbClr val="FF0000"/>
                </a:solidFill>
                <a:latin typeface="微软雅黑" panose="020B0503020204020204" pitchFamily="34" charset="-122"/>
                <a:ea typeface="微软雅黑" panose="020B0503020204020204" pitchFamily="34" charset="-122"/>
              </a:rPr>
              <a:t>＋主语＋动词原形</a:t>
            </a:r>
            <a:r>
              <a:rPr lang="zh-CN" altLang="en-US" smtClean="0">
                <a:solidFill>
                  <a:srgbClr val="FF0000"/>
                </a:solidFill>
                <a:latin typeface="微软雅黑" panose="020B0503020204020204" pitchFamily="34" charset="-122"/>
                <a:ea typeface="微软雅黑" panose="020B0503020204020204" pitchFamily="34" charset="-122"/>
              </a:rPr>
              <a:t>＋其他</a:t>
            </a: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en-US" altLang="zh-CN" i="1" smtClean="0"/>
              <a:t>      </a:t>
            </a:r>
            <a:r>
              <a:rPr lang="en-US" altLang="zh-CN" sz="2000" smtClean="0">
                <a:latin typeface="Comic Sans MS" panose="030F0702030302020204" pitchFamily="66" charset="0"/>
              </a:rPr>
              <a:t>e.g</a:t>
            </a:r>
            <a:r>
              <a:rPr lang="en-US" altLang="zh-CN" sz="2000" dirty="0" smtClean="0">
                <a:latin typeface="Comic Sans MS" panose="030F0702030302020204" pitchFamily="66" charset="0"/>
              </a:rPr>
              <a:t>. What will your dream school have</a:t>
            </a:r>
            <a:r>
              <a:rPr lang="en-US" altLang="zh-CN" sz="2000" smtClean="0">
                <a:latin typeface="Comic Sans MS" panose="030F0702030302020204" pitchFamily="66" charset="0"/>
              </a:rPr>
              <a:t>? </a:t>
            </a:r>
          </a:p>
          <a:p>
            <a:pPr>
              <a:lnSpc>
                <a:spcPct val="130000"/>
              </a:lnSpc>
            </a:pPr>
            <a:r>
              <a:rPr lang="zh-CN" altLang="en-US" i="1" smtClean="0"/>
              <a:t>                </a:t>
            </a:r>
            <a:r>
              <a:rPr lang="zh-CN" altLang="en-US" smtClean="0">
                <a:latin typeface="微软雅黑" panose="020B0503020204020204" pitchFamily="34" charset="-122"/>
                <a:ea typeface="微软雅黑" panose="020B0503020204020204" pitchFamily="34" charset="-122"/>
              </a:rPr>
              <a:t>你梦想的学校里有什么？</a:t>
            </a:r>
            <a:endParaRPr lang="en-US" altLang="zh-CN" smtClean="0">
              <a:latin typeface="微软雅黑" panose="020B0503020204020204" pitchFamily="34" charset="-122"/>
              <a:ea typeface="微软雅黑" panose="020B0503020204020204" pitchFamily="34" charset="-122"/>
            </a:endParaRPr>
          </a:p>
          <a:p>
            <a:endParaRPr lang="zh-CN" altLang="en-US" sz="2000" smtClean="0"/>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1293220" y="1304708"/>
            <a:ext cx="7999719" cy="4422749"/>
          </a:xfrm>
          <a:prstGeom prst="rect">
            <a:avLst/>
          </a:prstGeom>
        </p:spPr>
        <p:txBody>
          <a:bodyPr wrap="square">
            <a:spAutoFit/>
          </a:bodyPr>
          <a:lstStyle/>
          <a:p>
            <a:pPr>
              <a:lnSpc>
                <a:spcPct val="130000"/>
              </a:lnSpc>
            </a:pPr>
            <a:r>
              <a:rPr lang="en-US" altLang="zh-CN" sz="2400" b="1" smtClean="0"/>
              <a:t>2 </a:t>
            </a:r>
            <a:r>
              <a:rPr lang="zh-CN" altLang="en-US" sz="2400" b="1" smtClean="0"/>
              <a:t>　</a:t>
            </a:r>
            <a:r>
              <a:rPr lang="en-US" altLang="zh-CN" sz="2000" dirty="0" smtClean="0">
                <a:latin typeface="Comic Sans MS" panose="030F0702030302020204" pitchFamily="66" charset="0"/>
              </a:rPr>
              <a:t>There be </a:t>
            </a:r>
            <a:r>
              <a:rPr lang="zh-CN" altLang="en-US" sz="2400" b="1" smtClean="0"/>
              <a:t>句型的一般将来时</a:t>
            </a:r>
          </a:p>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1</a:t>
            </a:r>
            <a:r>
              <a:rPr lang="zh-CN" altLang="en-US" dirty="0" smtClean="0">
                <a:solidFill>
                  <a:srgbClr val="FF0000"/>
                </a:solidFill>
                <a:latin typeface="微软雅黑" panose="020B0503020204020204" pitchFamily="34" charset="-122"/>
                <a:ea typeface="微软雅黑" panose="020B0503020204020204" pitchFamily="34" charset="-122"/>
              </a:rPr>
              <a:t>）肯定句：</a:t>
            </a:r>
            <a:r>
              <a:rPr lang="en-US" altLang="zh-CN" sz="2000" dirty="0" smtClean="0">
                <a:solidFill>
                  <a:srgbClr val="FF0000"/>
                </a:solidFill>
                <a:latin typeface="Comic Sans MS" panose="030F0702030302020204" pitchFamily="66" charset="0"/>
              </a:rPr>
              <a:t>There will be </a:t>
            </a:r>
            <a:r>
              <a:rPr lang="zh-CN" altLang="en-US" dirty="0" smtClean="0">
                <a:solidFill>
                  <a:srgbClr val="FF0000"/>
                </a:solidFill>
                <a:latin typeface="微软雅黑" panose="020B0503020204020204" pitchFamily="34" charset="-122"/>
                <a:ea typeface="微软雅黑" panose="020B0503020204020204" pitchFamily="34" charset="-122"/>
              </a:rPr>
              <a:t>＋名词＋其他成分</a:t>
            </a:r>
          </a:p>
          <a:p>
            <a:pPr>
              <a:lnSpc>
                <a:spcPct val="130000"/>
              </a:lnSpc>
            </a:pPr>
            <a:r>
              <a:rPr lang="en-US" altLang="zh-CN"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注意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无论后面加单数名词或复数形式，</a:t>
            </a:r>
            <a:r>
              <a:rPr lang="en-US" altLang="zh-CN" dirty="0" smtClean="0">
                <a:latin typeface="微软雅黑" panose="020B0503020204020204" pitchFamily="34" charset="-122"/>
                <a:ea typeface="微软雅黑" panose="020B0503020204020204" pitchFamily="34" charset="-122"/>
              </a:rPr>
              <a:t>be </a:t>
            </a:r>
            <a:r>
              <a:rPr lang="zh-CN" altLang="en-US" dirty="0" smtClean="0">
                <a:latin typeface="微软雅黑" panose="020B0503020204020204" pitchFamily="34" charset="-122"/>
                <a:ea typeface="微软雅黑" panose="020B0503020204020204" pitchFamily="34" charset="-122"/>
              </a:rPr>
              <a:t>都必须用原形。</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There will be only one apple</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只有</a:t>
            </a:r>
            <a:r>
              <a:rPr lang="zh-CN" altLang="en-US" dirty="0" smtClean="0">
                <a:latin typeface="微软雅黑" panose="020B0503020204020204" pitchFamily="34" charset="-122"/>
                <a:ea typeface="微软雅黑" panose="020B0503020204020204" pitchFamily="34" charset="-122"/>
              </a:rPr>
              <a:t>一个</a:t>
            </a:r>
            <a:r>
              <a:rPr lang="zh-CN" altLang="en-US" smtClean="0">
                <a:latin typeface="微软雅黑" panose="020B0503020204020204" pitchFamily="34" charset="-122"/>
                <a:ea typeface="微软雅黑" panose="020B0503020204020204" pitchFamily="34" charset="-122"/>
              </a:rPr>
              <a:t>苹果。</a:t>
            </a:r>
            <a:endParaRPr lang="en-US" altLang="zh-CN" smtClean="0">
              <a:latin typeface="微软雅黑" panose="020B0503020204020204" pitchFamily="34" charset="-122"/>
              <a:ea typeface="微软雅黑" panose="020B0503020204020204" pitchFamily="34" charset="-122"/>
            </a:endParaRPr>
          </a:p>
          <a:p>
            <a:pPr>
              <a:lnSpc>
                <a:spcPct val="130000"/>
              </a:lnSpc>
            </a:pPr>
            <a:endParaRPr lang="zh-CN" altLang="en-US" dirty="0" smtClean="0">
              <a:latin typeface="微软雅黑" panose="020B0503020204020204" pitchFamily="34" charset="-122"/>
              <a:ea typeface="微软雅黑" panose="020B0503020204020204" pitchFamily="34" charset="-122"/>
            </a:endParaRPr>
          </a:p>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2</a:t>
            </a:r>
            <a:r>
              <a:rPr lang="zh-CN" altLang="en-US" dirty="0" smtClean="0">
                <a:solidFill>
                  <a:srgbClr val="FF0000"/>
                </a:solidFill>
                <a:latin typeface="微软雅黑" panose="020B0503020204020204" pitchFamily="34" charset="-122"/>
                <a:ea typeface="微软雅黑" panose="020B0503020204020204" pitchFamily="34" charset="-122"/>
              </a:rPr>
              <a:t>）否定句：</a:t>
            </a:r>
            <a:r>
              <a:rPr lang="en-US" altLang="zh-CN" sz="2000" dirty="0" smtClean="0">
                <a:solidFill>
                  <a:srgbClr val="FF0000"/>
                </a:solidFill>
                <a:latin typeface="Comic Sans MS" panose="030F0702030302020204" pitchFamily="66" charset="0"/>
              </a:rPr>
              <a:t>There won’t be </a:t>
            </a:r>
            <a:r>
              <a:rPr lang="zh-CN" altLang="en-US" dirty="0" smtClean="0">
                <a:solidFill>
                  <a:srgbClr val="FF0000"/>
                </a:solidFill>
                <a:latin typeface="微软雅黑" panose="020B0503020204020204" pitchFamily="34" charset="-122"/>
                <a:ea typeface="微软雅黑" panose="020B0503020204020204" pitchFamily="34" charset="-122"/>
              </a:rPr>
              <a:t>＋名词＋其他成分</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There won’t be only one apple</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不会</a:t>
            </a:r>
            <a:r>
              <a:rPr lang="zh-CN" altLang="en-US" dirty="0" smtClean="0">
                <a:latin typeface="微软雅黑" panose="020B0503020204020204" pitchFamily="34" charset="-122"/>
                <a:ea typeface="微软雅黑" panose="020B0503020204020204" pitchFamily="34" charset="-122"/>
              </a:rPr>
              <a:t>只有一</a:t>
            </a:r>
            <a:r>
              <a:rPr lang="zh-CN" altLang="en-US" smtClean="0">
                <a:latin typeface="微软雅黑" panose="020B0503020204020204" pitchFamily="34" charset="-122"/>
                <a:ea typeface="微软雅黑" panose="020B0503020204020204" pitchFamily="34" charset="-122"/>
              </a:rPr>
              <a:t>个苹果</a:t>
            </a:r>
            <a:endParaRPr lang="en-US" altLang="zh-CN" smtClean="0">
              <a:latin typeface="微软雅黑" panose="020B0503020204020204" pitchFamily="34" charset="-122"/>
              <a:ea typeface="微软雅黑" panose="020B0503020204020204" pitchFamily="34" charset="-122"/>
            </a:endParaRPr>
          </a:p>
          <a:p>
            <a:pPr>
              <a:lnSpc>
                <a:spcPct val="130000"/>
              </a:lnSpc>
            </a:pPr>
            <a:endParaRPr lang="en-US" altLang="zh-CN"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3</a:t>
            </a:r>
            <a:r>
              <a:rPr lang="zh-CN" altLang="en-US" dirty="0" smtClean="0">
                <a:solidFill>
                  <a:srgbClr val="FF0000"/>
                </a:solidFill>
                <a:latin typeface="微软雅黑" panose="020B0503020204020204" pitchFamily="34" charset="-122"/>
                <a:ea typeface="微软雅黑" panose="020B0503020204020204" pitchFamily="34" charset="-122"/>
              </a:rPr>
              <a:t>）一般疑问句：</a:t>
            </a:r>
            <a:r>
              <a:rPr lang="en-US" altLang="zh-CN" dirty="0" smtClean="0">
                <a:solidFill>
                  <a:srgbClr val="FF0000"/>
                </a:solidFill>
                <a:latin typeface="微软雅黑" panose="020B0503020204020204" pitchFamily="34" charset="-122"/>
                <a:ea typeface="微软雅黑" panose="020B0503020204020204" pitchFamily="34" charset="-122"/>
              </a:rPr>
              <a:t>Will there be </a:t>
            </a:r>
            <a:r>
              <a:rPr lang="zh-CN" altLang="en-US" dirty="0" smtClean="0">
                <a:solidFill>
                  <a:srgbClr val="FF0000"/>
                </a:solidFill>
                <a:latin typeface="微软雅黑" panose="020B0503020204020204" pitchFamily="34" charset="-122"/>
                <a:ea typeface="微软雅黑" panose="020B0503020204020204" pitchFamily="34" charset="-122"/>
              </a:rPr>
              <a:t>＋名词＋其他成分</a:t>
            </a:r>
          </a:p>
          <a:p>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Will there be only one apple</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只有</a:t>
            </a:r>
            <a:r>
              <a:rPr lang="zh-CN" altLang="en-US" dirty="0" smtClean="0">
                <a:latin typeface="微软雅黑" panose="020B0503020204020204" pitchFamily="34" charset="-122"/>
                <a:ea typeface="微软雅黑" panose="020B0503020204020204" pitchFamily="34" charset="-122"/>
              </a:rPr>
              <a:t>一个苹果吗？</a:t>
            </a:r>
          </a:p>
          <a:p>
            <a:r>
              <a:rPr lang="zh-CN" altLang="en-US" smtClean="0">
                <a:latin typeface="微软雅黑" panose="020B0503020204020204" pitchFamily="34" charset="-122"/>
                <a:ea typeface="微软雅黑" panose="020B0503020204020204" pitchFamily="34" charset="-122"/>
              </a:rPr>
              <a:t>     肯定</a:t>
            </a:r>
            <a:r>
              <a:rPr lang="zh-CN" altLang="en-US" dirty="0" smtClean="0">
                <a:latin typeface="微软雅黑" panose="020B0503020204020204" pitchFamily="34" charset="-122"/>
                <a:ea typeface="微软雅黑" panose="020B0503020204020204" pitchFamily="34" charset="-122"/>
              </a:rPr>
              <a:t>回答</a:t>
            </a:r>
            <a:r>
              <a:rPr lang="zh-CN" altLang="en-US" smtClean="0"/>
              <a:t>：</a:t>
            </a:r>
            <a:r>
              <a:rPr lang="en-US" altLang="zh-CN" sz="2000" dirty="0" smtClean="0">
                <a:latin typeface="Comic Sans MS" panose="030F0702030302020204" pitchFamily="66" charset="0"/>
              </a:rPr>
              <a:t>Yes, there will</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是</a:t>
            </a:r>
            <a:r>
              <a:rPr lang="zh-CN" altLang="en-US" dirty="0" smtClean="0">
                <a:latin typeface="微软雅黑" panose="020B0503020204020204" pitchFamily="34" charset="-122"/>
                <a:ea typeface="微软雅黑" panose="020B0503020204020204" pitchFamily="34" charset="-122"/>
              </a:rPr>
              <a:t>的，只有一个。</a:t>
            </a:r>
          </a:p>
          <a:p>
            <a:r>
              <a:rPr lang="zh-CN" altLang="en-US" smtClean="0">
                <a:latin typeface="微软雅黑" panose="020B0503020204020204" pitchFamily="34" charset="-122"/>
                <a:ea typeface="微软雅黑" panose="020B0503020204020204" pitchFamily="34" charset="-122"/>
              </a:rPr>
              <a:t>     否定回答</a:t>
            </a:r>
            <a:r>
              <a:rPr lang="zh-CN" altLang="en-US" smtClean="0"/>
              <a:t>： </a:t>
            </a:r>
            <a:r>
              <a:rPr lang="en-US" altLang="zh-CN" sz="2000" smtClean="0">
                <a:latin typeface="Comic Sans MS" panose="030F0702030302020204" pitchFamily="66" charset="0"/>
              </a:rPr>
              <a:t>No</a:t>
            </a:r>
            <a:r>
              <a:rPr lang="en-US" altLang="zh-CN" sz="2000" dirty="0" smtClean="0">
                <a:latin typeface="Comic Sans MS" panose="030F0702030302020204" pitchFamily="66" charset="0"/>
              </a:rPr>
              <a:t>, there won’t</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不</a:t>
            </a:r>
            <a:r>
              <a:rPr lang="zh-CN" altLang="en-US" dirty="0" smtClean="0">
                <a:latin typeface="微软雅黑" panose="020B0503020204020204" pitchFamily="34" charset="-122"/>
                <a:ea typeface="微软雅黑" panose="020B0503020204020204" pitchFamily="34" charset="-122"/>
              </a:rPr>
              <a:t>，不是一个。</a:t>
            </a:r>
          </a:p>
        </p:txBody>
      </p:sp>
      <p:pic>
        <p:nvPicPr>
          <p:cNvPr id="6" name="图片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06"/>
          <a:stretch>
            <a:fillRect/>
          </a:stretch>
        </p:blipFill>
        <p:spPr>
          <a:xfrm>
            <a:off x="8121218" y="997645"/>
            <a:ext cx="3776614" cy="538189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0" y="438244"/>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95019" y="295259"/>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911670" y="1031567"/>
            <a:ext cx="8406257" cy="5173724"/>
          </a:xfrm>
          <a:prstGeom prst="rect">
            <a:avLst/>
          </a:prstGeom>
        </p:spPr>
        <p:txBody>
          <a:bodyPr wrap="square">
            <a:spAutoFit/>
          </a:bodyPr>
          <a:lstStyle/>
          <a:p>
            <a:pPr>
              <a:lnSpc>
                <a:spcPct val="130000"/>
              </a:lnSpc>
            </a:pPr>
            <a:r>
              <a:rPr lang="en-US" altLang="zh-CN" sz="2400" b="1" smtClean="0"/>
              <a:t>3 </a:t>
            </a:r>
            <a:r>
              <a:rPr lang="zh-CN" altLang="en-US" sz="2400" b="1" smtClean="0"/>
              <a:t>“</a:t>
            </a:r>
            <a:r>
              <a:rPr lang="en-US" altLang="zh-CN" sz="2400" dirty="0" smtClean="0">
                <a:latin typeface="Comic Sans MS" panose="030F0702030302020204" pitchFamily="66" charset="0"/>
              </a:rPr>
              <a:t>will </a:t>
            </a:r>
            <a:r>
              <a:rPr lang="zh-CN" altLang="en-US" sz="2400" b="1" smtClean="0"/>
              <a:t>＋动词原形”表将来时的用法</a:t>
            </a: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1</a:t>
            </a:r>
            <a:r>
              <a:rPr lang="zh-CN" altLang="en-US" dirty="0" smtClean="0">
                <a:solidFill>
                  <a:srgbClr val="FF0000"/>
                </a:solidFill>
                <a:latin typeface="微软雅黑" panose="020B0503020204020204" pitchFamily="34" charset="-122"/>
                <a:ea typeface="微软雅黑" panose="020B0503020204020204" pitchFamily="34" charset="-122"/>
              </a:rPr>
              <a:t>）表示将来某个时间要发生的动作或存在</a:t>
            </a:r>
            <a:r>
              <a:rPr lang="zh-CN" altLang="en-US" smtClean="0">
                <a:solidFill>
                  <a:srgbClr val="FF0000"/>
                </a:solidFill>
                <a:latin typeface="微软雅黑" panose="020B0503020204020204" pitchFamily="34" charset="-122"/>
                <a:ea typeface="微软雅黑" panose="020B0503020204020204" pitchFamily="34" charset="-122"/>
              </a:rPr>
              <a:t>的状态</a:t>
            </a: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mtClean="0">
                <a:latin typeface="微软雅黑" panose="020B0503020204020204" pitchFamily="34" charset="-122"/>
                <a:ea typeface="微软雅黑" panose="020B0503020204020204" pitchFamily="34" charset="-122"/>
              </a:rPr>
              <a:t>      一般</a:t>
            </a:r>
            <a:r>
              <a:rPr lang="zh-CN" altLang="en-US" dirty="0" smtClean="0">
                <a:latin typeface="微软雅黑" panose="020B0503020204020204" pitchFamily="34" charset="-122"/>
                <a:ea typeface="微软雅黑" panose="020B0503020204020204" pitchFamily="34" charset="-122"/>
              </a:rPr>
              <a:t>将来时常常与表示将来的时间状语连用，如：</a:t>
            </a:r>
            <a:r>
              <a:rPr lang="en-US" altLang="zh-CN" sz="2000" dirty="0" smtClean="0">
                <a:solidFill>
                  <a:srgbClr val="FF0000"/>
                </a:solidFill>
                <a:latin typeface="Comic Sans MS" panose="030F0702030302020204" pitchFamily="66" charset="0"/>
              </a:rPr>
              <a:t>tomorrow</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the day after tomorrow</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next </a:t>
            </a:r>
            <a:r>
              <a:rPr lang="en-US" altLang="zh-CN" sz="2000" smtClean="0">
                <a:solidFill>
                  <a:srgbClr val="FF0000"/>
                </a:solidFill>
                <a:latin typeface="Comic Sans MS" panose="030F0702030302020204" pitchFamily="66" charset="0"/>
              </a:rPr>
              <a:t>week </a:t>
            </a:r>
            <a:r>
              <a:rPr lang="en-US" altLang="zh-CN" smtClean="0">
                <a:latin typeface="微软雅黑" panose="020B0503020204020204" pitchFamily="34" charset="-122"/>
                <a:ea typeface="微软雅黑" panose="020B0503020204020204" pitchFamily="34" charset="-122"/>
              </a:rPr>
              <a:t>/</a:t>
            </a:r>
            <a:r>
              <a:rPr lang="en-US" altLang="zh-CN" sz="2000" smtClean="0">
                <a:solidFill>
                  <a:srgbClr val="FF0000"/>
                </a:solidFill>
                <a:latin typeface="Comic Sans MS" panose="030F0702030302020204" pitchFamily="66" charset="0"/>
              </a:rPr>
              <a:t>month</a:t>
            </a:r>
            <a:r>
              <a:rPr lang="en-US" altLang="zh-CN"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year</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in</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＋一段时间</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soon</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this afternoon</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in the future</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some day</a:t>
            </a:r>
            <a:r>
              <a:rPr lang="en-US" altLang="zh-CN" dirty="0" smtClean="0">
                <a:latin typeface="微软雅黑" panose="020B0503020204020204" pitchFamily="34" charset="-122"/>
                <a:ea typeface="微软雅黑" panose="020B0503020204020204" pitchFamily="34" charset="-122"/>
              </a:rPr>
              <a:t>, </a:t>
            </a:r>
            <a:r>
              <a:rPr lang="en-US" altLang="zh-CN" sz="2000" dirty="0" smtClean="0">
                <a:solidFill>
                  <a:srgbClr val="FF0000"/>
                </a:solidFill>
                <a:latin typeface="Comic Sans MS" panose="030F0702030302020204" pitchFamily="66" charset="0"/>
              </a:rPr>
              <a:t>before long </a:t>
            </a:r>
            <a:r>
              <a:rPr lang="zh-CN" altLang="en-US" smtClean="0">
                <a:latin typeface="微软雅黑" panose="020B0503020204020204" pitchFamily="34" charset="-122"/>
                <a:ea typeface="微软雅黑" panose="020B0503020204020204" pitchFamily="34" charset="-122"/>
              </a:rPr>
              <a:t>等。</a:t>
            </a:r>
            <a:endParaRPr lang="en-US" altLang="zh-CN" smtClean="0">
              <a:latin typeface="微软雅黑" panose="020B0503020204020204" pitchFamily="34" charset="-122"/>
              <a:ea typeface="微软雅黑" panose="020B0503020204020204" pitchFamily="34" charset="-122"/>
            </a:endParaRP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Students will use computers to learn in the future</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学生</a:t>
            </a:r>
            <a:r>
              <a:rPr lang="zh-CN" altLang="en-US" dirty="0" smtClean="0">
                <a:latin typeface="微软雅黑" panose="020B0503020204020204" pitchFamily="34" charset="-122"/>
                <a:ea typeface="微软雅黑" panose="020B0503020204020204" pitchFamily="34" charset="-122"/>
              </a:rPr>
              <a:t>将来会使用电脑</a:t>
            </a:r>
            <a:r>
              <a:rPr lang="zh-CN" altLang="en-US" smtClean="0">
                <a:latin typeface="微软雅黑" panose="020B0503020204020204" pitchFamily="34" charset="-122"/>
                <a:ea typeface="微软雅黑" panose="020B0503020204020204" pitchFamily="34" charset="-122"/>
              </a:rPr>
              <a:t>学习。</a:t>
            </a:r>
            <a:endParaRPr lang="en-US" altLang="zh-CN" smtClean="0">
              <a:latin typeface="微软雅黑" panose="020B0503020204020204" pitchFamily="34" charset="-122"/>
              <a:ea typeface="微软雅黑" panose="020B0503020204020204" pitchFamily="34" charset="-122"/>
            </a:endParaRPr>
          </a:p>
          <a:p>
            <a:pPr>
              <a:lnSpc>
                <a:spcPct val="130000"/>
              </a:lnSpc>
            </a:pPr>
            <a:endParaRPr lang="zh-CN" altLang="en-US" dirty="0" smtClean="0">
              <a:latin typeface="微软雅黑" panose="020B0503020204020204" pitchFamily="34" charset="-122"/>
              <a:ea typeface="微软雅黑" panose="020B0503020204020204" pitchFamily="34" charset="-122"/>
            </a:endParaRP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2</a:t>
            </a:r>
            <a:r>
              <a:rPr lang="zh-CN" altLang="en-US" smtClean="0">
                <a:solidFill>
                  <a:srgbClr val="FF0000"/>
                </a:solidFill>
                <a:latin typeface="微软雅黑" panose="020B0503020204020204" pitchFamily="34" charset="-122"/>
                <a:ea typeface="微软雅黑" panose="020B0503020204020204" pitchFamily="34" charset="-122"/>
              </a:rPr>
              <a:t>）</a:t>
            </a:r>
            <a:r>
              <a:rPr lang="en-US" altLang="zh-CN" smtClean="0"/>
              <a:t> </a:t>
            </a:r>
            <a:r>
              <a:rPr lang="zh-CN" altLang="en-US" smtClean="0">
                <a:solidFill>
                  <a:srgbClr val="FF0000"/>
                </a:solidFill>
                <a:latin typeface="微软雅黑" panose="020B0503020204020204" pitchFamily="34" charset="-122"/>
                <a:ea typeface="微软雅黑" panose="020B0503020204020204" pitchFamily="34" charset="-122"/>
              </a:rPr>
              <a:t>用于复合句中</a:t>
            </a: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mtClean="0">
                <a:latin typeface="微软雅黑" panose="020B0503020204020204" pitchFamily="34" charset="-122"/>
                <a:ea typeface="微软雅黑" panose="020B0503020204020204" pitchFamily="34" charset="-122"/>
              </a:rPr>
              <a:t>      在</a:t>
            </a:r>
            <a:r>
              <a:rPr lang="zh-CN" altLang="en-US" dirty="0" smtClean="0">
                <a:latin typeface="微软雅黑" panose="020B0503020204020204" pitchFamily="34" charset="-122"/>
                <a:ea typeface="微软雅黑" panose="020B0503020204020204" pitchFamily="34" charset="-122"/>
              </a:rPr>
              <a:t>时间和条件状语从句中，谓语动词用一般现在时表示将来时，</a:t>
            </a:r>
            <a:r>
              <a:rPr lang="zh-CN" altLang="en-US" smtClean="0">
                <a:latin typeface="微软雅黑" panose="020B0503020204020204" pitchFamily="34" charset="-122"/>
                <a:ea typeface="微软雅黑" panose="020B0503020204020204" pitchFamily="34" charset="-122"/>
              </a:rPr>
              <a:t>而主句</a:t>
            </a:r>
            <a:r>
              <a:rPr lang="zh-CN" altLang="en-US" dirty="0" smtClean="0">
                <a:latin typeface="微软雅黑" panose="020B0503020204020204" pitchFamily="34" charset="-122"/>
                <a:ea typeface="微软雅黑" panose="020B0503020204020204" pitchFamily="34" charset="-122"/>
              </a:rPr>
              <a:t>的谓语动词要用将来时。</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They will go to the zoo if it doesn’t rain tomorrow</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如果</a:t>
            </a:r>
            <a:r>
              <a:rPr lang="zh-CN" altLang="en-US" dirty="0" smtClean="0">
                <a:latin typeface="微软雅黑" panose="020B0503020204020204" pitchFamily="34" charset="-122"/>
                <a:ea typeface="微软雅黑" panose="020B0503020204020204" pitchFamily="34" charset="-122"/>
              </a:rPr>
              <a:t>明天不下雨，他们就去动物园。</a:t>
            </a:r>
          </a:p>
        </p:txBody>
      </p:sp>
      <p:pic>
        <p:nvPicPr>
          <p:cNvPr id="6" name="图片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06"/>
          <a:stretch>
            <a:fillRect/>
          </a:stretch>
        </p:blipFill>
        <p:spPr>
          <a:xfrm>
            <a:off x="8582691" y="972008"/>
            <a:ext cx="3776614" cy="538189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1583777" y="1373075"/>
            <a:ext cx="7999719" cy="4733604"/>
          </a:xfrm>
          <a:prstGeom prst="rect">
            <a:avLst/>
          </a:prstGeom>
        </p:spPr>
        <p:txBody>
          <a:bodyPr wrap="square">
            <a:spAutoFit/>
          </a:bodyPr>
          <a:lstStyle/>
          <a:p>
            <a:pPr>
              <a:lnSpc>
                <a:spcPct val="130000"/>
              </a:lnSpc>
            </a:pPr>
            <a:r>
              <a:rPr lang="en-US" altLang="zh-CN" sz="2400" b="1" smtClean="0"/>
              <a:t>4 </a:t>
            </a:r>
            <a:r>
              <a:rPr lang="zh-CN" altLang="en-US" sz="2400" b="1" smtClean="0"/>
              <a:t>“</a:t>
            </a:r>
            <a:r>
              <a:rPr lang="en-US" altLang="zh-CN" sz="2400" b="1" smtClean="0"/>
              <a:t> </a:t>
            </a:r>
            <a:r>
              <a:rPr lang="en-US" altLang="zh-CN" sz="2000" smtClean="0">
                <a:latin typeface="Comic Sans MS" panose="030F0702030302020204" pitchFamily="66" charset="0"/>
              </a:rPr>
              <a:t>be going to </a:t>
            </a:r>
            <a:r>
              <a:rPr lang="zh-CN" altLang="en-US" sz="2000" b="1" smtClean="0"/>
              <a:t>＋</a:t>
            </a:r>
            <a:r>
              <a:rPr lang="zh-CN" altLang="en-US" sz="2400" b="1" smtClean="0"/>
              <a:t>动词原形”表将来时的用法</a:t>
            </a:r>
          </a:p>
          <a:p>
            <a:pPr>
              <a:lnSpc>
                <a:spcPct val="130000"/>
              </a:lnSpc>
            </a:pP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1</a:t>
            </a:r>
            <a:r>
              <a:rPr lang="zh-CN" altLang="en-US" dirty="0" smtClean="0">
                <a:solidFill>
                  <a:srgbClr val="FF0000"/>
                </a:solidFill>
                <a:latin typeface="微软雅黑" panose="020B0503020204020204" pitchFamily="34" charset="-122"/>
                <a:ea typeface="微软雅黑" panose="020B0503020204020204" pitchFamily="34" charset="-122"/>
              </a:rPr>
              <a:t>）表示将要发生</a:t>
            </a:r>
            <a:r>
              <a:rPr lang="zh-CN" altLang="en-US" smtClean="0">
                <a:solidFill>
                  <a:srgbClr val="FF0000"/>
                </a:solidFill>
                <a:latin typeface="微软雅黑" panose="020B0503020204020204" pitchFamily="34" charset="-122"/>
                <a:ea typeface="微软雅黑" panose="020B0503020204020204" pitchFamily="34" charset="-122"/>
              </a:rPr>
              <a:t>的事</a:t>
            </a: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mtClean="0">
                <a:latin typeface="微软雅黑" panose="020B0503020204020204" pitchFamily="34" charset="-122"/>
                <a:ea typeface="微软雅黑" panose="020B0503020204020204" pitchFamily="34" charset="-122"/>
              </a:rPr>
              <a:t>          这里</a:t>
            </a:r>
            <a:r>
              <a:rPr lang="zh-CN" altLang="en-US" dirty="0" smtClean="0">
                <a:latin typeface="微软雅黑" panose="020B0503020204020204" pitchFamily="34" charset="-122"/>
                <a:ea typeface="微软雅黑" panose="020B0503020204020204" pitchFamily="34" charset="-122"/>
              </a:rPr>
              <a:t>的</a:t>
            </a:r>
            <a:r>
              <a:rPr lang="en-US" altLang="zh-CN" sz="2000" dirty="0" smtClean="0">
                <a:latin typeface="Comic Sans MS" panose="030F0702030302020204" pitchFamily="66" charset="0"/>
              </a:rPr>
              <a:t>be going to </a:t>
            </a:r>
            <a:r>
              <a:rPr lang="zh-CN" altLang="en-US" dirty="0" smtClean="0">
                <a:latin typeface="微软雅黑" panose="020B0503020204020204" pitchFamily="34" charset="-122"/>
                <a:ea typeface="微软雅黑" panose="020B0503020204020204" pitchFamily="34" charset="-122"/>
              </a:rPr>
              <a:t>可以换成</a:t>
            </a:r>
            <a:r>
              <a:rPr lang="en-US" altLang="zh-CN" sz="2000" dirty="0" smtClean="0">
                <a:latin typeface="Comic Sans MS" panose="030F0702030302020204" pitchFamily="66" charset="0"/>
              </a:rPr>
              <a:t>will</a:t>
            </a:r>
            <a:r>
              <a:rPr lang="zh-CN" altLang="en-US" dirty="0" smtClean="0">
                <a:latin typeface="微软雅黑" panose="020B0503020204020204" pitchFamily="34" charset="-122"/>
                <a:ea typeface="微软雅黑" panose="020B0503020204020204" pitchFamily="34" charset="-122"/>
              </a:rPr>
              <a:t>。</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I am going to call her this afternoon</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我</a:t>
            </a:r>
            <a:r>
              <a:rPr lang="zh-CN" altLang="en-US" dirty="0" smtClean="0">
                <a:latin typeface="微软雅黑" panose="020B0503020204020204" pitchFamily="34" charset="-122"/>
                <a:ea typeface="微软雅黑" panose="020B0503020204020204" pitchFamily="34" charset="-122"/>
              </a:rPr>
              <a:t>打算今天下午给她打电话。</a:t>
            </a:r>
          </a:p>
          <a:p>
            <a:pPr>
              <a:lnSpc>
                <a:spcPct val="130000"/>
              </a:lnSpc>
            </a:pP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2</a:t>
            </a:r>
            <a:r>
              <a:rPr lang="zh-CN" altLang="en-US" dirty="0" smtClean="0">
                <a:solidFill>
                  <a:srgbClr val="FF0000"/>
                </a:solidFill>
                <a:latin typeface="微软雅黑" panose="020B0503020204020204" pitchFamily="34" charset="-122"/>
                <a:ea typeface="微软雅黑" panose="020B0503020204020204" pitchFamily="34" charset="-122"/>
              </a:rPr>
              <a:t>）表示打算、准备做</a:t>
            </a:r>
            <a:r>
              <a:rPr lang="zh-CN" altLang="en-US" smtClean="0">
                <a:solidFill>
                  <a:srgbClr val="FF0000"/>
                </a:solidFill>
                <a:latin typeface="微软雅黑" panose="020B0503020204020204" pitchFamily="34" charset="-122"/>
                <a:ea typeface="微软雅黑" panose="020B0503020204020204" pitchFamily="34" charset="-122"/>
              </a:rPr>
              <a:t>的事情</a:t>
            </a: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mtClean="0">
                <a:latin typeface="微软雅黑" panose="020B0503020204020204" pitchFamily="34" charset="-122"/>
                <a:ea typeface="微软雅黑" panose="020B0503020204020204" pitchFamily="34" charset="-122"/>
              </a:rPr>
              <a:t>           表示这种情况常常不能与</a:t>
            </a:r>
            <a:r>
              <a:rPr lang="en-US" altLang="zh-CN" smtClean="0">
                <a:latin typeface="微软雅黑" panose="020B0503020204020204" pitchFamily="34" charset="-122"/>
                <a:ea typeface="微软雅黑" panose="020B0503020204020204" pitchFamily="34" charset="-122"/>
              </a:rPr>
              <a:t>will </a:t>
            </a:r>
            <a:r>
              <a:rPr lang="zh-CN" altLang="en-US" smtClean="0">
                <a:latin typeface="微软雅黑" panose="020B0503020204020204" pitchFamily="34" charset="-122"/>
                <a:ea typeface="微软雅黑" panose="020B0503020204020204" pitchFamily="34" charset="-122"/>
              </a:rPr>
              <a:t>互换。</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They are going to meet at school </a:t>
            </a:r>
            <a:r>
              <a:rPr lang="en-US" altLang="zh-CN" sz="2000" smtClean="0">
                <a:latin typeface="Comic Sans MS" panose="030F0702030302020204" pitchFamily="66" charset="0"/>
              </a:rPr>
              <a:t>gate.</a:t>
            </a:r>
          </a:p>
          <a:p>
            <a:pPr>
              <a:lnSpc>
                <a:spcPct val="130000"/>
              </a:lnSpc>
            </a:pPr>
            <a:r>
              <a:rPr lang="en-US" altLang="zh-CN" sz="2000" smtClean="0">
                <a:latin typeface="Comic Sans MS" panose="030F0702030302020204" pitchFamily="66" charset="0"/>
              </a:rPr>
              <a:t>                 </a:t>
            </a:r>
            <a:r>
              <a:rPr lang="zh-CN" altLang="en-US" dirty="0" smtClean="0">
                <a:latin typeface="微软雅黑" panose="020B0503020204020204" pitchFamily="34" charset="-122"/>
                <a:ea typeface="微软雅黑" panose="020B0503020204020204" pitchFamily="34" charset="-122"/>
              </a:rPr>
              <a:t>他们打算在学校门口见面。</a:t>
            </a:r>
            <a:endParaRPr lang="en-US" altLang="zh-CN" dirty="0" smtClean="0">
              <a:latin typeface="微软雅黑" panose="020B0503020204020204" pitchFamily="34" charset="-122"/>
              <a:ea typeface="微软雅黑" panose="020B0503020204020204" pitchFamily="34" charset="-122"/>
            </a:endParaRPr>
          </a:p>
          <a:p>
            <a:pPr>
              <a:lnSpc>
                <a:spcPct val="130000"/>
              </a:lnSpc>
            </a:pPr>
            <a:endParaRPr lang="en-US" altLang="zh-CN" sz="2000" smtClean="0">
              <a:latin typeface="Comic Sans MS" panose="030F0702030302020204" pitchFamily="66" charset="0"/>
            </a:endParaRPr>
          </a:p>
        </p:txBody>
      </p:sp>
      <p:pic>
        <p:nvPicPr>
          <p:cNvPr id="6" name="图片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06"/>
          <a:stretch>
            <a:fillRect/>
          </a:stretch>
        </p:blipFill>
        <p:spPr>
          <a:xfrm>
            <a:off x="8218832" y="1006191"/>
            <a:ext cx="3776614" cy="538189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1019753" y="1449987"/>
            <a:ext cx="7999719" cy="4333494"/>
          </a:xfrm>
          <a:prstGeom prst="rect">
            <a:avLst/>
          </a:prstGeom>
        </p:spPr>
        <p:txBody>
          <a:bodyPr wrap="square">
            <a:spAutoFit/>
          </a:bodyPr>
          <a:lstStyle/>
          <a:p>
            <a:pPr>
              <a:lnSpc>
                <a:spcPct val="130000"/>
              </a:lnSpc>
            </a:pPr>
            <a:r>
              <a:rPr lang="en-US" altLang="zh-CN" sz="2400" b="1" smtClean="0"/>
              <a:t>5 </a:t>
            </a:r>
            <a:r>
              <a:rPr lang="zh-CN" altLang="en-US" sz="2400" b="1" smtClean="0"/>
              <a:t>   一般将来时的其他表达结构</a:t>
            </a: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1</a:t>
            </a:r>
            <a:r>
              <a:rPr lang="zh-CN" altLang="en-US" dirty="0" smtClean="0">
                <a:solidFill>
                  <a:srgbClr val="FF0000"/>
                </a:solidFill>
                <a:latin typeface="微软雅黑" panose="020B0503020204020204" pitchFamily="34" charset="-122"/>
                <a:ea typeface="微软雅黑" panose="020B0503020204020204" pitchFamily="34" charset="-122"/>
              </a:rPr>
              <a:t>）一般现在时表示将来的动作</a:t>
            </a:r>
          </a:p>
          <a:p>
            <a:pPr>
              <a:lnSpc>
                <a:spcPct val="130000"/>
              </a:lnSpc>
            </a:pPr>
            <a:r>
              <a:rPr lang="zh-CN" altLang="en-US" smtClean="0">
                <a:latin typeface="微软雅黑" panose="020B0503020204020204" pitchFamily="34" charset="-122"/>
                <a:ea typeface="微软雅黑" panose="020B0503020204020204" pitchFamily="34" charset="-122"/>
              </a:rPr>
              <a:t>       少数</a:t>
            </a:r>
            <a:r>
              <a:rPr lang="zh-CN" altLang="en-US" dirty="0" smtClean="0">
                <a:latin typeface="微软雅黑" panose="020B0503020204020204" pitchFamily="34" charset="-122"/>
                <a:ea typeface="微软雅黑" panose="020B0503020204020204" pitchFamily="34" charset="-122"/>
              </a:rPr>
              <a:t>几个动词如</a:t>
            </a:r>
            <a:r>
              <a:rPr lang="en-US" altLang="zh-CN" sz="2000" dirty="0" smtClean="0">
                <a:latin typeface="Comic Sans MS" panose="030F0702030302020204" pitchFamily="66" charset="0"/>
              </a:rPr>
              <a:t>go, come, start, arrive </a:t>
            </a:r>
            <a:r>
              <a:rPr lang="zh-CN" altLang="en-US" dirty="0" smtClean="0">
                <a:latin typeface="微软雅黑" panose="020B0503020204020204" pitchFamily="34" charset="-122"/>
                <a:ea typeface="微软雅黑" panose="020B0503020204020204" pitchFamily="34" charset="-122"/>
              </a:rPr>
              <a:t>等，当表示根据规定时间要发生的动作时，要用</a:t>
            </a:r>
            <a:r>
              <a:rPr lang="zh-CN" altLang="en-US" smtClean="0">
                <a:latin typeface="微软雅黑" panose="020B0503020204020204" pitchFamily="34" charset="-122"/>
                <a:ea typeface="微软雅黑" panose="020B0503020204020204" pitchFamily="34" charset="-122"/>
              </a:rPr>
              <a:t>一般现在时</a:t>
            </a:r>
            <a:r>
              <a:rPr lang="zh-CN" altLang="en-US" dirty="0" smtClean="0">
                <a:latin typeface="微软雅黑" panose="020B0503020204020204" pitchFamily="34" charset="-122"/>
                <a:ea typeface="微软雅黑" panose="020B0503020204020204" pitchFamily="34" charset="-122"/>
              </a:rPr>
              <a:t>来代替将来时。</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My train leaves at 6:30 p.m</a:t>
            </a:r>
            <a:r>
              <a:rPr lang="en-US" altLang="zh-CN" sz="2000" smtClean="0">
                <a:latin typeface="Comic Sans MS" panose="030F0702030302020204" pitchFamily="66" charset="0"/>
              </a:rPr>
              <a:t>.     </a:t>
            </a:r>
            <a:r>
              <a:rPr lang="zh-CN" altLang="en-US" smtClean="0">
                <a:latin typeface="微软雅黑" panose="020B0503020204020204" pitchFamily="34" charset="-122"/>
                <a:ea typeface="微软雅黑" panose="020B0503020204020204" pitchFamily="34" charset="-122"/>
              </a:rPr>
              <a:t>我</a:t>
            </a:r>
            <a:r>
              <a:rPr lang="zh-CN" altLang="en-US" dirty="0" smtClean="0">
                <a:latin typeface="微软雅黑" panose="020B0503020204020204" pitchFamily="34" charset="-122"/>
                <a:ea typeface="微软雅黑" panose="020B0503020204020204" pitchFamily="34" charset="-122"/>
              </a:rPr>
              <a:t>乘的火车将在下午</a:t>
            </a:r>
            <a:r>
              <a:rPr lang="en-US" altLang="zh-CN" dirty="0" smtClean="0">
                <a:latin typeface="微软雅黑" panose="020B0503020204020204" pitchFamily="34" charset="-122"/>
                <a:ea typeface="微软雅黑" panose="020B0503020204020204" pitchFamily="34" charset="-122"/>
              </a:rPr>
              <a:t>6:30 </a:t>
            </a:r>
            <a:r>
              <a:rPr lang="zh-CN" altLang="en-US" dirty="0" smtClean="0">
                <a:latin typeface="微软雅黑" panose="020B0503020204020204" pitchFamily="34" charset="-122"/>
                <a:ea typeface="微软雅黑" panose="020B0503020204020204" pitchFamily="34" charset="-122"/>
              </a:rPr>
              <a:t>开。</a:t>
            </a:r>
            <a:endParaRPr lang="en-US" altLang="zh-CN" smtClean="0">
              <a:latin typeface="微软雅黑" panose="020B0503020204020204" pitchFamily="34" charset="-122"/>
              <a:ea typeface="微软雅黑" panose="020B0503020204020204" pitchFamily="34" charset="-122"/>
            </a:endParaRP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a:t>
            </a:r>
          </a:p>
          <a:p>
            <a:pPr>
              <a:lnSpc>
                <a:spcPct val="130000"/>
              </a:lnSpc>
            </a:pPr>
            <a:r>
              <a:rPr lang="en-US" altLang="zh-CN" smtClean="0">
                <a:solidFill>
                  <a:srgbClr val="FF0000"/>
                </a:solidFill>
                <a:latin typeface="微软雅黑" panose="020B0503020204020204" pitchFamily="34" charset="-122"/>
                <a:ea typeface="微软雅黑" panose="020B0503020204020204" pitchFamily="34" charset="-122"/>
              </a:rPr>
              <a:t>       2</a:t>
            </a:r>
            <a:r>
              <a:rPr lang="zh-CN" altLang="en-US" dirty="0" smtClean="0">
                <a:solidFill>
                  <a:srgbClr val="FF0000"/>
                </a:solidFill>
                <a:latin typeface="微软雅黑" panose="020B0503020204020204" pitchFamily="34" charset="-122"/>
                <a:ea typeface="微软雅黑" panose="020B0503020204020204" pitchFamily="34" charset="-122"/>
              </a:rPr>
              <a:t>）现在进行时表示将来的动作</a:t>
            </a:r>
          </a:p>
          <a:p>
            <a:pPr>
              <a:lnSpc>
                <a:spcPct val="130000"/>
              </a:lnSpc>
            </a:pPr>
            <a:r>
              <a:rPr lang="en-US" altLang="zh-CN" sz="2000" smtClean="0">
                <a:latin typeface="Comic Sans MS" panose="030F0702030302020204" pitchFamily="66" charset="0"/>
              </a:rPr>
              <a:t>       go</a:t>
            </a:r>
            <a:r>
              <a:rPr lang="en-US" altLang="zh-CN" sz="2000" dirty="0" smtClean="0">
                <a:latin typeface="Comic Sans MS" panose="030F0702030302020204" pitchFamily="66" charset="0"/>
              </a:rPr>
              <a:t>, come, leave, arrive, start, stay, return </a:t>
            </a:r>
            <a:r>
              <a:rPr lang="zh-CN" altLang="en-US" dirty="0" smtClean="0">
                <a:latin typeface="微软雅黑" panose="020B0503020204020204" pitchFamily="34" charset="-122"/>
                <a:ea typeface="微软雅黑" panose="020B0503020204020204" pitchFamily="34" charset="-122"/>
              </a:rPr>
              <a:t>等表示动作的</a:t>
            </a:r>
            <a:r>
              <a:rPr lang="zh-CN" altLang="en-US" smtClean="0">
                <a:latin typeface="微软雅黑" panose="020B0503020204020204" pitchFamily="34" charset="-122"/>
                <a:ea typeface="微软雅黑" panose="020B0503020204020204" pitchFamily="34" charset="-122"/>
              </a:rPr>
              <a:t>动词，</a:t>
            </a:r>
            <a:endParaRPr lang="en-US" altLang="zh-CN" smtClean="0">
              <a:latin typeface="微软雅黑" panose="020B0503020204020204" pitchFamily="34" charset="-122"/>
              <a:ea typeface="微软雅黑" panose="020B0503020204020204" pitchFamily="34" charset="-122"/>
            </a:endParaRPr>
          </a:p>
          <a:p>
            <a:pPr>
              <a:lnSpc>
                <a:spcPct val="130000"/>
              </a:lnSpc>
            </a:pPr>
            <a:r>
              <a:rPr lang="zh-CN" altLang="en-US" smtClean="0">
                <a:latin typeface="微软雅黑" panose="020B0503020204020204" pitchFamily="34" charset="-122"/>
                <a:ea typeface="微软雅黑" panose="020B0503020204020204" pitchFamily="34" charset="-122"/>
              </a:rPr>
              <a:t>可以</a:t>
            </a:r>
            <a:r>
              <a:rPr lang="zh-CN" altLang="en-US" dirty="0" smtClean="0">
                <a:latin typeface="微软雅黑" panose="020B0503020204020204" pitchFamily="34" charset="-122"/>
                <a:ea typeface="微软雅黑" panose="020B0503020204020204" pitchFamily="34" charset="-122"/>
              </a:rPr>
              <a:t>用现在进行时表示将来。</a:t>
            </a: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I’m going to the park with my parents on vacation</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我</a:t>
            </a:r>
            <a:r>
              <a:rPr lang="zh-CN" altLang="en-US" dirty="0" smtClean="0">
                <a:latin typeface="微软雅黑" panose="020B0503020204020204" pitchFamily="34" charset="-122"/>
                <a:ea typeface="微软雅黑" panose="020B0503020204020204" pitchFamily="34" charset="-122"/>
              </a:rPr>
              <a:t>假期将和父母去公园。</a:t>
            </a:r>
            <a:endParaRPr lang="en-US" altLang="zh-CN"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06"/>
          <a:stretch>
            <a:fillRect/>
          </a:stretch>
        </p:blipFill>
        <p:spPr>
          <a:xfrm>
            <a:off x="8552118" y="997645"/>
            <a:ext cx="3776614" cy="538189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flipH="1">
            <a:off x="-4871" y="532248"/>
            <a:ext cx="6109250" cy="363336"/>
            <a:chOff x="283681" y="2459690"/>
            <a:chExt cx="6109250" cy="363336"/>
          </a:xfrm>
        </p:grpSpPr>
        <p:cxnSp>
          <p:nvCxnSpPr>
            <p:cNvPr id="9" name="MH_Other_1"/>
            <p:cNvCxnSpPr>
              <a:cxnSpLocks noChangeShapeType="1"/>
            </p:cNvCxnSpPr>
            <p:nvPr>
              <p:custDataLst>
                <p:tags r:id="rId2"/>
              </p:custDataLst>
            </p:nvPr>
          </p:nvCxnSpPr>
          <p:spPr bwMode="auto">
            <a:xfrm flipV="1">
              <a:off x="5570426" y="2459690"/>
              <a:ext cx="576000" cy="360000"/>
            </a:xfrm>
            <a:prstGeom prst="curvedConnector3">
              <a:avLst>
                <a:gd name="adj1" fmla="val 50000"/>
              </a:avLst>
            </a:prstGeom>
            <a:noFill/>
            <a:ln w="25400" algn="ctr">
              <a:solidFill>
                <a:srgbClr val="E95D0E"/>
              </a:solidFill>
              <a:miter lim="800000"/>
            </a:ln>
          </p:spPr>
        </p:cxnSp>
        <p:cxnSp>
          <p:nvCxnSpPr>
            <p:cNvPr id="10" name="MH_Other_2"/>
            <p:cNvCxnSpPr>
              <a:cxnSpLocks noChangeShapeType="1"/>
            </p:cNvCxnSpPr>
            <p:nvPr>
              <p:custDataLst>
                <p:tags r:id="rId3"/>
              </p:custDataLst>
            </p:nvPr>
          </p:nvCxnSpPr>
          <p:spPr bwMode="auto">
            <a:xfrm>
              <a:off x="6140931" y="2459690"/>
              <a:ext cx="252000" cy="0"/>
            </a:xfrm>
            <a:prstGeom prst="line">
              <a:avLst/>
            </a:prstGeom>
            <a:noFill/>
            <a:ln w="25400" algn="ctr">
              <a:solidFill>
                <a:srgbClr val="E95D0E"/>
              </a:solidFill>
              <a:miter lim="800000"/>
            </a:ln>
          </p:spPr>
        </p:cxnSp>
        <p:cxnSp>
          <p:nvCxnSpPr>
            <p:cNvPr id="11" name="MH_Other_3"/>
            <p:cNvCxnSpPr>
              <a:cxnSpLocks noChangeShapeType="1"/>
            </p:cNvCxnSpPr>
            <p:nvPr>
              <p:custDataLst>
                <p:tags r:id="rId4"/>
              </p:custDataLst>
            </p:nvPr>
          </p:nvCxnSpPr>
          <p:spPr bwMode="auto">
            <a:xfrm>
              <a:off x="283681" y="2823026"/>
              <a:ext cx="5292000" cy="0"/>
            </a:xfrm>
            <a:prstGeom prst="line">
              <a:avLst/>
            </a:prstGeom>
            <a:noFill/>
            <a:ln w="25400" algn="ctr">
              <a:solidFill>
                <a:srgbClr val="E95D0E"/>
              </a:solidFill>
              <a:miter lim="800000"/>
            </a:ln>
          </p:spPr>
        </p:cxnSp>
      </p:grpSp>
      <p:sp>
        <p:nvSpPr>
          <p:cNvPr id="12" name="MH_Other_4"/>
          <p:cNvSpPr txBox="1"/>
          <p:nvPr>
            <p:custDataLst>
              <p:tags r:id="rId1"/>
            </p:custDataLst>
          </p:nvPr>
        </p:nvSpPr>
        <p:spPr bwMode="auto">
          <a:xfrm>
            <a:off x="677927" y="431991"/>
            <a:ext cx="5202892" cy="523220"/>
          </a:xfrm>
          <a:prstGeom prst="rect">
            <a:avLst/>
          </a:prstGeom>
          <a:noFill/>
        </p:spPr>
        <p:txBody>
          <a:bodyPr wrap="square">
            <a:spAutoFit/>
          </a:bodyPr>
          <a:lstStyle/>
          <a:p>
            <a:pPr algn="ctr">
              <a:defRPr/>
            </a:pPr>
            <a:r>
              <a:rPr lang="zh-CN" altLang="en-US" sz="2800" b="1" kern="0" smtClean="0">
                <a:solidFill>
                  <a:srgbClr val="E95D0E"/>
                </a:solidFill>
                <a:latin typeface="微软雅黑" panose="020B0503020204020204" pitchFamily="34" charset="-122"/>
                <a:ea typeface="微软雅黑" panose="020B0503020204020204" pitchFamily="34" charset="-122"/>
                <a:cs typeface="Arial" panose="020B0604020202020204" pitchFamily="34" charset="0"/>
              </a:rPr>
              <a:t>一般将来时</a:t>
            </a:r>
            <a:endParaRPr lang="zh-CN" altLang="en-US" sz="2800" b="1" kern="0" dirty="0">
              <a:solidFill>
                <a:srgbClr val="E95D0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5075392" y="1939570"/>
            <a:ext cx="6452885" cy="3213187"/>
          </a:xfrm>
          <a:prstGeom prst="rect">
            <a:avLst/>
          </a:prstGeom>
        </p:spPr>
        <p:txBody>
          <a:bodyPr wrap="square">
            <a:spAutoFit/>
          </a:bodyPr>
          <a:lstStyle/>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3</a:t>
            </a:r>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be about to </a:t>
            </a:r>
            <a:r>
              <a:rPr lang="zh-CN" altLang="en-US" dirty="0" smtClean="0">
                <a:solidFill>
                  <a:srgbClr val="FF0000"/>
                </a:solidFill>
                <a:latin typeface="微软雅黑" panose="020B0503020204020204" pitchFamily="34" charset="-122"/>
                <a:ea typeface="微软雅黑" panose="020B0503020204020204" pitchFamily="34" charset="-122"/>
              </a:rPr>
              <a:t>＋动词原形”表示即将发生</a:t>
            </a:r>
            <a:r>
              <a:rPr lang="zh-CN" altLang="en-US" smtClean="0">
                <a:solidFill>
                  <a:srgbClr val="FF0000"/>
                </a:solidFill>
                <a:latin typeface="微软雅黑" panose="020B0503020204020204" pitchFamily="34" charset="-122"/>
                <a:ea typeface="微软雅黑" panose="020B0503020204020204" pitchFamily="34" charset="-122"/>
              </a:rPr>
              <a:t>的动作</a:t>
            </a: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en-US" altLang="zh-CN" sz="2000" smtClean="0">
                <a:latin typeface="Comic Sans MS" panose="030F0702030302020204" pitchFamily="66" charset="0"/>
              </a:rPr>
              <a:t>        e.g</a:t>
            </a:r>
            <a:r>
              <a:rPr lang="en-US" altLang="zh-CN" sz="2000" dirty="0" smtClean="0">
                <a:latin typeface="Comic Sans MS" panose="030F0702030302020204" pitchFamily="66" charset="0"/>
              </a:rPr>
              <a:t>. The concert is about to begin</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音乐会即将开始。</a:t>
            </a:r>
            <a:endParaRPr lang="en-US" altLang="zh-CN" smtClean="0">
              <a:latin typeface="微软雅黑" panose="020B0503020204020204" pitchFamily="34" charset="-122"/>
              <a:ea typeface="微软雅黑" panose="020B0503020204020204" pitchFamily="34" charset="-122"/>
            </a:endParaRPr>
          </a:p>
          <a:p>
            <a:pPr>
              <a:lnSpc>
                <a:spcPct val="130000"/>
              </a:lnSpc>
            </a:pPr>
            <a:endParaRPr lang="en-US" altLang="zh-CN" sz="2000" smtClean="0"/>
          </a:p>
          <a:p>
            <a:pPr>
              <a:lnSpc>
                <a:spcPct val="130000"/>
              </a:lnSpc>
            </a:pPr>
            <a:endParaRPr lang="zh-CN" altLang="en-US" sz="2000" smtClean="0"/>
          </a:p>
          <a:p>
            <a:pPr>
              <a:lnSpc>
                <a:spcPct val="130000"/>
              </a:lnSpc>
            </a:pPr>
            <a:r>
              <a:rPr lang="en-US" altLang="zh-CN" dirty="0" smtClean="0">
                <a:solidFill>
                  <a:srgbClr val="FF0000"/>
                </a:solidFill>
                <a:latin typeface="微软雅黑" panose="020B0503020204020204" pitchFamily="34" charset="-122"/>
                <a:ea typeface="微软雅黑" panose="020B0503020204020204" pitchFamily="34" charset="-122"/>
              </a:rPr>
              <a:t>4</a:t>
            </a:r>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be </a:t>
            </a:r>
            <a:r>
              <a:rPr lang="zh-CN" altLang="en-US" dirty="0" smtClean="0">
                <a:solidFill>
                  <a:srgbClr val="FF0000"/>
                </a:solidFill>
                <a:latin typeface="微软雅黑" panose="020B0503020204020204" pitchFamily="34" charset="-122"/>
                <a:ea typeface="微软雅黑" panose="020B0503020204020204" pitchFamily="34" charset="-122"/>
              </a:rPr>
              <a:t>＋动词不定式”表示安排或计划好的动作</a:t>
            </a:r>
            <a:endParaRPr lang="en-US" altLang="zh-CN" smtClean="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mtClean="0">
                <a:solidFill>
                  <a:srgbClr val="FF0000"/>
                </a:solidFill>
                <a:latin typeface="微软雅黑" panose="020B0503020204020204" pitchFamily="34" charset="-122"/>
                <a:ea typeface="微软雅黑" panose="020B0503020204020204" pitchFamily="34" charset="-122"/>
              </a:rPr>
              <a:t>        </a:t>
            </a:r>
            <a:r>
              <a:rPr lang="en-US" altLang="zh-CN" sz="2000" smtClean="0">
                <a:latin typeface="Comic Sans MS" panose="030F0702030302020204" pitchFamily="66" charset="0"/>
              </a:rPr>
              <a:t>e.g</a:t>
            </a:r>
            <a:r>
              <a:rPr lang="en-US" altLang="zh-CN" sz="2000" dirty="0" smtClean="0">
                <a:latin typeface="Comic Sans MS" panose="030F0702030302020204" pitchFamily="66" charset="0"/>
              </a:rPr>
              <a:t>. There is to be a sports meeting next week</a:t>
            </a:r>
            <a:r>
              <a:rPr lang="en-US" altLang="zh-CN" sz="2000" smtClean="0">
                <a:latin typeface="Comic Sans MS" panose="030F0702030302020204" pitchFamily="66" charset="0"/>
              </a:rPr>
              <a:t>. </a:t>
            </a:r>
          </a:p>
          <a:p>
            <a:pPr>
              <a:lnSpc>
                <a:spcPct val="130000"/>
              </a:lnSpc>
            </a:pPr>
            <a:r>
              <a:rPr lang="en-US" altLang="zh-CN" sz="2000" smtClean="0">
                <a:latin typeface="Comic Sans MS" panose="030F0702030302020204" pitchFamily="66" charset="0"/>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下周安排了一场运动会。</a:t>
            </a:r>
            <a:endParaRPr lang="en-US" altLang="zh-CN" dirty="0" smtClean="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b="6071"/>
          <a:stretch>
            <a:fillRect/>
          </a:stretch>
        </p:blipFill>
        <p:spPr>
          <a:xfrm>
            <a:off x="-666069" y="1591359"/>
            <a:ext cx="7194195" cy="477075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4915" y="1999302"/>
            <a:ext cx="7908640" cy="369332"/>
          </a:xfrm>
          <a:prstGeom prst="rect">
            <a:avLst/>
          </a:prstGeom>
        </p:spPr>
        <p:txBody>
          <a:bodyPr wrap="none">
            <a:spAutoFit/>
          </a:bodyPr>
          <a:lstStyle/>
          <a:p>
            <a:r>
              <a:rPr lang="en-US" altLang="zh-CN" b="1" smtClean="0">
                <a:solidFill>
                  <a:schemeClr val="tx1">
                    <a:lumMod val="65000"/>
                    <a:lumOff val="35000"/>
                  </a:schemeClr>
                </a:solidFill>
                <a:latin typeface="微软雅黑" panose="020B0503020204020204" pitchFamily="34" charset="-122"/>
                <a:ea typeface="微软雅黑" panose="020B0503020204020204" pitchFamily="34" charset="-122"/>
              </a:rPr>
              <a:t>Fill </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in the blanks with the correct forms of the verbs in </a:t>
            </a:r>
            <a:r>
              <a:rPr lang="en-US" altLang="zh-CN" b="1" smtClean="0">
                <a:solidFill>
                  <a:schemeClr val="tx1">
                    <a:lumMod val="65000"/>
                    <a:lumOff val="35000"/>
                  </a:schemeClr>
                </a:solidFill>
                <a:latin typeface="微软雅黑" panose="020B0503020204020204" pitchFamily="34" charset="-122"/>
                <a:ea typeface="微软雅黑" panose="020B0503020204020204" pitchFamily="34" charset="-122"/>
              </a:rPr>
              <a:t>brackets.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1250716" y="1725172"/>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E0593C"/>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5"/>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1616464" y="3104417"/>
            <a:ext cx="8952299" cy="369332"/>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164429" y="3262413"/>
            <a:ext cx="1098378" cy="369332"/>
          </a:xfrm>
          <a:prstGeom prst="rect">
            <a:avLst/>
          </a:prstGeom>
        </p:spPr>
        <p:txBody>
          <a:bodyPr wrap="none">
            <a:spAutoFit/>
          </a:bodyPr>
          <a:lstStyle/>
          <a:p>
            <a:r>
              <a:rPr lang="en-US" altLang="zh-CN" b="1" i="1" smtClean="0">
                <a:solidFill>
                  <a:srgbClr val="FF0000"/>
                </a:solidFill>
              </a:rPr>
              <a:t>will finish</a:t>
            </a:r>
            <a:endParaRPr lang="zh-CN" altLang="en-US" b="1" i="1" dirty="0">
              <a:solidFill>
                <a:srgbClr val="FF0000"/>
              </a:solidFill>
            </a:endParaRPr>
          </a:p>
        </p:txBody>
      </p:sp>
      <p:sp>
        <p:nvSpPr>
          <p:cNvPr id="23" name="矩形 22"/>
          <p:cNvSpPr/>
          <p:nvPr/>
        </p:nvSpPr>
        <p:spPr>
          <a:xfrm>
            <a:off x="3592288" y="3697577"/>
            <a:ext cx="978153" cy="369332"/>
          </a:xfrm>
          <a:prstGeom prst="rect">
            <a:avLst/>
          </a:prstGeom>
        </p:spPr>
        <p:txBody>
          <a:bodyPr wrap="none">
            <a:spAutoFit/>
          </a:bodyPr>
          <a:lstStyle/>
          <a:p>
            <a:r>
              <a:rPr lang="x-none" altLang="zh-CN" b="1" i="1" smtClean="0">
                <a:solidFill>
                  <a:srgbClr val="FF0000"/>
                </a:solidFill>
              </a:rPr>
              <a:t>will </a:t>
            </a:r>
            <a:r>
              <a:rPr lang="en-US" altLang="zh-CN" b="1" i="1" smtClean="0">
                <a:solidFill>
                  <a:srgbClr val="FF0000"/>
                </a:solidFill>
              </a:rPr>
              <a:t>give</a:t>
            </a:r>
            <a:endParaRPr lang="zh-CN" altLang="en-US" b="1" i="1" dirty="0">
              <a:solidFill>
                <a:srgbClr val="FF0000"/>
              </a:solidFill>
            </a:endParaRPr>
          </a:p>
        </p:txBody>
      </p:sp>
      <p:sp>
        <p:nvSpPr>
          <p:cNvPr id="26" name="矩形 25"/>
          <p:cNvSpPr/>
          <p:nvPr/>
        </p:nvSpPr>
        <p:spPr>
          <a:xfrm>
            <a:off x="3719776" y="4238234"/>
            <a:ext cx="1424792" cy="369332"/>
          </a:xfrm>
          <a:prstGeom prst="rect">
            <a:avLst/>
          </a:prstGeom>
        </p:spPr>
        <p:txBody>
          <a:bodyPr wrap="square">
            <a:spAutoFit/>
          </a:bodyPr>
          <a:lstStyle/>
          <a:p>
            <a:r>
              <a:rPr lang="x-none" altLang="zh-CN" b="1" i="1" smtClean="0">
                <a:solidFill>
                  <a:srgbClr val="FF0000"/>
                </a:solidFill>
              </a:rPr>
              <a:t>will </a:t>
            </a:r>
            <a:r>
              <a:rPr lang="en-US" altLang="zh-CN" b="1" i="1" smtClean="0">
                <a:solidFill>
                  <a:srgbClr val="FF0000"/>
                </a:solidFill>
              </a:rPr>
              <a:t>go</a:t>
            </a:r>
            <a:endParaRPr lang="zh-CN" altLang="en-US" b="1" i="1" dirty="0">
              <a:solidFill>
                <a:srgbClr val="FF0000"/>
              </a:solidFill>
            </a:endParaRPr>
          </a:p>
        </p:txBody>
      </p:sp>
      <p:sp>
        <p:nvSpPr>
          <p:cNvPr id="27" name="矩形 26"/>
          <p:cNvSpPr/>
          <p:nvPr/>
        </p:nvSpPr>
        <p:spPr>
          <a:xfrm>
            <a:off x="4898400" y="4700926"/>
            <a:ext cx="2102570" cy="369332"/>
          </a:xfrm>
          <a:prstGeom prst="rect">
            <a:avLst/>
          </a:prstGeom>
        </p:spPr>
        <p:txBody>
          <a:bodyPr wrap="square">
            <a:spAutoFit/>
          </a:bodyPr>
          <a:lstStyle/>
          <a:p>
            <a:r>
              <a:rPr lang="en-US" altLang="zh-CN" b="1" i="1" dirty="0" smtClean="0">
                <a:solidFill>
                  <a:srgbClr val="FF0000"/>
                </a:solidFill>
              </a:rPr>
              <a:t>will go </a:t>
            </a:r>
            <a:r>
              <a:rPr lang="en-US" altLang="zh-CN" b="1" i="1" smtClean="0">
                <a:solidFill>
                  <a:srgbClr val="FF0000"/>
                </a:solidFill>
              </a:rPr>
              <a:t>to swim</a:t>
            </a:r>
            <a:endParaRPr lang="zh-CN" altLang="zh-CN" b="1" i="1" dirty="0" smtClean="0">
              <a:solidFill>
                <a:srgbClr val="FF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564734" y="829298"/>
            <a:ext cx="3200400" cy="533400"/>
          </a:xfrm>
          <a:prstGeom prst="rect">
            <a:avLst/>
          </a:prstGeom>
          <a:noFill/>
          <a:ln w="9525">
            <a:noFill/>
            <a:miter lim="800000"/>
            <a:headEnd/>
            <a:tailEnd/>
          </a:ln>
        </p:spPr>
      </p:pic>
      <p:sp>
        <p:nvSpPr>
          <p:cNvPr id="32" name="TextBox 31"/>
          <p:cNvSpPr txBox="1"/>
          <p:nvPr/>
        </p:nvSpPr>
        <p:spPr>
          <a:xfrm>
            <a:off x="6793905" y="3255948"/>
            <a:ext cx="1751887" cy="369332"/>
          </a:xfrm>
          <a:prstGeom prst="rect">
            <a:avLst/>
          </a:prstGeom>
          <a:noFill/>
        </p:spPr>
        <p:txBody>
          <a:bodyPr wrap="square" rtlCol="0">
            <a:spAutoFit/>
          </a:bodyPr>
          <a:lstStyle/>
          <a:p>
            <a:r>
              <a:rPr lang="en-US" altLang="zh-CN" b="1" i="1" dirty="0" smtClean="0">
                <a:solidFill>
                  <a:srgbClr val="FF0000"/>
                </a:solidFill>
              </a:rPr>
              <a:t>leave</a:t>
            </a:r>
            <a:endParaRPr lang="zh-CN" altLang="en-US" b="1" i="1" dirty="0" smtClean="0">
              <a:solidFill>
                <a:srgbClr val="FF0000"/>
              </a:solidFill>
            </a:endParaRPr>
          </a:p>
        </p:txBody>
      </p:sp>
      <p:sp>
        <p:nvSpPr>
          <p:cNvPr id="14" name="TextBox 13"/>
          <p:cNvSpPr txBox="1"/>
          <p:nvPr/>
        </p:nvSpPr>
        <p:spPr>
          <a:xfrm>
            <a:off x="1692067" y="3153399"/>
            <a:ext cx="9109815" cy="2003369"/>
          </a:xfrm>
          <a:prstGeom prst="rect">
            <a:avLst/>
          </a:prstGeom>
          <a:noFill/>
        </p:spPr>
        <p:txBody>
          <a:bodyPr wrap="square" rtlCol="0">
            <a:spAutoFit/>
          </a:bodyPr>
          <a:lstStyle/>
          <a:p>
            <a:pPr>
              <a:lnSpc>
                <a:spcPct val="160000"/>
              </a:lnSpc>
            </a:pPr>
            <a:r>
              <a:rPr lang="en-US" altLang="zh-CN" sz="2000" smtClean="0">
                <a:latin typeface="Comic Sans MS" panose="030F0702030302020204" pitchFamily="66" charset="0"/>
              </a:rPr>
              <a:t>1  I </a:t>
            </a:r>
            <a:r>
              <a:rPr lang="en-US" altLang="zh-CN" sz="2000" dirty="0" smtClean="0">
                <a:latin typeface="Comic Sans MS" panose="030F0702030302020204" pitchFamily="66" charset="0"/>
              </a:rPr>
              <a:t>______ (finish) all my work before I ______ (</a:t>
            </a:r>
            <a:r>
              <a:rPr lang="en-US" altLang="zh-CN" sz="2000" smtClean="0">
                <a:latin typeface="Comic Sans MS" panose="030F0702030302020204" pitchFamily="66" charset="0"/>
              </a:rPr>
              <a:t>leave).</a:t>
            </a:r>
            <a:endParaRPr lang="en-US" altLang="zh-CN" sz="2000" dirty="0" smtClean="0">
              <a:latin typeface="Comic Sans MS" panose="030F0702030302020204" pitchFamily="66" charset="0"/>
            </a:endParaRPr>
          </a:p>
          <a:p>
            <a:pPr>
              <a:lnSpc>
                <a:spcPct val="160000"/>
              </a:lnSpc>
            </a:pPr>
            <a:r>
              <a:rPr lang="en-US" altLang="zh-CN" sz="2000" smtClean="0">
                <a:latin typeface="Comic Sans MS" panose="030F0702030302020204" pitchFamily="66" charset="0"/>
              </a:rPr>
              <a:t>2  My </a:t>
            </a:r>
            <a:r>
              <a:rPr lang="en-US" altLang="zh-CN" sz="2000" dirty="0" smtClean="0">
                <a:latin typeface="Comic Sans MS" panose="030F0702030302020204" pitchFamily="66" charset="0"/>
              </a:rPr>
              <a:t>mother ________ (give) me a nice present on my next birthday.</a:t>
            </a:r>
          </a:p>
          <a:p>
            <a:pPr>
              <a:lnSpc>
                <a:spcPct val="160000"/>
              </a:lnSpc>
            </a:pPr>
            <a:r>
              <a:rPr lang="en-US" altLang="zh-CN" sz="2000" smtClean="0">
                <a:latin typeface="Comic Sans MS" panose="030F0702030302020204" pitchFamily="66" charset="0"/>
              </a:rPr>
              <a:t>3  </a:t>
            </a:r>
            <a:r>
              <a:rPr lang="en-US" altLang="zh-CN" sz="2000" dirty="0" smtClean="0">
                <a:latin typeface="Comic Sans MS" panose="030F0702030302020204" pitchFamily="66" charset="0"/>
              </a:rPr>
              <a:t>I am tired. I ______ (go) to bed early tonight.</a:t>
            </a:r>
          </a:p>
          <a:p>
            <a:pPr>
              <a:lnSpc>
                <a:spcPct val="160000"/>
              </a:lnSpc>
            </a:pPr>
            <a:r>
              <a:rPr lang="en-US" altLang="zh-CN" sz="2000" smtClean="0">
                <a:latin typeface="Comic Sans MS" panose="030F0702030302020204" pitchFamily="66" charset="0"/>
              </a:rPr>
              <a:t>4  It’s </a:t>
            </a:r>
            <a:r>
              <a:rPr lang="en-US" altLang="zh-CN" sz="2000" dirty="0" smtClean="0">
                <a:latin typeface="Comic Sans MS" panose="030F0702030302020204" pitchFamily="66" charset="0"/>
              </a:rPr>
              <a:t>too hot today. He ______________ (go to swim) with his father.</a:t>
            </a:r>
            <a:endParaRPr lang="zh-CN" altLang="en-US" sz="2000" dirty="0" smtClean="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 calcmode="lin" valueType="num">
                                      <p:cBhvr>
                                        <p:cTn id="31" dur="1000" fill="hold"/>
                                        <p:tgtEl>
                                          <p:spTgt spid="26"/>
                                        </p:tgtEl>
                                        <p:attrNameLst>
                                          <p:attrName>style.rotation</p:attrName>
                                        </p:attrNameLst>
                                      </p:cBhvr>
                                      <p:tavLst>
                                        <p:tav tm="0">
                                          <p:val>
                                            <p:fltVal val="90"/>
                                          </p:val>
                                        </p:tav>
                                        <p:tav tm="100000">
                                          <p:val>
                                            <p:fltVal val="0"/>
                                          </p:val>
                                        </p:tav>
                                      </p:tavLst>
                                    </p:anim>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 calcmode="lin" valueType="num">
                                      <p:cBhvr>
                                        <p:cTn id="37"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44651" y="916694"/>
            <a:ext cx="8952299" cy="369332"/>
          </a:xfrm>
          <a:prstGeom prst="rect">
            <a:avLst/>
          </a:prstGeom>
        </p:spPr>
        <p:txBody>
          <a:bodyPr wrap="square">
            <a:spAutoFit/>
          </a:bodyPr>
          <a:lstStyle/>
          <a:p>
            <a:r>
              <a:rPr lang="en-US" altLang="zh-CN" b="1">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smtClean="0">
                <a:solidFill>
                  <a:schemeClr val="tx1">
                    <a:lumMod val="65000"/>
                    <a:lumOff val="35000"/>
                  </a:schemeClr>
                </a:solidFill>
                <a:latin typeface="微软雅黑" panose="020B0503020204020204" pitchFamily="34" charset="-122"/>
                <a:ea typeface="微软雅黑" panose="020B0503020204020204" pitchFamily="34" charset="-122"/>
              </a:rPr>
              <a:t>Change the sentence pattern according to the directions.</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39458" y="625960"/>
            <a:ext cx="964287" cy="900000"/>
            <a:chOff x="953972" y="653411"/>
            <a:chExt cx="964287" cy="900000"/>
          </a:xfrm>
          <a:solidFill>
            <a:srgbClr val="0495EE"/>
          </a:solidFill>
        </p:grpSpPr>
        <p:sp>
          <p:nvSpPr>
            <p:cNvPr id="9"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10"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610737" y="5211457"/>
            <a:ext cx="3491020" cy="461665"/>
          </a:xfrm>
          <a:prstGeom prst="rect">
            <a:avLst/>
          </a:prstGeom>
        </p:spPr>
        <p:txBody>
          <a:bodyPr wrap="none">
            <a:spAutoFit/>
          </a:bodyPr>
          <a:lstStyle/>
          <a:p>
            <a:r>
              <a:rPr lang="en-US" altLang="zh-CN" sz="2400" b="1" i="1" dirty="0" smtClean="0">
                <a:solidFill>
                  <a:srgbClr val="FF0000"/>
                </a:solidFill>
              </a:rPr>
              <a:t>What will everyone have?</a:t>
            </a:r>
            <a:endParaRPr lang="zh-CN" altLang="en-US" sz="2400" b="1" i="1" dirty="0">
              <a:solidFill>
                <a:srgbClr val="FF0000"/>
              </a:solidFill>
            </a:endParaRPr>
          </a:p>
        </p:txBody>
      </p:sp>
      <p:sp>
        <p:nvSpPr>
          <p:cNvPr id="11" name="TextBox 10"/>
          <p:cNvSpPr txBox="1"/>
          <p:nvPr/>
        </p:nvSpPr>
        <p:spPr>
          <a:xfrm>
            <a:off x="1341692" y="1692067"/>
            <a:ext cx="9708022" cy="4154984"/>
          </a:xfrm>
          <a:prstGeom prst="rect">
            <a:avLst/>
          </a:prstGeom>
          <a:noFill/>
        </p:spPr>
        <p:txBody>
          <a:bodyPr wrap="square" rtlCol="0">
            <a:spAutoFit/>
          </a:bodyPr>
          <a:lstStyle/>
          <a:p>
            <a:pPr marL="457200" indent="-457200">
              <a:buAutoNum type="arabicPlain"/>
            </a:pPr>
            <a:r>
              <a:rPr lang="en-US" altLang="zh-CN" sz="2400" smtClean="0">
                <a:latin typeface="Comic Sans MS" panose="030F0702030302020204" pitchFamily="66" charset="0"/>
              </a:rPr>
              <a:t>Children </a:t>
            </a:r>
            <a:r>
              <a:rPr lang="en-US" altLang="zh-CN" sz="2400" dirty="0" smtClean="0">
                <a:latin typeface="Comic Sans MS" panose="030F0702030302020204" pitchFamily="66" charset="0"/>
              </a:rPr>
              <a:t>will go to school in the future.</a:t>
            </a:r>
            <a:r>
              <a:rPr lang="zh-CN" altLang="en-US" sz="2400" dirty="0" smtClean="0">
                <a:latin typeface="Comic Sans MS" panose="030F0702030302020204" pitchFamily="66" charset="0"/>
              </a:rPr>
              <a:t>（变一般</a:t>
            </a:r>
            <a:r>
              <a:rPr lang="zh-CN" altLang="en-US" sz="2400" smtClean="0">
                <a:latin typeface="Comic Sans MS" panose="030F0702030302020204" pitchFamily="66" charset="0"/>
              </a:rPr>
              <a:t>疑问句）</a:t>
            </a:r>
            <a:endParaRPr lang="en-US" altLang="zh-CN" sz="2400" smtClean="0">
              <a:latin typeface="Comic Sans MS" panose="030F0702030302020204" pitchFamily="66" charset="0"/>
            </a:endParaRPr>
          </a:p>
          <a:p>
            <a:pPr marL="457200" indent="-457200">
              <a:buAutoNum type="arabicPlain"/>
            </a:pPr>
            <a:endParaRPr lang="zh-CN" altLang="en-US" sz="2400" dirty="0" smtClean="0">
              <a:latin typeface="Comic Sans MS" panose="030F0702030302020204" pitchFamily="66" charset="0"/>
            </a:endParaRPr>
          </a:p>
          <a:p>
            <a:r>
              <a:rPr lang="en-US" altLang="zh-CN" sz="2400" smtClean="0">
                <a:latin typeface="Comic Sans MS" panose="030F0702030302020204" pitchFamily="66" charset="0"/>
              </a:rPr>
              <a:t>__________________________________________________</a:t>
            </a:r>
            <a:endParaRPr lang="en-US" altLang="zh-CN" sz="2400" dirty="0" smtClean="0">
              <a:latin typeface="Comic Sans MS" panose="030F0702030302020204" pitchFamily="66" charset="0"/>
            </a:endParaRPr>
          </a:p>
          <a:p>
            <a:endParaRPr lang="en-US" altLang="zh-CN" sz="2400" smtClean="0">
              <a:latin typeface="Comic Sans MS" panose="030F0702030302020204" pitchFamily="66" charset="0"/>
            </a:endParaRPr>
          </a:p>
          <a:p>
            <a:pPr marL="457200" indent="-457200">
              <a:buAutoNum type="arabicPlain" startAt="2"/>
            </a:pPr>
            <a:r>
              <a:rPr lang="en-US" altLang="zh-CN" sz="2400" smtClean="0">
                <a:latin typeface="Comic Sans MS" panose="030F0702030302020204" pitchFamily="66" charset="0"/>
              </a:rPr>
              <a:t>There </a:t>
            </a:r>
            <a:r>
              <a:rPr lang="en-US" altLang="zh-CN" sz="2400" dirty="0" smtClean="0">
                <a:latin typeface="Comic Sans MS" panose="030F0702030302020204" pitchFamily="66" charset="0"/>
              </a:rPr>
              <a:t>will be some robots in our homes.</a:t>
            </a:r>
            <a:r>
              <a:rPr lang="zh-CN" altLang="en-US" sz="2400" dirty="0" smtClean="0">
                <a:latin typeface="Comic Sans MS" panose="030F0702030302020204" pitchFamily="66" charset="0"/>
              </a:rPr>
              <a:t>（变否定</a:t>
            </a:r>
            <a:r>
              <a:rPr lang="zh-CN" altLang="en-US" sz="2400" smtClean="0">
                <a:latin typeface="Comic Sans MS" panose="030F0702030302020204" pitchFamily="66" charset="0"/>
              </a:rPr>
              <a:t>句）</a:t>
            </a:r>
            <a:endParaRPr lang="en-US" altLang="zh-CN" sz="2400" smtClean="0">
              <a:latin typeface="Comic Sans MS" panose="030F0702030302020204" pitchFamily="66" charset="0"/>
            </a:endParaRPr>
          </a:p>
          <a:p>
            <a:pPr marL="457200" indent="-457200">
              <a:buAutoNum type="arabicPlain" startAt="2"/>
            </a:pPr>
            <a:endParaRPr lang="zh-CN" altLang="en-US" sz="2400" dirty="0" smtClean="0">
              <a:latin typeface="Comic Sans MS" panose="030F0702030302020204" pitchFamily="66" charset="0"/>
            </a:endParaRPr>
          </a:p>
          <a:p>
            <a:r>
              <a:rPr lang="en-US" altLang="zh-CN" sz="2400" smtClean="0">
                <a:latin typeface="Comic Sans MS" panose="030F0702030302020204" pitchFamily="66" charset="0"/>
              </a:rPr>
              <a:t>__________________________________________________</a:t>
            </a:r>
            <a:endParaRPr lang="en-US" altLang="zh-CN" sz="2400" dirty="0" smtClean="0">
              <a:latin typeface="Comic Sans MS" panose="030F0702030302020204" pitchFamily="66" charset="0"/>
            </a:endParaRPr>
          </a:p>
          <a:p>
            <a:endParaRPr lang="en-US" altLang="zh-CN" sz="2400" smtClean="0">
              <a:latin typeface="Comic Sans MS" panose="030F0702030302020204" pitchFamily="66" charset="0"/>
            </a:endParaRPr>
          </a:p>
          <a:p>
            <a:pPr marL="457200" indent="-457200">
              <a:buAutoNum type="arabicPlain" startAt="3"/>
            </a:pPr>
            <a:r>
              <a:rPr lang="en-US" altLang="zh-CN" sz="2400" smtClean="0">
                <a:latin typeface="Comic Sans MS" panose="030F0702030302020204" pitchFamily="66" charset="0"/>
              </a:rPr>
              <a:t>Everyone </a:t>
            </a:r>
            <a:r>
              <a:rPr lang="en-US" altLang="zh-CN" sz="2400" dirty="0" smtClean="0">
                <a:latin typeface="Comic Sans MS" panose="030F0702030302020204" pitchFamily="66" charset="0"/>
              </a:rPr>
              <a:t>will have a small car.</a:t>
            </a:r>
            <a:r>
              <a:rPr lang="zh-CN" altLang="en-US" sz="2400" dirty="0" smtClean="0">
                <a:latin typeface="Comic Sans MS" panose="030F0702030302020204" pitchFamily="66" charset="0"/>
              </a:rPr>
              <a:t>（对划线部分</a:t>
            </a:r>
            <a:r>
              <a:rPr lang="zh-CN" altLang="en-US" sz="2400" smtClean="0">
                <a:latin typeface="Comic Sans MS" panose="030F0702030302020204" pitchFamily="66" charset="0"/>
              </a:rPr>
              <a:t>提问）</a:t>
            </a:r>
            <a:endParaRPr lang="en-US" altLang="zh-CN" sz="2400" smtClean="0">
              <a:latin typeface="Comic Sans MS" panose="030F0702030302020204" pitchFamily="66" charset="0"/>
            </a:endParaRPr>
          </a:p>
          <a:p>
            <a:pPr marL="457200" indent="-457200">
              <a:buAutoNum type="arabicPlain" startAt="3"/>
            </a:pPr>
            <a:endParaRPr lang="zh-CN" altLang="en-US" sz="2400" dirty="0" smtClean="0">
              <a:latin typeface="Comic Sans MS" panose="030F0702030302020204" pitchFamily="66" charset="0"/>
            </a:endParaRPr>
          </a:p>
          <a:p>
            <a:r>
              <a:rPr lang="en-US" altLang="zh-CN" sz="2400" smtClean="0">
                <a:latin typeface="Comic Sans MS" panose="030F0702030302020204" pitchFamily="66" charset="0"/>
              </a:rPr>
              <a:t>__________________________________________________</a:t>
            </a:r>
            <a:endParaRPr lang="zh-CN" altLang="en-US" sz="2400" dirty="0" smtClean="0">
              <a:latin typeface="Comic Sans MS" panose="030F0702030302020204" pitchFamily="66" charset="0"/>
            </a:endParaRPr>
          </a:p>
        </p:txBody>
      </p:sp>
      <p:sp>
        <p:nvSpPr>
          <p:cNvPr id="12" name="矩形 11"/>
          <p:cNvSpPr/>
          <p:nvPr/>
        </p:nvSpPr>
        <p:spPr>
          <a:xfrm>
            <a:off x="2517675" y="2261568"/>
            <a:ext cx="5182701" cy="461665"/>
          </a:xfrm>
          <a:prstGeom prst="rect">
            <a:avLst/>
          </a:prstGeom>
        </p:spPr>
        <p:txBody>
          <a:bodyPr wrap="none">
            <a:spAutoFit/>
          </a:bodyPr>
          <a:lstStyle/>
          <a:p>
            <a:r>
              <a:rPr lang="en-US" altLang="zh-CN" sz="2400" b="1" i="1" dirty="0" smtClean="0">
                <a:solidFill>
                  <a:srgbClr val="FF0000"/>
                </a:solidFill>
              </a:rPr>
              <a:t>Will children go to school in the future?</a:t>
            </a:r>
            <a:endParaRPr lang="zh-CN" altLang="en-US" sz="2400" b="1" i="1" dirty="0" smtClean="0">
              <a:solidFill>
                <a:srgbClr val="FF0000"/>
              </a:solidFill>
            </a:endParaRPr>
          </a:p>
        </p:txBody>
      </p:sp>
      <p:sp>
        <p:nvSpPr>
          <p:cNvPr id="15" name="TextBox 14"/>
          <p:cNvSpPr txBox="1"/>
          <p:nvPr/>
        </p:nvSpPr>
        <p:spPr>
          <a:xfrm>
            <a:off x="2521009" y="3751604"/>
            <a:ext cx="5905144" cy="461665"/>
          </a:xfrm>
          <a:prstGeom prst="rect">
            <a:avLst/>
          </a:prstGeom>
          <a:noFill/>
        </p:spPr>
        <p:txBody>
          <a:bodyPr wrap="square" rtlCol="0">
            <a:spAutoFit/>
          </a:bodyPr>
          <a:lstStyle/>
          <a:p>
            <a:r>
              <a:rPr lang="en-US" altLang="zh-CN" sz="2400" b="1" i="1" dirty="0" smtClean="0">
                <a:solidFill>
                  <a:srgbClr val="FF0000"/>
                </a:solidFill>
              </a:rPr>
              <a:t>There won’t be some robots in our homes.</a:t>
            </a:r>
            <a:endParaRPr lang="zh-CN" altLang="en-US" sz="2400" b="1" i="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 calcmode="lin" valueType="num">
                                      <p:cBhvr>
                                        <p:cTn id="2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137683"/>
            <a:ext cx="12192000" cy="5229250"/>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SubTitle_1"/>
          <p:cNvSpPr>
            <a:spLocks noChangeArrowheads="1"/>
          </p:cNvSpPr>
          <p:nvPr>
            <p:custDataLst>
              <p:tags r:id="rId1"/>
            </p:custDataLst>
          </p:nvPr>
        </p:nvSpPr>
        <p:spPr bwMode="auto">
          <a:xfrm>
            <a:off x="844675" y="631958"/>
            <a:ext cx="9660292" cy="916169"/>
          </a:xfrm>
          <a:prstGeom prst="parallelogram">
            <a:avLst>
              <a:gd name="adj" fmla="val 20381"/>
            </a:avLst>
          </a:prstGeom>
          <a:solidFill>
            <a:srgbClr val="E56858"/>
          </a:solidFill>
          <a:ln w="9525">
            <a:noFill/>
            <a:miter lim="800000"/>
          </a:ln>
        </p:spPr>
        <p:txBody>
          <a:bodyPr lIns="0" tIns="0" rIns="0" bIns="0" anchor="ctr"/>
          <a:lstStyle/>
          <a:p>
            <a:r>
              <a:rPr lang="en-US" altLang="zh-CN" b="1" dirty="0" smtClean="0">
                <a:solidFill>
                  <a:srgbClr val="FFFFFF"/>
                </a:solidFill>
                <a:latin typeface="微软雅黑" panose="020B0503020204020204" pitchFamily="34" charset="-122"/>
                <a:ea typeface="微软雅黑" panose="020B0503020204020204" pitchFamily="34" charset="-122"/>
              </a:rPr>
              <a:t>What kind of games do you like most? Have you ever thought about the reason why games are so fascinating? Choose the reason why you are fond of playing games or list your own answers.</a:t>
            </a:r>
            <a:endParaRPr lang="da-DK" altLang="zh-CN" b="1" dirty="0">
              <a:solidFill>
                <a:srgbClr val="FFFFFF"/>
              </a:solidFill>
              <a:latin typeface="微软雅黑" panose="020B0503020204020204" pitchFamily="34" charset="-122"/>
              <a:ea typeface="微软雅黑" panose="020B0503020204020204" pitchFamily="34" charset="-122"/>
            </a:endParaRPr>
          </a:p>
        </p:txBody>
      </p:sp>
      <p:sp>
        <p:nvSpPr>
          <p:cNvPr id="7" name="MH_Other_1"/>
          <p:cNvSpPr txBox="1">
            <a:spLocks noChangeArrowheads="1"/>
          </p:cNvSpPr>
          <p:nvPr>
            <p:custDataLst>
              <p:tags r:id="rId2"/>
            </p:custDataLst>
          </p:nvPr>
        </p:nvSpPr>
        <p:spPr bwMode="auto">
          <a:xfrm>
            <a:off x="216026" y="100668"/>
            <a:ext cx="1219200" cy="1200150"/>
          </a:xfrm>
          <a:prstGeom prst="rect">
            <a:avLst/>
          </a:prstGeom>
          <a:noFill/>
          <a:ln w="9525">
            <a:noFill/>
            <a:miter lim="800000"/>
          </a:ln>
        </p:spPr>
        <p:txBody>
          <a:bodyPr lIns="0" tIns="0" rIns="0" bIns="0" anchor="ctr"/>
          <a:lstStyle/>
          <a:p>
            <a:pPr algn="ctr" eaLnBrk="1" hangingPunct="1"/>
            <a:r>
              <a:rPr lang="en-US" altLang="zh-CN" sz="8800" i="1" dirty="0">
                <a:solidFill>
                  <a:srgbClr val="E56858"/>
                </a:solidFill>
                <a:latin typeface="Elephant" pitchFamily="18" charset="0"/>
                <a:cs typeface="Aharoni" panose="02010803020104030203" pitchFamily="2" charset="-79"/>
              </a:rPr>
              <a:t>1</a:t>
            </a:r>
            <a:endParaRPr lang="zh-CN" altLang="en-US" sz="8800" i="1" dirty="0">
              <a:solidFill>
                <a:srgbClr val="E56858"/>
              </a:solidFill>
              <a:latin typeface="Elephant" pitchFamily="18" charset="0"/>
              <a:cs typeface="Aharoni" panose="02010803020104030203" pitchFamily="2" charset="-79"/>
            </a:endParaRPr>
          </a:p>
        </p:txBody>
      </p:sp>
      <p:sp>
        <p:nvSpPr>
          <p:cNvPr id="11" name="TextBox 10"/>
          <p:cNvSpPr txBox="1"/>
          <p:nvPr/>
        </p:nvSpPr>
        <p:spPr>
          <a:xfrm>
            <a:off x="400595" y="5367197"/>
            <a:ext cx="6078583" cy="400110"/>
          </a:xfrm>
          <a:prstGeom prst="rect">
            <a:avLst/>
          </a:prstGeom>
          <a:noFill/>
        </p:spPr>
        <p:txBody>
          <a:bodyPr wrap="square" rtlCol="0">
            <a:spAutoFit/>
          </a:bodyPr>
          <a:lstStyle/>
          <a:p>
            <a:r>
              <a:rPr lang="en-US" altLang="zh-CN" sz="2000" b="1" dirty="0" smtClean="0">
                <a:solidFill>
                  <a:schemeClr val="accent3">
                    <a:lumMod val="75000"/>
                  </a:schemeClr>
                </a:solidFill>
              </a:rPr>
              <a:t>The feeling of fighting with my teammates is exciting.</a:t>
            </a:r>
            <a:endParaRPr lang="zh-CN" altLang="en-US" sz="2000" b="1" dirty="0">
              <a:solidFill>
                <a:schemeClr val="accent3">
                  <a:lumMod val="75000"/>
                </a:schemeClr>
              </a:solidFill>
            </a:endParaRPr>
          </a:p>
        </p:txBody>
      </p:sp>
      <p:sp>
        <p:nvSpPr>
          <p:cNvPr id="12" name="TextBox 11"/>
          <p:cNvSpPr txBox="1"/>
          <p:nvPr/>
        </p:nvSpPr>
        <p:spPr>
          <a:xfrm>
            <a:off x="6653350" y="5393962"/>
            <a:ext cx="4911634" cy="400110"/>
          </a:xfrm>
          <a:prstGeom prst="rect">
            <a:avLst/>
          </a:prstGeom>
          <a:noFill/>
        </p:spPr>
        <p:txBody>
          <a:bodyPr wrap="square" rtlCol="0">
            <a:spAutoFit/>
          </a:bodyPr>
          <a:lstStyle/>
          <a:p>
            <a:r>
              <a:rPr lang="en-US" altLang="zh-CN" sz="2000" b="1" dirty="0" smtClean="0">
                <a:solidFill>
                  <a:schemeClr val="accent6">
                    <a:lumMod val="75000"/>
                  </a:schemeClr>
                </a:solidFill>
              </a:rPr>
              <a:t>I choose to play, instead of being pushed to.</a:t>
            </a:r>
            <a:endParaRPr lang="zh-CN" altLang="en-US" sz="2000" b="1" dirty="0">
              <a:solidFill>
                <a:schemeClr val="accent6">
                  <a:lumMod val="75000"/>
                </a:schemeClr>
              </a:solidFill>
            </a:endParaRPr>
          </a:p>
        </p:txBody>
      </p:sp>
      <p:pic>
        <p:nvPicPr>
          <p:cNvPr id="14" name="图片 13" descr="正文.bmp"/>
          <p:cNvPicPr>
            <a:picLocks noChangeAspect="1"/>
          </p:cNvPicPr>
          <p:nvPr/>
        </p:nvPicPr>
        <p:blipFill>
          <a:blip r:embed="rId4" cstate="print"/>
          <a:stretch>
            <a:fillRect/>
          </a:stretch>
        </p:blipFill>
        <p:spPr>
          <a:xfrm>
            <a:off x="654096" y="2187620"/>
            <a:ext cx="5116781" cy="2880000"/>
          </a:xfrm>
          <a:prstGeom prst="rect">
            <a:avLst/>
          </a:prstGeom>
        </p:spPr>
      </p:pic>
      <p:pic>
        <p:nvPicPr>
          <p:cNvPr id="15" name="图片 14" descr="正文.bmp"/>
          <p:cNvPicPr>
            <a:picLocks noChangeAspect="1"/>
          </p:cNvPicPr>
          <p:nvPr/>
        </p:nvPicPr>
        <p:blipFill>
          <a:blip r:embed="rId5" cstate="print"/>
          <a:stretch>
            <a:fillRect/>
          </a:stretch>
        </p:blipFill>
        <p:spPr>
          <a:xfrm>
            <a:off x="6420668" y="2187620"/>
            <a:ext cx="5114019" cy="2880000"/>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1</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38" name="直接连接符 37"/>
            <p:cNvCxnSpPr/>
            <p:nvPr/>
          </p:nvCxnSpPr>
          <p:spPr bwMode="auto">
            <a:xfrm>
              <a:off x="1914853"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9" name="矩形 1"/>
            <p:cNvSpPr>
              <a:spLocks noChangeArrowheads="1"/>
            </p:cNvSpPr>
            <p:nvPr/>
          </p:nvSpPr>
          <p:spPr bwMode="auto">
            <a:xfrm>
              <a:off x="3635861"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Reading</a:t>
              </a:r>
              <a:endParaRPr lang="zh-CN" altLang="en-US" sz="2400" dirty="0">
                <a:solidFill>
                  <a:srgbClr val="FFFFFF"/>
                </a:solidFill>
                <a:latin typeface="Franklin Gothic Medium" panose="020B0603020102020204" pitchFamily="34" charset="0"/>
              </a:endParaRPr>
            </a:p>
          </p:txBody>
        </p:sp>
        <p:sp>
          <p:nvSpPr>
            <p:cNvPr id="40" name="矩形 21"/>
            <p:cNvSpPr>
              <a:spLocks noChangeArrowheads="1"/>
            </p:cNvSpPr>
            <p:nvPr/>
          </p:nvSpPr>
          <p:spPr bwMode="auto">
            <a:xfrm>
              <a:off x="5308689"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Grammar</a:t>
              </a:r>
              <a:endParaRPr lang="zh-CN" altLang="en-US" sz="2400" dirty="0">
                <a:solidFill>
                  <a:srgbClr val="FFFFFF"/>
                </a:solidFill>
                <a:latin typeface="Franklin Gothic Medium" panose="020B0603020102020204" pitchFamily="34" charset="0"/>
              </a:endParaRPr>
            </a:p>
          </p:txBody>
        </p:sp>
        <p:cxnSp>
          <p:nvCxnSpPr>
            <p:cNvPr id="41" name="直接连接符 7167"/>
            <p:cNvCxnSpPr>
              <a:cxnSpLocks noChangeShapeType="1"/>
            </p:cNvCxnSpPr>
            <p:nvPr/>
          </p:nvCxnSpPr>
          <p:spPr bwMode="auto">
            <a:xfrm>
              <a:off x="3613460"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2"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43"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4</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44" name="直接连接符 43"/>
            <p:cNvCxnSpPr/>
            <p:nvPr/>
          </p:nvCxnSpPr>
          <p:spPr bwMode="auto">
            <a:xfrm>
              <a:off x="5275466"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5" name="直接连接符 7172"/>
            <p:cNvCxnSpPr>
              <a:cxnSpLocks noChangeShapeType="1"/>
            </p:cNvCxnSpPr>
            <p:nvPr/>
          </p:nvCxnSpPr>
          <p:spPr bwMode="auto">
            <a:xfrm rot="16200000" flipV="1">
              <a:off x="1752182"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6" name="直接连接符 7172"/>
            <p:cNvCxnSpPr>
              <a:cxnSpLocks noChangeShapeType="1"/>
            </p:cNvCxnSpPr>
            <p:nvPr/>
          </p:nvCxnSpPr>
          <p:spPr bwMode="auto">
            <a:xfrm rot="16200000" flipV="1">
              <a:off x="3452395" y="363741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7" name="直接连接符 7172"/>
            <p:cNvCxnSpPr>
              <a:cxnSpLocks noChangeShapeType="1"/>
            </p:cNvCxnSpPr>
            <p:nvPr/>
          </p:nvCxnSpPr>
          <p:spPr bwMode="auto">
            <a:xfrm rot="16200000" flipV="1">
              <a:off x="5114508" y="3644554"/>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8" name="矩形 1"/>
            <p:cNvSpPr>
              <a:spLocks noChangeArrowheads="1"/>
            </p:cNvSpPr>
            <p:nvPr/>
          </p:nvSpPr>
          <p:spPr bwMode="auto">
            <a:xfrm>
              <a:off x="6981579" y="3987935"/>
              <a:ext cx="1671767" cy="1699546"/>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49" name="矩形 21"/>
            <p:cNvSpPr>
              <a:spLocks noChangeArrowheads="1"/>
            </p:cNvSpPr>
            <p:nvPr/>
          </p:nvSpPr>
          <p:spPr bwMode="auto">
            <a:xfrm>
              <a:off x="8746790" y="3987935"/>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50" name="直接连接符 7167"/>
            <p:cNvCxnSpPr>
              <a:cxnSpLocks noChangeShapeType="1"/>
            </p:cNvCxnSpPr>
            <p:nvPr/>
          </p:nvCxnSpPr>
          <p:spPr bwMode="auto">
            <a:xfrm>
              <a:off x="6959178" y="3803284"/>
              <a:ext cx="1563450" cy="1588"/>
            </a:xfrm>
            <a:prstGeom prst="line">
              <a:avLst/>
            </a:prstGeom>
            <a:noFill/>
            <a:ln w="9525">
              <a:solidFill>
                <a:schemeClr val="accent5">
                  <a:lumMod val="40000"/>
                  <a:lumOff val="60000"/>
                </a:schemeClr>
              </a:solidFill>
              <a:round/>
            </a:ln>
            <a:extLst>
              <a:ext uri="{909E8E84-426E-40DD-AFC4-6F175D3DCCD1}">
                <a14:hiddenFill xmlns="" xmlns:a14="http://schemas.microsoft.com/office/drawing/2010/main">
                  <a:noFill/>
                </a14:hiddenFill>
              </a:ext>
            </a:extLst>
          </p:spPr>
        </p:cxnSp>
        <p:sp>
          <p:nvSpPr>
            <p:cNvPr id="51"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accent5">
                      <a:lumMod val="40000"/>
                      <a:lumOff val="60000"/>
                    </a:schemeClr>
                  </a:solidFill>
                  <a:latin typeface="Broadway" pitchFamily="82" charset="0"/>
                  <a:ea typeface="黑体" panose="02010609060101010101" pitchFamily="2" charset="-122"/>
                  <a:cs typeface="Arial" panose="020B0604020202020204" pitchFamily="34" charset="0"/>
                </a:rPr>
                <a:t>Part  </a:t>
              </a:r>
              <a:r>
                <a:rPr lang="en-US" altLang="zh-CN" sz="1400" b="1" dirty="0">
                  <a:solidFill>
                    <a:schemeClr val="accent5">
                      <a:lumMod val="40000"/>
                      <a:lumOff val="60000"/>
                    </a:schemeClr>
                  </a:solidFill>
                  <a:latin typeface="Broadway" pitchFamily="82" charset="0"/>
                  <a:ea typeface="黑体" panose="02010609060101010101" pitchFamily="2" charset="-122"/>
                  <a:cs typeface="Arial" panose="020B0604020202020204" pitchFamily="34" charset="0"/>
                </a:rPr>
                <a:t> </a:t>
              </a:r>
              <a:r>
                <a:rPr lang="en-US" altLang="zh-CN" sz="3600" b="1" dirty="0">
                  <a:solidFill>
                    <a:schemeClr val="accent5">
                      <a:lumMod val="40000"/>
                      <a:lumOff val="60000"/>
                    </a:schemeClr>
                  </a:solidFill>
                  <a:latin typeface="Broadway" pitchFamily="82" charset="0"/>
                  <a:ea typeface="黑体" panose="02010609060101010101" pitchFamily="2" charset="-122"/>
                  <a:cs typeface="Arial" panose="020B0604020202020204" pitchFamily="34" charset="0"/>
                </a:rPr>
                <a:t>5</a:t>
              </a:r>
              <a:endParaRPr lang="zh-CN" altLang="en-US" sz="3600" b="1" dirty="0">
                <a:solidFill>
                  <a:schemeClr val="accent5">
                    <a:lumMod val="40000"/>
                    <a:lumOff val="60000"/>
                  </a:schemeClr>
                </a:solidFill>
                <a:latin typeface="Broadway" pitchFamily="82" charset="0"/>
                <a:ea typeface="黑体" panose="02010609060101010101" pitchFamily="2" charset="-122"/>
                <a:cs typeface="Arial" panose="020B0604020202020204" pitchFamily="34" charset="0"/>
              </a:endParaRPr>
            </a:p>
          </p:txBody>
        </p:sp>
        <p:sp>
          <p:nvSpPr>
            <p:cNvPr id="52"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6</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53" name="直接连接符 52"/>
            <p:cNvCxnSpPr/>
            <p:nvPr/>
          </p:nvCxnSpPr>
          <p:spPr bwMode="auto">
            <a:xfrm>
              <a:off x="8735869" y="3803284"/>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4" name="直接连接符 7172"/>
            <p:cNvCxnSpPr>
              <a:cxnSpLocks noChangeShapeType="1"/>
            </p:cNvCxnSpPr>
            <p:nvPr/>
          </p:nvCxnSpPr>
          <p:spPr bwMode="auto">
            <a:xfrm rot="16200000" flipV="1">
              <a:off x="6795671" y="3639791"/>
              <a:ext cx="325972" cy="1238"/>
            </a:xfrm>
            <a:prstGeom prst="line">
              <a:avLst/>
            </a:prstGeom>
            <a:noFill/>
            <a:ln w="9525">
              <a:solidFill>
                <a:schemeClr val="accent5">
                  <a:lumMod val="40000"/>
                  <a:lumOff val="60000"/>
                </a:schemeClr>
              </a:solidFill>
              <a:round/>
            </a:ln>
            <a:extLst>
              <a:ext uri="{909E8E84-426E-40DD-AFC4-6F175D3DCCD1}">
                <a14:hiddenFill xmlns="" xmlns:a14="http://schemas.microsoft.com/office/drawing/2010/main">
                  <a:noFill/>
                </a14:hiddenFill>
              </a:ext>
            </a:extLst>
          </p:spPr>
        </p:cxnSp>
        <p:cxnSp>
          <p:nvCxnSpPr>
            <p:cNvPr id="55" name="直接连接符 7172"/>
            <p:cNvCxnSpPr>
              <a:cxnSpLocks noChangeShapeType="1"/>
            </p:cNvCxnSpPr>
            <p:nvPr/>
          </p:nvCxnSpPr>
          <p:spPr bwMode="auto">
            <a:xfrm rot="16200000" flipV="1">
              <a:off x="8567668" y="3642173"/>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0412" y="846964"/>
            <a:ext cx="9015579" cy="923330"/>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Now watch the movie clip. Read the words closely after the speaker so as to improve your short-term memory, pronunciation, stress and intonation by imitating what you hear.</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445578" y="556231"/>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4" name="平行四边形 13"/>
          <p:cNvSpPr/>
          <p:nvPr/>
        </p:nvSpPr>
        <p:spPr>
          <a:xfrm>
            <a:off x="1540655" y="2977705"/>
            <a:ext cx="9110690" cy="2561630"/>
          </a:xfrm>
          <a:prstGeom prst="parallelogram">
            <a:avLst/>
          </a:prstGeom>
          <a:solidFill>
            <a:srgbClr val="CCCCFF"/>
          </a:solidFill>
        </p:spPr>
        <p:txBody>
          <a:bodyPr wrap="square">
            <a:spAutoFit/>
          </a:bodyPr>
          <a:lstStyle/>
          <a:p>
            <a:r>
              <a:rPr lang="en-US" altLang="zh-CN" sz="2800" b="1" dirty="0">
                <a:solidFill>
                  <a:srgbClr val="FF0000"/>
                </a:solidFill>
              </a:rPr>
              <a:t>Setting:</a:t>
            </a:r>
            <a:r>
              <a:rPr lang="en-US" altLang="zh-CN" sz="2800" dirty="0">
                <a:solidFill>
                  <a:srgbClr val="FF0000"/>
                </a:solidFill>
              </a:rPr>
              <a:t> </a:t>
            </a:r>
            <a:r>
              <a:rPr lang="en-US" altLang="zh-CN" sz="2400" dirty="0">
                <a:solidFill>
                  <a:schemeClr val="tx1">
                    <a:lumMod val="95000"/>
                    <a:lumOff val="5000"/>
                  </a:schemeClr>
                </a:solidFill>
              </a:rPr>
              <a:t>After Alex run out from home, he comes to the cyber bar, and the cyber bar administrator lets Alex sleep in the bar and also recommends him participate in a professional competition as a member in Dom’s team.</a:t>
            </a:r>
            <a:endParaRPr lang="zh-CN" alt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24100" y="3646987"/>
            <a:ext cx="8280004" cy="1938992"/>
          </a:xfrm>
          <a:prstGeom prst="rect">
            <a:avLst/>
          </a:prstGeom>
          <a:noFill/>
          <a:ln w="38100" cmpd="dbl">
            <a:solidFill>
              <a:srgbClr val="00B050"/>
            </a:solidFill>
            <a:prstDash val="sysDot"/>
          </a:ln>
        </p:spPr>
        <p:txBody>
          <a:bodyPr wrap="square">
            <a:spAutoFit/>
          </a:bodyPr>
          <a:lstStyle/>
          <a:p>
            <a:r>
              <a:rPr lang="en-US" altLang="zh-CN" sz="2400" b="1" dirty="0">
                <a:solidFill>
                  <a:schemeClr val="accent2">
                    <a:lumMod val="60000"/>
                    <a:lumOff val="40000"/>
                  </a:schemeClr>
                </a:solidFill>
              </a:rPr>
              <a:t>Situation: </a:t>
            </a:r>
            <a:r>
              <a:rPr lang="en-US" altLang="zh-CN" sz="2400" dirty="0">
                <a:solidFill>
                  <a:schemeClr val="tx1">
                    <a:lumMod val="95000"/>
                    <a:lumOff val="5000"/>
                  </a:schemeClr>
                </a:solidFill>
              </a:rPr>
              <a:t>E-sports will be held at the 2022 Asian Games. In order to know what the students think about, you ask you partners to have a meeting talking about how to manage it. To conduct a questionnaire, or interview someone randomly? Choose one of your members to be the meeting host.</a:t>
            </a:r>
            <a:endParaRPr lang="zh-CN" altLang="en-US" sz="2400" dirty="0">
              <a:solidFill>
                <a:schemeClr val="tx1">
                  <a:lumMod val="95000"/>
                  <a:lumOff val="5000"/>
                </a:schemeClr>
              </a:solidFill>
            </a:endParaRPr>
          </a:p>
        </p:txBody>
      </p:sp>
      <p:pic>
        <p:nvPicPr>
          <p:cNvPr id="9" name="图片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5777"/>
          <a:stretch>
            <a:fillRect/>
          </a:stretch>
        </p:blipFill>
        <p:spPr>
          <a:xfrm>
            <a:off x="1517896" y="832117"/>
            <a:ext cx="9156208" cy="3718618"/>
          </a:xfrm>
          <a:prstGeom prst="rect">
            <a:avLst/>
          </a:prstGeom>
        </p:spPr>
      </p:pic>
      <p:sp>
        <p:nvSpPr>
          <p:cNvPr id="2" name="矩形 1"/>
          <p:cNvSpPr/>
          <p:nvPr/>
        </p:nvSpPr>
        <p:spPr>
          <a:xfrm>
            <a:off x="1850901" y="540179"/>
            <a:ext cx="9175062" cy="1200329"/>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Work in pairs. Make a dialogue according to the given situation and useful expressions, and then perform it. The teacher and students in other teams can give a score for the performance. The following score sheet is for your reference.</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1126065" y="249446"/>
            <a:ext cx="964287" cy="900000"/>
            <a:chOff x="953972" y="653411"/>
            <a:chExt cx="964287" cy="900000"/>
          </a:xfrm>
        </p:grpSpPr>
        <p:sp>
          <p:nvSpPr>
            <p:cNvPr id="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TextBox 4"/>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40527" y="704987"/>
            <a:ext cx="10322106" cy="5123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787096" y="846964"/>
            <a:ext cx="9079378" cy="646331"/>
          </a:xfrm>
          <a:prstGeom prst="rect">
            <a:avLst/>
          </a:prstGeom>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Read the lines chosen from the movie Kung Fu Panda Ⅲ (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功夫熊猫</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3) and try to recite them.</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7"/>
          <p:cNvGrpSpPr/>
          <p:nvPr/>
        </p:nvGrpSpPr>
        <p:grpSpPr>
          <a:xfrm>
            <a:off x="1062261" y="556231"/>
            <a:ext cx="964287" cy="900000"/>
            <a:chOff x="953972" y="653411"/>
            <a:chExt cx="964287" cy="900000"/>
          </a:xfrm>
        </p:grpSpPr>
        <p:sp>
          <p:nvSpPr>
            <p:cNvPr id="24" name="MH_Other_1"/>
            <p:cNvSpPr>
              <a:spLocks noChangeAspect="1"/>
            </p:cNvSpPr>
            <p:nvPr>
              <p:custDataLst>
                <p:tags r:id="rId1"/>
              </p:custDataLst>
            </p:nvPr>
          </p:nvSpPr>
          <p:spPr>
            <a:xfrm rot="16200000">
              <a:off x="986116" y="621267"/>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27" name="TextBox 26"/>
            <p:cNvSpPr txBox="1"/>
            <p:nvPr/>
          </p:nvSpPr>
          <p:spPr>
            <a:xfrm>
              <a:off x="1219202" y="842678"/>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5564789" y="1752130"/>
            <a:ext cx="6311779" cy="4093428"/>
          </a:xfrm>
          <a:prstGeom prst="rect">
            <a:avLst/>
          </a:prstGeom>
          <a:solidFill>
            <a:srgbClr val="92D050">
              <a:alpha val="69804"/>
            </a:srgbClr>
          </a:solidFill>
        </p:spPr>
        <p:txBody>
          <a:bodyPr wrap="square">
            <a:spAutoFit/>
          </a:bodyPr>
          <a:lstStyle/>
          <a:p>
            <a:pPr>
              <a:lnSpc>
                <a:spcPct val="130000"/>
              </a:lnSpc>
            </a:pPr>
            <a:r>
              <a:rPr lang="en-US" altLang="zh-CN" sz="2000" dirty="0"/>
              <a:t>1   There is a saying, yesterday is history; tomorrow is a mystery; but today is a gift. That is why it’s called the present (the gift).</a:t>
            </a:r>
          </a:p>
          <a:p>
            <a:pPr>
              <a:lnSpc>
                <a:spcPct val="130000"/>
              </a:lnSpc>
            </a:pPr>
            <a:r>
              <a:rPr lang="zh-CN" altLang="en-US" sz="2000" dirty="0"/>
              <a:t>俗语说，过去的，已经过去了；未来的，还未可知；现在，却是上苍的礼赠。那就是为什么叫今天是“礼物”。</a:t>
            </a:r>
          </a:p>
          <a:p>
            <a:pPr>
              <a:lnSpc>
                <a:spcPct val="130000"/>
              </a:lnSpc>
            </a:pPr>
            <a:r>
              <a:rPr lang="en-US" altLang="zh-CN" sz="2000" dirty="0"/>
              <a:t>2   Your mind is like this water, my friend, when it is agitated, it becomes difficult to see, but if you allow it to settle, the answer becomes clear.</a:t>
            </a:r>
          </a:p>
          <a:p>
            <a:pPr>
              <a:lnSpc>
                <a:spcPct val="130000"/>
              </a:lnSpc>
            </a:pPr>
            <a:r>
              <a:rPr lang="zh-CN" altLang="en-US" sz="2000" dirty="0"/>
              <a:t>你的思想就如同水，我的朋友。当水波摇曳时，很难看清；不过当它平静下来，答案就清澈见底了。</a:t>
            </a:r>
          </a:p>
        </p:txBody>
      </p:sp>
      <p:pic>
        <p:nvPicPr>
          <p:cNvPr id="5" name="图片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27597" b="7286"/>
          <a:stretch>
            <a:fillRect/>
          </a:stretch>
        </p:blipFill>
        <p:spPr>
          <a:xfrm>
            <a:off x="-85064" y="2083981"/>
            <a:ext cx="5659744" cy="336506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1</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38" name="直接连接符 37"/>
            <p:cNvCxnSpPr/>
            <p:nvPr/>
          </p:nvCxnSpPr>
          <p:spPr bwMode="auto">
            <a:xfrm>
              <a:off x="1914853"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9" name="矩形 1"/>
            <p:cNvSpPr>
              <a:spLocks noChangeArrowheads="1"/>
            </p:cNvSpPr>
            <p:nvPr/>
          </p:nvSpPr>
          <p:spPr bwMode="auto">
            <a:xfrm>
              <a:off x="3635861"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Reading</a:t>
              </a:r>
              <a:endParaRPr lang="zh-CN" altLang="en-US" sz="2400" dirty="0">
                <a:solidFill>
                  <a:srgbClr val="FFFFFF"/>
                </a:solidFill>
                <a:latin typeface="Franklin Gothic Medium" panose="020B0603020102020204" pitchFamily="34" charset="0"/>
              </a:endParaRPr>
            </a:p>
          </p:txBody>
        </p:sp>
        <p:sp>
          <p:nvSpPr>
            <p:cNvPr id="40" name="矩形 21"/>
            <p:cNvSpPr>
              <a:spLocks noChangeArrowheads="1"/>
            </p:cNvSpPr>
            <p:nvPr/>
          </p:nvSpPr>
          <p:spPr bwMode="auto">
            <a:xfrm>
              <a:off x="5308689"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Grammar</a:t>
              </a:r>
              <a:endParaRPr lang="zh-CN" altLang="en-US" sz="2400" dirty="0">
                <a:solidFill>
                  <a:srgbClr val="FFFFFF"/>
                </a:solidFill>
                <a:latin typeface="Franklin Gothic Medium" panose="020B0603020102020204" pitchFamily="34" charset="0"/>
              </a:endParaRPr>
            </a:p>
          </p:txBody>
        </p:sp>
        <p:cxnSp>
          <p:nvCxnSpPr>
            <p:cNvPr id="41" name="直接连接符 7167"/>
            <p:cNvCxnSpPr>
              <a:cxnSpLocks noChangeShapeType="1"/>
            </p:cNvCxnSpPr>
            <p:nvPr/>
          </p:nvCxnSpPr>
          <p:spPr bwMode="auto">
            <a:xfrm>
              <a:off x="3613460"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2"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43"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4</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44" name="直接连接符 43"/>
            <p:cNvCxnSpPr/>
            <p:nvPr/>
          </p:nvCxnSpPr>
          <p:spPr bwMode="auto">
            <a:xfrm>
              <a:off x="5275466"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5" name="直接连接符 7172"/>
            <p:cNvCxnSpPr>
              <a:cxnSpLocks noChangeShapeType="1"/>
            </p:cNvCxnSpPr>
            <p:nvPr/>
          </p:nvCxnSpPr>
          <p:spPr bwMode="auto">
            <a:xfrm rot="16200000" flipV="1">
              <a:off x="1752182"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6" name="直接连接符 7172"/>
            <p:cNvCxnSpPr>
              <a:cxnSpLocks noChangeShapeType="1"/>
            </p:cNvCxnSpPr>
            <p:nvPr/>
          </p:nvCxnSpPr>
          <p:spPr bwMode="auto">
            <a:xfrm rot="16200000" flipV="1">
              <a:off x="3452395" y="363741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7" name="直接连接符 7172"/>
            <p:cNvCxnSpPr>
              <a:cxnSpLocks noChangeShapeType="1"/>
            </p:cNvCxnSpPr>
            <p:nvPr/>
          </p:nvCxnSpPr>
          <p:spPr bwMode="auto">
            <a:xfrm rot="16200000" flipV="1">
              <a:off x="5114508" y="3644554"/>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8" name="矩形 1"/>
            <p:cNvSpPr>
              <a:spLocks noChangeArrowheads="1"/>
            </p:cNvSpPr>
            <p:nvPr/>
          </p:nvSpPr>
          <p:spPr bwMode="auto">
            <a:xfrm>
              <a:off x="6981579" y="3987935"/>
              <a:ext cx="167176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49" name="矩形 21"/>
            <p:cNvSpPr>
              <a:spLocks noChangeArrowheads="1"/>
            </p:cNvSpPr>
            <p:nvPr/>
          </p:nvSpPr>
          <p:spPr bwMode="auto">
            <a:xfrm>
              <a:off x="8746790" y="3987935"/>
              <a:ext cx="1574987" cy="1699546"/>
            </a:xfrm>
            <a:prstGeom prst="rect">
              <a:avLst/>
            </a:prstGeom>
            <a:solidFill>
              <a:schemeClr val="tx1"/>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50" name="直接连接符 7167"/>
            <p:cNvCxnSpPr>
              <a:cxnSpLocks noChangeShapeType="1"/>
            </p:cNvCxnSpPr>
            <p:nvPr/>
          </p:nvCxnSpPr>
          <p:spPr bwMode="auto">
            <a:xfrm>
              <a:off x="6959178" y="3803284"/>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51"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5</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52"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latin typeface="Broadway" pitchFamily="82" charset="0"/>
                  <a:ea typeface="黑体" panose="02010609060101010101" pitchFamily="2" charset="-122"/>
                  <a:cs typeface="Arial" panose="020B0604020202020204" pitchFamily="34" charset="0"/>
                </a:rPr>
                <a:t>Part </a:t>
              </a:r>
              <a:r>
                <a:rPr lang="en-US" altLang="zh-CN" sz="1400" b="1" dirty="0">
                  <a:latin typeface="Broadway" pitchFamily="82" charset="0"/>
                  <a:ea typeface="黑体" panose="02010609060101010101" pitchFamily="2" charset="-122"/>
                  <a:cs typeface="Arial" panose="020B0604020202020204" pitchFamily="34" charset="0"/>
                </a:rPr>
                <a:t>  </a:t>
              </a:r>
              <a:r>
                <a:rPr lang="en-US" altLang="zh-CN" sz="3600" b="1" dirty="0">
                  <a:latin typeface="Broadway" pitchFamily="82" charset="0"/>
                  <a:ea typeface="黑体" panose="02010609060101010101" pitchFamily="2" charset="-122"/>
                  <a:cs typeface="Arial" panose="020B0604020202020204" pitchFamily="34" charset="0"/>
                </a:rPr>
                <a:t>6</a:t>
              </a:r>
              <a:endParaRPr lang="zh-CN" altLang="en-US" sz="3600" b="1" dirty="0">
                <a:latin typeface="Broadway" pitchFamily="82" charset="0"/>
                <a:ea typeface="黑体" panose="02010609060101010101" pitchFamily="2" charset="-122"/>
                <a:cs typeface="Arial" panose="020B0604020202020204" pitchFamily="34" charset="0"/>
              </a:endParaRPr>
            </a:p>
          </p:txBody>
        </p:sp>
        <p:cxnSp>
          <p:nvCxnSpPr>
            <p:cNvPr id="53" name="直接连接符 52"/>
            <p:cNvCxnSpPr/>
            <p:nvPr/>
          </p:nvCxnSpPr>
          <p:spPr bwMode="auto">
            <a:xfrm>
              <a:off x="8735869" y="3803284"/>
              <a:ext cx="1563445" cy="1588"/>
            </a:xfrm>
            <a:prstGeom prst="line">
              <a:avLst/>
            </a:prstGeom>
            <a:noFill/>
            <a:ln w="9525">
              <a:solidFill>
                <a:schemeClr val="tx1"/>
              </a:solidFill>
              <a:round/>
            </a:ln>
            <a:extLst>
              <a:ext uri="{909E8E84-426E-40DD-AFC4-6F175D3DCCD1}">
                <a14:hiddenFill xmlns="" xmlns:a14="http://schemas.microsoft.com/office/drawing/2010/main">
                  <a:noFill/>
                </a14:hiddenFill>
              </a:ext>
            </a:extLst>
          </p:spPr>
        </p:cxnSp>
        <p:cxnSp>
          <p:nvCxnSpPr>
            <p:cNvPr id="54" name="直接连接符 7172"/>
            <p:cNvCxnSpPr>
              <a:cxnSpLocks noChangeShapeType="1"/>
            </p:cNvCxnSpPr>
            <p:nvPr/>
          </p:nvCxnSpPr>
          <p:spPr bwMode="auto">
            <a:xfrm rot="16200000" flipV="1">
              <a:off x="6795671" y="363979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5" name="直接连接符 7172"/>
            <p:cNvCxnSpPr>
              <a:cxnSpLocks noChangeShapeType="1"/>
            </p:cNvCxnSpPr>
            <p:nvPr/>
          </p:nvCxnSpPr>
          <p:spPr bwMode="auto">
            <a:xfrm rot="16200000" flipV="1">
              <a:off x="8567668" y="3642173"/>
              <a:ext cx="325972" cy="1238"/>
            </a:xfrm>
            <a:prstGeom prst="line">
              <a:avLst/>
            </a:prstGeom>
            <a:noFill/>
            <a:ln w="9525">
              <a:solidFill>
                <a:schemeClr val="tx1"/>
              </a:solidFill>
              <a:roun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0065" y="420990"/>
            <a:ext cx="5026891" cy="707886"/>
          </a:xfrm>
          <a:prstGeom prst="rect">
            <a:avLst/>
          </a:prstGeom>
          <a:noFill/>
        </p:spPr>
        <p:txBody>
          <a:bodyPr wrap="square" rtlCol="0">
            <a:spAutoFit/>
          </a:bodyPr>
          <a:lstStyle/>
          <a:p>
            <a:r>
              <a:rPr lang="en-US" altLang="zh-CN" sz="4000" b="1" smtClean="0">
                <a:solidFill>
                  <a:srgbClr val="FF0000"/>
                </a:solidFill>
              </a:rPr>
              <a:t>Complaint Letter</a:t>
            </a:r>
            <a:endParaRPr lang="en-US" altLang="zh-CN" sz="4000" b="1" dirty="0" smtClean="0">
              <a:solidFill>
                <a:srgbClr val="FF0000"/>
              </a:solidFill>
            </a:endParaRPr>
          </a:p>
        </p:txBody>
      </p:sp>
      <p:sp>
        <p:nvSpPr>
          <p:cNvPr id="7" name="矩形 6"/>
          <p:cNvSpPr/>
          <p:nvPr/>
        </p:nvSpPr>
        <p:spPr>
          <a:xfrm>
            <a:off x="999779" y="1346731"/>
            <a:ext cx="8654095" cy="4062651"/>
          </a:xfrm>
          <a:prstGeom prst="rect">
            <a:avLst/>
          </a:prstGeom>
          <a:ln w="12700">
            <a:solidFill>
              <a:srgbClr val="FFC000"/>
            </a:solidFill>
          </a:ln>
        </p:spPr>
        <p:txBody>
          <a:bodyPr wrap="square">
            <a:spAutoFit/>
          </a:bodyPr>
          <a:lstStyle/>
          <a:p>
            <a:pPr algn="ctr"/>
            <a:r>
              <a:rPr lang="zh-CN" altLang="en-US" sz="2400" dirty="0" smtClean="0">
                <a:latin typeface="微软雅黑" panose="020B0503020204020204" pitchFamily="34" charset="-122"/>
                <a:ea typeface="微软雅黑" panose="020B0503020204020204" pitchFamily="34" charset="-122"/>
              </a:rPr>
              <a:t>投诉信</a:t>
            </a:r>
          </a:p>
          <a:p>
            <a:pPr>
              <a:lnSpc>
                <a:spcPct val="130000"/>
              </a:lnSpc>
            </a:pPr>
            <a:r>
              <a:rPr lang="zh-CN" altLang="en-US" sz="2000" b="1" smtClean="0"/>
              <a:t>         投诉</a:t>
            </a:r>
            <a:r>
              <a:rPr lang="zh-CN" altLang="en-US" sz="2000" b="1" dirty="0" smtClean="0"/>
              <a:t>信是消费者在商品交易或接受服务过程中利益受到侵犯时，以书面形式向生产商</a:t>
            </a:r>
            <a:r>
              <a:rPr lang="zh-CN" altLang="en-US" sz="2000" b="1" smtClean="0"/>
              <a:t>、服务商</a:t>
            </a:r>
            <a:r>
              <a:rPr lang="zh-CN" altLang="en-US" sz="2000" b="1" dirty="0" smtClean="0"/>
              <a:t>或有关组织及部门提出投诉的一种专用书信。</a:t>
            </a:r>
          </a:p>
          <a:p>
            <a:pPr>
              <a:lnSpc>
                <a:spcPct val="130000"/>
              </a:lnSpc>
            </a:pPr>
            <a:r>
              <a:rPr lang="zh-CN" altLang="en-US" sz="2000" b="1" smtClean="0"/>
              <a:t>        投诉</a:t>
            </a:r>
            <a:r>
              <a:rPr lang="zh-CN" altLang="en-US" sz="2000" b="1" dirty="0" smtClean="0"/>
              <a:t>信通常包括以下几个方面的内容：</a:t>
            </a:r>
          </a:p>
          <a:p>
            <a:pPr>
              <a:lnSpc>
                <a:spcPct val="130000"/>
              </a:lnSpc>
            </a:pPr>
            <a:r>
              <a:rPr lang="en-US" altLang="zh-CN" sz="2000" b="1" smtClean="0"/>
              <a:t>        1</a:t>
            </a:r>
            <a:r>
              <a:rPr lang="zh-CN" altLang="en-US" sz="2000" b="1" dirty="0" smtClean="0"/>
              <a:t>）开头：自我介绍，交代投诉内容，表明本信的目的和要求。</a:t>
            </a:r>
          </a:p>
          <a:p>
            <a:pPr>
              <a:lnSpc>
                <a:spcPct val="130000"/>
              </a:lnSpc>
            </a:pPr>
            <a:r>
              <a:rPr lang="en-US" altLang="zh-CN" sz="2000" b="1" smtClean="0"/>
              <a:t>        2</a:t>
            </a:r>
            <a:r>
              <a:rPr lang="zh-CN" altLang="en-US" sz="2000" b="1" dirty="0" smtClean="0"/>
              <a:t>）正文：实事求是地阐述问题发生的经过，切记不要夸大其词；指出问题引起的后果</a:t>
            </a:r>
            <a:r>
              <a:rPr lang="zh-CN" altLang="en-US" sz="2000" b="1" smtClean="0"/>
              <a:t>；提出</a:t>
            </a:r>
            <a:r>
              <a:rPr lang="zh-CN" altLang="en-US" sz="2000" b="1" dirty="0" smtClean="0"/>
              <a:t>批评及处理的意见或敦促对方采取措施或者提出所希望的赔偿以及补救方式。</a:t>
            </a:r>
          </a:p>
          <a:p>
            <a:pPr>
              <a:lnSpc>
                <a:spcPct val="130000"/>
              </a:lnSpc>
            </a:pPr>
            <a:r>
              <a:rPr lang="en-US" altLang="zh-CN" sz="2000" b="1" smtClean="0"/>
              <a:t>        3</a:t>
            </a:r>
            <a:r>
              <a:rPr lang="zh-CN" altLang="en-US" sz="2000" b="1" dirty="0" smtClean="0"/>
              <a:t>）结尾：表达希望问题得到迅速恰当解决的强烈愿望，</a:t>
            </a:r>
            <a:r>
              <a:rPr lang="zh-CN" altLang="en-US" sz="2000" b="1" smtClean="0"/>
              <a:t>希望尽</a:t>
            </a:r>
            <a:endParaRPr lang="en-US" altLang="zh-CN" sz="2000" b="1" smtClean="0"/>
          </a:p>
          <a:p>
            <a:pPr>
              <a:lnSpc>
                <a:spcPct val="130000"/>
              </a:lnSpc>
            </a:pPr>
            <a:r>
              <a:rPr lang="zh-CN" altLang="en-US" sz="2000" b="1" smtClean="0"/>
              <a:t>快</a:t>
            </a:r>
            <a:r>
              <a:rPr lang="zh-CN" altLang="en-US" sz="2000" b="1" dirty="0" smtClean="0"/>
              <a:t>得到满意的答复。</a:t>
            </a:r>
            <a:endParaRPr lang="en-US" altLang="zh-CN" sz="2000" b="1" dirty="0"/>
          </a:p>
        </p:txBody>
      </p:sp>
      <p:pic>
        <p:nvPicPr>
          <p:cNvPr id="3" name="图片 2"/>
          <p:cNvPicPr>
            <a:picLocks noChangeAspect="1"/>
          </p:cNvPicPr>
          <p:nvPr/>
        </p:nvPicPr>
        <p:blipFill rotWithShape="1">
          <a:blip r:embed="rId2" cstate="print">
            <a:extLst>
              <a:ext uri="{28A0092B-C50C-407E-A947-70E740481C1C}">
                <a14:useLocalDpi xmlns="" xmlns:a14="http://schemas.microsoft.com/office/drawing/2010/main" val="0"/>
              </a:ext>
            </a:extLst>
          </a:blip>
          <a:srcRect l="33557" t="37181"/>
          <a:stretch>
            <a:fillRect/>
          </a:stretch>
        </p:blipFill>
        <p:spPr>
          <a:xfrm>
            <a:off x="8672320" y="4374962"/>
            <a:ext cx="3232297" cy="190999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9352" y="1470198"/>
            <a:ext cx="10399822" cy="3853363"/>
          </a:xfrm>
          <a:prstGeom prst="rect">
            <a:avLst/>
          </a:prstGeom>
          <a:ln w="12700">
            <a:solidFill>
              <a:srgbClr val="FFC000"/>
            </a:solidFill>
          </a:ln>
        </p:spPr>
        <p:txBody>
          <a:bodyPr wrap="square">
            <a:spAutoFit/>
          </a:bodyPr>
          <a:lstStyle/>
          <a:p>
            <a:pPr>
              <a:lnSpc>
                <a:spcPct val="130000"/>
              </a:lnSpc>
            </a:pPr>
            <a:r>
              <a:rPr lang="zh-CN" altLang="en-US" sz="2000" b="1" dirty="0" smtClean="0"/>
              <a:t>有礼貌地说明对方所犯的错误或指出问题</a:t>
            </a:r>
          </a:p>
          <a:p>
            <a:pPr>
              <a:lnSpc>
                <a:spcPct val="130000"/>
              </a:lnSpc>
            </a:pPr>
            <a:r>
              <a:rPr lang="en-US" altLang="zh-CN" sz="2400" smtClean="0">
                <a:latin typeface="+mj-lt"/>
              </a:rPr>
              <a:t>✧ </a:t>
            </a:r>
            <a:r>
              <a:rPr lang="en-US" altLang="zh-CN" sz="2400" dirty="0" smtClean="0">
                <a:latin typeface="Comic Sans MS" panose="030F0702030302020204" pitchFamily="66" charset="0"/>
              </a:rPr>
              <a:t>I am writing to complain about…</a:t>
            </a:r>
          </a:p>
          <a:p>
            <a:pPr>
              <a:lnSpc>
                <a:spcPct val="130000"/>
              </a:lnSpc>
            </a:pPr>
            <a:r>
              <a:rPr lang="en-US" altLang="zh-CN" sz="2400" dirty="0" smtClean="0">
                <a:latin typeface="Comic Sans MS" panose="030F0702030302020204" pitchFamily="66" charset="0"/>
              </a:rPr>
              <a:t>✧ I write to express my concern / dissatisfaction (</a:t>
            </a:r>
            <a:r>
              <a:rPr lang="zh-CN" altLang="en-US" sz="2400" dirty="0" smtClean="0">
                <a:latin typeface="Comic Sans MS" panose="030F0702030302020204" pitchFamily="66" charset="0"/>
              </a:rPr>
              <a:t>不满意</a:t>
            </a:r>
            <a:r>
              <a:rPr lang="en-US" altLang="zh-CN" sz="2400" dirty="0" smtClean="0">
                <a:latin typeface="Comic Sans MS" panose="030F0702030302020204" pitchFamily="66" charset="0"/>
              </a:rPr>
              <a:t>) about…</a:t>
            </a:r>
          </a:p>
          <a:p>
            <a:pPr>
              <a:lnSpc>
                <a:spcPct val="130000"/>
              </a:lnSpc>
            </a:pPr>
            <a:r>
              <a:rPr lang="en-US" altLang="zh-CN" sz="2400" dirty="0" smtClean="0">
                <a:latin typeface="Comic Sans MS" panose="030F0702030302020204" pitchFamily="66" charset="0"/>
              </a:rPr>
              <a:t>✧ I would like to express my disappointment about…</a:t>
            </a:r>
          </a:p>
          <a:p>
            <a:pPr>
              <a:lnSpc>
                <a:spcPct val="130000"/>
              </a:lnSpc>
            </a:pPr>
            <a:r>
              <a:rPr lang="en-US" altLang="zh-CN" sz="2400" dirty="0" smtClean="0">
                <a:latin typeface="Comic Sans MS" panose="030F0702030302020204" pitchFamily="66" charset="0"/>
              </a:rPr>
              <a:t>✧ With reference to your invoice (</a:t>
            </a:r>
            <a:r>
              <a:rPr lang="zh-CN" altLang="en-US" sz="2400" dirty="0" smtClean="0">
                <a:latin typeface="Comic Sans MS" panose="030F0702030302020204" pitchFamily="66" charset="0"/>
              </a:rPr>
              <a:t>发票</a:t>
            </a:r>
            <a:r>
              <a:rPr lang="en-US" altLang="zh-CN" sz="2400" dirty="0" smtClean="0">
                <a:latin typeface="Comic Sans MS" panose="030F0702030302020204" pitchFamily="66" charset="0"/>
              </a:rPr>
              <a:t>) of… I must point out…</a:t>
            </a:r>
          </a:p>
          <a:p>
            <a:pPr>
              <a:lnSpc>
                <a:spcPct val="130000"/>
              </a:lnSpc>
            </a:pPr>
            <a:r>
              <a:rPr lang="en-US" altLang="zh-CN" sz="2400" dirty="0" smtClean="0">
                <a:latin typeface="Comic Sans MS" panose="030F0702030302020204" pitchFamily="66" charset="0"/>
              </a:rPr>
              <a:t>✧ On checking the goods, we discovered that 200 radios were missing.</a:t>
            </a:r>
          </a:p>
          <a:p>
            <a:pPr>
              <a:lnSpc>
                <a:spcPct val="130000"/>
              </a:lnSpc>
            </a:pPr>
            <a:r>
              <a:rPr lang="en-US" altLang="zh-CN" sz="2400" dirty="0" smtClean="0">
                <a:latin typeface="Comic Sans MS" panose="030F0702030302020204" pitchFamily="66" charset="0"/>
              </a:rPr>
              <a:t>✧ Your invoice states that the consignment (</a:t>
            </a:r>
            <a:r>
              <a:rPr lang="zh-CN" altLang="en-US" sz="2400" smtClean="0">
                <a:latin typeface="Comic Sans MS" panose="030F0702030302020204" pitchFamily="66" charset="0"/>
              </a:rPr>
              <a:t>托运</a:t>
            </a:r>
            <a:r>
              <a:rPr lang="en-US" altLang="zh-CN" sz="2400" smtClean="0">
                <a:latin typeface="Comic Sans MS" panose="030F0702030302020204" pitchFamily="66" charset="0"/>
              </a:rPr>
              <a:t>)</a:t>
            </a:r>
          </a:p>
          <a:p>
            <a:pPr>
              <a:lnSpc>
                <a:spcPct val="130000"/>
              </a:lnSpc>
            </a:pPr>
            <a:r>
              <a:rPr lang="en-US" altLang="zh-CN" sz="2400" smtClean="0">
                <a:latin typeface="Comic Sans MS" panose="030F0702030302020204" pitchFamily="66" charset="0"/>
              </a:rPr>
              <a:t>     </a:t>
            </a:r>
            <a:r>
              <a:rPr lang="en-US" altLang="zh-CN" sz="2400" dirty="0" smtClean="0">
                <a:latin typeface="Comic Sans MS" panose="030F0702030302020204" pitchFamily="66" charset="0"/>
              </a:rPr>
              <a:t>contains radios, but in fact...</a:t>
            </a:r>
            <a:endParaRPr lang="en-US" altLang="zh-CN" sz="2400" dirty="0">
              <a:latin typeface="Comic Sans MS" panose="030F0702030302020204" pitchFamily="66" charset="0"/>
            </a:endParaRPr>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33557" t="37181"/>
          <a:stretch>
            <a:fillRect/>
          </a:stretch>
        </p:blipFill>
        <p:spPr>
          <a:xfrm>
            <a:off x="8768882" y="4298535"/>
            <a:ext cx="3232297" cy="190999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09886" y="463719"/>
            <a:ext cx="5026891" cy="707886"/>
          </a:xfrm>
          <a:prstGeom prst="rect">
            <a:avLst/>
          </a:prstGeom>
          <a:noFill/>
        </p:spPr>
        <p:txBody>
          <a:bodyPr wrap="square" rtlCol="0">
            <a:spAutoFit/>
          </a:bodyPr>
          <a:lstStyle/>
          <a:p>
            <a:r>
              <a:rPr lang="en-US" altLang="zh-CN" sz="4000" b="1" smtClean="0">
                <a:solidFill>
                  <a:srgbClr val="FF0000"/>
                </a:solidFill>
              </a:rPr>
              <a:t>Complaint Letter</a:t>
            </a:r>
            <a:endParaRPr lang="en-US" altLang="zh-CN" sz="4000" b="1" dirty="0" smtClean="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62638" y="1803484"/>
            <a:ext cx="10399822" cy="3373231"/>
          </a:xfrm>
          <a:prstGeom prst="rect">
            <a:avLst/>
          </a:prstGeom>
          <a:ln w="12700">
            <a:solidFill>
              <a:srgbClr val="FFC000"/>
            </a:solidFill>
          </a:ln>
        </p:spPr>
        <p:txBody>
          <a:bodyPr wrap="square">
            <a:spAutoFit/>
          </a:bodyPr>
          <a:lstStyle/>
          <a:p>
            <a:pPr>
              <a:lnSpc>
                <a:spcPct val="130000"/>
              </a:lnSpc>
            </a:pPr>
            <a:r>
              <a:rPr lang="zh-CN" altLang="en-US" sz="2000" b="1" dirty="0" smtClean="0"/>
              <a:t>要求对方采取措施</a:t>
            </a:r>
          </a:p>
          <a:p>
            <a:pPr>
              <a:lnSpc>
                <a:spcPct val="130000"/>
              </a:lnSpc>
            </a:pPr>
            <a:r>
              <a:rPr lang="en-US" altLang="zh-CN" sz="2400" dirty="0" smtClean="0">
                <a:latin typeface="Comic Sans MS" panose="030F0702030302020204" pitchFamily="66" charset="0"/>
              </a:rPr>
              <a:t>✧ I will appreciate anything you can do to help me.</a:t>
            </a:r>
          </a:p>
          <a:p>
            <a:pPr>
              <a:lnSpc>
                <a:spcPct val="130000"/>
              </a:lnSpc>
            </a:pPr>
            <a:r>
              <a:rPr lang="en-US" altLang="zh-CN" sz="2400" dirty="0" smtClean="0">
                <a:latin typeface="Comic Sans MS" panose="030F0702030302020204" pitchFamily="66" charset="0"/>
              </a:rPr>
              <a:t>✧ I trust you will take my complaint seriously.</a:t>
            </a:r>
          </a:p>
          <a:p>
            <a:pPr>
              <a:lnSpc>
                <a:spcPct val="130000"/>
              </a:lnSpc>
            </a:pPr>
            <a:r>
              <a:rPr lang="en-US" altLang="zh-CN" sz="2400" dirty="0" smtClean="0">
                <a:latin typeface="Comic Sans MS" panose="030F0702030302020204" pitchFamily="66" charset="0"/>
              </a:rPr>
              <a:t>✧ I would, however, be perfectly satisfied if you would </a:t>
            </a:r>
            <a:r>
              <a:rPr lang="en-US" altLang="zh-CN" sz="2400" smtClean="0">
                <a:latin typeface="Comic Sans MS" panose="030F0702030302020204" pitchFamily="66" charset="0"/>
              </a:rPr>
              <a:t>kindly replace</a:t>
            </a:r>
          </a:p>
          <a:p>
            <a:pPr>
              <a:lnSpc>
                <a:spcPct val="130000"/>
              </a:lnSpc>
            </a:pPr>
            <a:r>
              <a:rPr lang="en-US" altLang="zh-CN" sz="2400" smtClean="0">
                <a:latin typeface="Comic Sans MS" panose="030F0702030302020204" pitchFamily="66" charset="0"/>
              </a:rPr>
              <a:t>    </a:t>
            </a:r>
            <a:r>
              <a:rPr lang="en-US" altLang="zh-CN" sz="2400" dirty="0" smtClean="0">
                <a:latin typeface="Comic Sans MS" panose="030F0702030302020204" pitchFamily="66" charset="0"/>
              </a:rPr>
              <a:t>the </a:t>
            </a:r>
            <a:r>
              <a:rPr lang="en-US" altLang="zh-CN" sz="2400" smtClean="0">
                <a:latin typeface="Comic Sans MS" panose="030F0702030302020204" pitchFamily="66" charset="0"/>
              </a:rPr>
              <a:t>item orrefund </a:t>
            </a:r>
            <a:r>
              <a:rPr lang="en-US" altLang="zh-CN" sz="2400" dirty="0" smtClean="0">
                <a:latin typeface="Comic Sans MS" panose="030F0702030302020204" pitchFamily="66" charset="0"/>
              </a:rPr>
              <a:t>my money, whichever is more convenient.</a:t>
            </a:r>
          </a:p>
          <a:p>
            <a:pPr>
              <a:lnSpc>
                <a:spcPct val="130000"/>
              </a:lnSpc>
            </a:pPr>
            <a:r>
              <a:rPr lang="en-US" altLang="zh-CN" sz="2400" dirty="0" smtClean="0">
                <a:latin typeface="Comic Sans MS" panose="030F0702030302020204" pitchFamily="66" charset="0"/>
              </a:rPr>
              <a:t>✧ We should be obliged (</a:t>
            </a:r>
            <a:r>
              <a:rPr lang="zh-CN" altLang="en-US" sz="2400" dirty="0" smtClean="0">
                <a:latin typeface="Comic Sans MS" panose="030F0702030302020204" pitchFamily="66" charset="0"/>
              </a:rPr>
              <a:t>强制</a:t>
            </a:r>
            <a:r>
              <a:rPr lang="en-US" altLang="zh-CN" sz="2400" dirty="0" smtClean="0">
                <a:latin typeface="Comic Sans MS" panose="030F0702030302020204" pitchFamily="66" charset="0"/>
              </a:rPr>
              <a:t>) if you could </a:t>
            </a:r>
            <a:r>
              <a:rPr lang="en-US" altLang="zh-CN" sz="2400" smtClean="0">
                <a:latin typeface="Comic Sans MS" panose="030F0702030302020204" pitchFamily="66" charset="0"/>
              </a:rPr>
              <a:t>investigate </a:t>
            </a:r>
          </a:p>
          <a:p>
            <a:pPr>
              <a:lnSpc>
                <a:spcPct val="130000"/>
              </a:lnSpc>
            </a:pPr>
            <a:r>
              <a:rPr lang="en-US" altLang="zh-CN" sz="2400" smtClean="0">
                <a:latin typeface="Comic Sans MS" panose="030F0702030302020204" pitchFamily="66" charset="0"/>
              </a:rPr>
              <a:t>    these </a:t>
            </a:r>
            <a:r>
              <a:rPr lang="en-US" altLang="zh-CN" sz="2400" dirty="0" smtClean="0">
                <a:latin typeface="Comic Sans MS" panose="030F0702030302020204" pitchFamily="66" charset="0"/>
              </a:rPr>
              <a:t>matters.</a:t>
            </a:r>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33557" t="37181"/>
          <a:stretch>
            <a:fillRect/>
          </a:stretch>
        </p:blipFill>
        <p:spPr>
          <a:xfrm>
            <a:off x="8768882" y="4298535"/>
            <a:ext cx="3232297" cy="190999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160263" y="814096"/>
            <a:ext cx="5026891" cy="707886"/>
          </a:xfrm>
          <a:prstGeom prst="rect">
            <a:avLst/>
          </a:prstGeom>
          <a:noFill/>
        </p:spPr>
        <p:txBody>
          <a:bodyPr wrap="square" rtlCol="0">
            <a:spAutoFit/>
          </a:bodyPr>
          <a:lstStyle/>
          <a:p>
            <a:r>
              <a:rPr lang="en-US" altLang="zh-CN" sz="4000" b="1" smtClean="0">
                <a:solidFill>
                  <a:srgbClr val="FF0000"/>
                </a:solidFill>
              </a:rPr>
              <a:t>Complaint Letter</a:t>
            </a:r>
            <a:endParaRPr lang="en-US" altLang="zh-CN" sz="4000" b="1" dirty="0" smtClean="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50215" y="347345"/>
            <a:ext cx="11409680" cy="1383665"/>
          </a:xfrm>
          <a:prstGeom prst="rect">
            <a:avLst/>
          </a:prstGeom>
          <a:noFill/>
          <a:ln w="9525">
            <a:noFill/>
          </a:ln>
        </p:spPr>
        <p:txBody>
          <a:bodyPr wrap="square">
            <a:spAutoFit/>
          </a:bodyPr>
          <a:lstStyle/>
          <a:p>
            <a:r>
              <a:rPr lang="zh-CN" sz="2800" b="1">
                <a:solidFill>
                  <a:srgbClr val="C00000"/>
                </a:solidFill>
                <a:latin typeface="Times New Roman" panose="02020603050405020304" pitchFamily="18" charset="0"/>
                <a:ea typeface="宋体" panose="02010600030101010101" pitchFamily="2" charset="-122"/>
              </a:rPr>
              <a:t>思政拓展：游戏的真正意义</a:t>
            </a:r>
            <a:endParaRPr lang="en-US" sz="2800">
              <a:latin typeface="Times New Roman" panose="02020603050405020304" pitchFamily="18" charset="0"/>
              <a:ea typeface="宋体" panose="02010600030101010101" pitchFamily="2" charset="-122"/>
            </a:endParaRPr>
          </a:p>
          <a:p>
            <a:r>
              <a:rPr lang="en-US" sz="2800">
                <a:latin typeface="Times New Roman" panose="02020603050405020304" pitchFamily="18" charset="0"/>
                <a:ea typeface="宋体" panose="02010600030101010101" pitchFamily="2" charset="-122"/>
              </a:rPr>
              <a:t>Watch the video about esports</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lang="en-US" sz="2800">
                <a:latin typeface="Times New Roman" panose="02020603050405020304" pitchFamily="18" charset="0"/>
                <a:ea typeface="宋体" panose="02010600030101010101" pitchFamily="2" charset="-122"/>
              </a:rPr>
              <a:t>after class and try to say something about what you get from the video in the discussion groups.</a:t>
            </a:r>
            <a:endParaRPr lang="zh-CN" altLang="en-US" sz="2800"/>
          </a:p>
        </p:txBody>
      </p:sp>
      <p:pic>
        <p:nvPicPr>
          <p:cNvPr id="3" name="图片 2"/>
          <p:cNvPicPr>
            <a:picLocks noChangeAspect="1"/>
          </p:cNvPicPr>
          <p:nvPr/>
        </p:nvPicPr>
        <p:blipFill>
          <a:blip r:embed="rId2" cstate="print"/>
          <a:stretch>
            <a:fillRect/>
          </a:stretch>
        </p:blipFill>
        <p:spPr>
          <a:xfrm>
            <a:off x="4381500" y="2040255"/>
            <a:ext cx="6007735" cy="270319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02848"/>
            <a:ext cx="12192000" cy="5271826"/>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SubTitle_1"/>
          <p:cNvSpPr>
            <a:spLocks noChangeArrowheads="1"/>
          </p:cNvSpPr>
          <p:nvPr>
            <p:custDataLst>
              <p:tags r:id="rId1"/>
            </p:custDataLst>
          </p:nvPr>
        </p:nvSpPr>
        <p:spPr bwMode="auto">
          <a:xfrm>
            <a:off x="980141" y="648390"/>
            <a:ext cx="9149931" cy="1244009"/>
          </a:xfrm>
          <a:prstGeom prst="parallelogram">
            <a:avLst>
              <a:gd name="adj" fmla="val 20381"/>
            </a:avLst>
          </a:prstGeom>
          <a:solidFill>
            <a:srgbClr val="31BEA6"/>
          </a:solidFill>
          <a:ln w="9525">
            <a:noFill/>
            <a:miter lim="800000"/>
          </a:ln>
        </p:spPr>
        <p:txBody>
          <a:bodyPr lIns="0" tIns="0" rIns="0" bIns="0" anchor="ctr"/>
          <a:lstStyle/>
          <a:p>
            <a:r>
              <a:rPr lang="en-US" altLang="zh-CN" b="1" dirty="0" smtClean="0">
                <a:solidFill>
                  <a:srgbClr val="FFFFFF"/>
                </a:solidFill>
                <a:latin typeface="微软雅黑" panose="020B0503020204020204" pitchFamily="34" charset="-122"/>
                <a:ea typeface="微软雅黑" panose="020B0503020204020204" pitchFamily="34" charset="-122"/>
              </a:rPr>
              <a:t>Discuss the following questions with your partners.</a:t>
            </a:r>
            <a:endParaRPr lang="da-DK" altLang="zh-CN" b="1" dirty="0">
              <a:solidFill>
                <a:srgbClr val="FFFFFF"/>
              </a:solidFill>
              <a:latin typeface="微软雅黑" panose="020B0503020204020204" pitchFamily="34" charset="-122"/>
              <a:ea typeface="微软雅黑" panose="020B0503020204020204" pitchFamily="34" charset="-122"/>
            </a:endParaRPr>
          </a:p>
        </p:txBody>
      </p:sp>
      <p:sp>
        <p:nvSpPr>
          <p:cNvPr id="7" name="MH_Other_1"/>
          <p:cNvSpPr txBox="1">
            <a:spLocks noChangeArrowheads="1"/>
          </p:cNvSpPr>
          <p:nvPr>
            <p:custDataLst>
              <p:tags r:id="rId2"/>
            </p:custDataLst>
          </p:nvPr>
        </p:nvSpPr>
        <p:spPr bwMode="auto">
          <a:xfrm>
            <a:off x="216026" y="257264"/>
            <a:ext cx="1219200" cy="1200150"/>
          </a:xfrm>
          <a:prstGeom prst="rect">
            <a:avLst/>
          </a:prstGeom>
          <a:noFill/>
          <a:ln w="9525">
            <a:noFill/>
            <a:miter lim="800000"/>
          </a:ln>
        </p:spPr>
        <p:txBody>
          <a:bodyPr lIns="0" tIns="0" rIns="0" bIns="0" anchor="ctr"/>
          <a:lstStyle/>
          <a:p>
            <a:pPr algn="ctr" eaLnBrk="1" hangingPunct="1"/>
            <a:r>
              <a:rPr lang="en-US" altLang="zh-CN" sz="8800" i="1" dirty="0">
                <a:solidFill>
                  <a:srgbClr val="31BEA6"/>
                </a:solidFill>
                <a:latin typeface="Elephant" pitchFamily="18" charset="0"/>
                <a:cs typeface="Aharoni" panose="02010803020104030203" pitchFamily="2" charset="-79"/>
              </a:rPr>
              <a:t>2</a:t>
            </a:r>
            <a:endParaRPr lang="zh-CN" altLang="en-US" sz="8800" i="1" dirty="0">
              <a:solidFill>
                <a:srgbClr val="31BEA6"/>
              </a:solidFill>
              <a:latin typeface="Elephant" pitchFamily="18" charset="0"/>
              <a:cs typeface="Aharoni" panose="02010803020104030203" pitchFamily="2" charset="-79"/>
            </a:endParaRPr>
          </a:p>
        </p:txBody>
      </p:sp>
      <p:sp>
        <p:nvSpPr>
          <p:cNvPr id="4" name="MH_Other_1"/>
          <p:cNvSpPr>
            <a:spLocks noChangeAspect="1"/>
          </p:cNvSpPr>
          <p:nvPr>
            <p:custDataLst>
              <p:tags r:id="rId3"/>
            </p:custDataLst>
          </p:nvPr>
        </p:nvSpPr>
        <p:spPr>
          <a:xfrm rot="16200000">
            <a:off x="1932885" y="1937594"/>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E0593C"/>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5" name="MH_Other_1"/>
          <p:cNvSpPr>
            <a:spLocks noChangeAspect="1"/>
          </p:cNvSpPr>
          <p:nvPr>
            <p:custDataLst>
              <p:tags r:id="rId4"/>
            </p:custDataLst>
          </p:nvPr>
        </p:nvSpPr>
        <p:spPr>
          <a:xfrm rot="16200000">
            <a:off x="1890068" y="4320839"/>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E0593C"/>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8" name="MH_Other_1"/>
          <p:cNvSpPr>
            <a:spLocks noChangeAspect="1"/>
          </p:cNvSpPr>
          <p:nvPr>
            <p:custDataLst>
              <p:tags r:id="rId5"/>
            </p:custDataLst>
          </p:nvPr>
        </p:nvSpPr>
        <p:spPr>
          <a:xfrm rot="16200000">
            <a:off x="1880632" y="3156070"/>
            <a:ext cx="900000" cy="964287"/>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E0593C"/>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eaLnBrk="1" fontAlgn="auto" hangingPunct="1">
              <a:spcBef>
                <a:spcPts val="0"/>
              </a:spcBef>
              <a:spcAft>
                <a:spcPts val="0"/>
              </a:spcAft>
              <a:defRPr/>
            </a:pP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9" name="TextBox 8"/>
          <p:cNvSpPr txBox="1"/>
          <p:nvPr/>
        </p:nvSpPr>
        <p:spPr>
          <a:xfrm>
            <a:off x="2165969" y="2133603"/>
            <a:ext cx="439271"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105735" y="3359576"/>
            <a:ext cx="439271"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096785" y="4576599"/>
            <a:ext cx="439271"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693306" y="2243535"/>
            <a:ext cx="4966231" cy="369332"/>
          </a:xfrm>
          <a:prstGeom prst="rect">
            <a:avLst/>
          </a:prstGeom>
        </p:spPr>
        <p:txBody>
          <a:bodyPr wrap="none">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How long do you spend on games a day?</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630653" y="3470476"/>
            <a:ext cx="7162345" cy="369332"/>
          </a:xfrm>
          <a:prstGeom prst="rect">
            <a:avLst/>
          </a:prstGeom>
        </p:spPr>
        <p:txBody>
          <a:bodyPr wrap="none">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Did games make any impact on your normal life? What is it?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665245" y="4652907"/>
            <a:ext cx="8986050" cy="369332"/>
          </a:xfrm>
          <a:prstGeom prst="rect">
            <a:avLst/>
          </a:prstGeom>
        </p:spPr>
        <p:txBody>
          <a:bodyPr wrap="none">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After knowing games</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attraction mechanism, what can you learn from it?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137683"/>
            <a:ext cx="12192000" cy="5254650"/>
          </a:xfrm>
          <a:prstGeom prst="rect">
            <a:avLst/>
          </a:prstGeom>
          <a:solidFill>
            <a:srgbClr val="FDEAD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SubTitle_1"/>
          <p:cNvSpPr>
            <a:spLocks noChangeArrowheads="1"/>
          </p:cNvSpPr>
          <p:nvPr>
            <p:custDataLst>
              <p:tags r:id="rId1"/>
            </p:custDataLst>
          </p:nvPr>
        </p:nvSpPr>
        <p:spPr bwMode="auto">
          <a:xfrm>
            <a:off x="1056342" y="623491"/>
            <a:ext cx="9660292" cy="1289976"/>
          </a:xfrm>
          <a:prstGeom prst="parallelogram">
            <a:avLst>
              <a:gd name="adj" fmla="val 20381"/>
            </a:avLst>
          </a:prstGeom>
          <a:solidFill>
            <a:schemeClr val="accent3">
              <a:lumMod val="75000"/>
            </a:schemeClr>
          </a:solidFill>
          <a:ln w="9525">
            <a:noFill/>
            <a:miter lim="800000"/>
          </a:ln>
        </p:spPr>
        <p:txBody>
          <a:bodyPr lIns="0" tIns="0" rIns="0" bIns="0" anchor="ctr"/>
          <a:lstStyle/>
          <a:p>
            <a:r>
              <a:rPr lang="en-US" altLang="zh-CN" b="1" dirty="0" smtClean="0">
                <a:solidFill>
                  <a:srgbClr val="FFFFFF"/>
                </a:solidFill>
                <a:latin typeface="微软雅黑" panose="020B0503020204020204" pitchFamily="34" charset="-122"/>
                <a:ea typeface="微软雅黑" panose="020B0503020204020204" pitchFamily="34" charset="-122"/>
              </a:rPr>
              <a:t>Some people say life is a game. What do you think? Watch the video and grade yourself according to the following standards (Suppose the perfect score is 100). Then discuss which quality is most important with your partners.</a:t>
            </a:r>
            <a:endParaRPr lang="da-DK" altLang="zh-CN" b="1" dirty="0">
              <a:solidFill>
                <a:srgbClr val="FFFFFF"/>
              </a:solidFill>
              <a:latin typeface="微软雅黑" panose="020B0503020204020204" pitchFamily="34" charset="-122"/>
              <a:ea typeface="微软雅黑" panose="020B0503020204020204" pitchFamily="34" charset="-122"/>
            </a:endParaRPr>
          </a:p>
        </p:txBody>
      </p:sp>
      <p:sp>
        <p:nvSpPr>
          <p:cNvPr id="7" name="MH_Other_1"/>
          <p:cNvSpPr txBox="1">
            <a:spLocks noChangeArrowheads="1"/>
          </p:cNvSpPr>
          <p:nvPr>
            <p:custDataLst>
              <p:tags r:id="rId2"/>
            </p:custDataLst>
          </p:nvPr>
        </p:nvSpPr>
        <p:spPr bwMode="auto">
          <a:xfrm>
            <a:off x="274976" y="287173"/>
            <a:ext cx="1219200" cy="1200150"/>
          </a:xfrm>
          <a:prstGeom prst="rect">
            <a:avLst/>
          </a:prstGeom>
          <a:noFill/>
          <a:ln w="9525">
            <a:solidFill>
              <a:schemeClr val="accent3">
                <a:lumMod val="75000"/>
              </a:schemeClr>
            </a:solidFill>
            <a:miter lim="800000"/>
          </a:ln>
        </p:spPr>
        <p:txBody>
          <a:bodyPr lIns="0" tIns="0" rIns="0" bIns="0" anchor="ctr"/>
          <a:lstStyle/>
          <a:p>
            <a:pPr algn="ctr" eaLnBrk="1" hangingPunct="1"/>
            <a:r>
              <a:rPr lang="en-US" altLang="zh-CN" sz="8800" i="1" dirty="0" smtClean="0">
                <a:solidFill>
                  <a:schemeClr val="accent3">
                    <a:lumMod val="75000"/>
                  </a:schemeClr>
                </a:solidFill>
                <a:latin typeface="Elephant" pitchFamily="18" charset="0"/>
                <a:cs typeface="Aharoni" panose="02010803020104030203" pitchFamily="2" charset="-79"/>
              </a:rPr>
              <a:t>3</a:t>
            </a:r>
            <a:endParaRPr lang="zh-CN" altLang="en-US" sz="8800" i="1" dirty="0">
              <a:solidFill>
                <a:schemeClr val="accent3">
                  <a:lumMod val="75000"/>
                </a:schemeClr>
              </a:solidFill>
              <a:latin typeface="Elephant" pitchFamily="18" charset="0"/>
              <a:cs typeface="Aharoni" panose="02010803020104030203" pitchFamily="2" charset="-79"/>
            </a:endParaRPr>
          </a:p>
        </p:txBody>
      </p:sp>
      <p:sp>
        <p:nvSpPr>
          <p:cNvPr id="13" name="TextBox 12"/>
          <p:cNvSpPr txBox="1"/>
          <p:nvPr/>
        </p:nvSpPr>
        <p:spPr>
          <a:xfrm>
            <a:off x="6430072" y="2651518"/>
            <a:ext cx="4934614" cy="2862322"/>
          </a:xfrm>
          <a:prstGeom prst="rect">
            <a:avLst/>
          </a:prstGeom>
          <a:noFill/>
        </p:spPr>
        <p:txBody>
          <a:bodyPr wrap="square" rtlCol="0">
            <a:spAutoFit/>
          </a:bodyPr>
          <a:lstStyle/>
          <a:p>
            <a:r>
              <a:rPr lang="en-US" altLang="zh-CN" b="1" i="1" dirty="0" smtClean="0">
                <a:solidFill>
                  <a:schemeClr val="accent6">
                    <a:lumMod val="75000"/>
                  </a:schemeClr>
                </a:solidFill>
                <a:latin typeface="Comic Sans MS" panose="030F0702030302020204" pitchFamily="66" charset="0"/>
                <a:ea typeface="Adobe 繁黑體 Std B" pitchFamily="34" charset="-128"/>
              </a:rPr>
              <a:t>physical strength   </a:t>
            </a:r>
            <a:r>
              <a:rPr lang="en-US" altLang="zh-CN" b="1" i="1" dirty="0" smtClean="0">
                <a:solidFill>
                  <a:schemeClr val="accent6">
                    <a:lumMod val="75000"/>
                  </a:schemeClr>
                </a:solidFill>
                <a:latin typeface="Adobe 繁黑體 Std B" pitchFamily="34" charset="-128"/>
                <a:ea typeface="Adobe 繁黑體 Std B" pitchFamily="34" charset="-128"/>
              </a:rPr>
              <a:t>______________</a:t>
            </a:r>
          </a:p>
          <a:p>
            <a:r>
              <a:rPr lang="en-US" altLang="zh-CN" b="1" i="1" dirty="0" smtClean="0">
                <a:solidFill>
                  <a:schemeClr val="accent6">
                    <a:lumMod val="60000"/>
                    <a:lumOff val="40000"/>
                  </a:schemeClr>
                </a:solidFill>
                <a:latin typeface="Adobe 繁黑體 Std B" pitchFamily="34" charset="-128"/>
                <a:ea typeface="Adobe 繁黑體 Std B" pitchFamily="34" charset="-128"/>
              </a:rPr>
              <a:t> </a:t>
            </a:r>
          </a:p>
          <a:p>
            <a:endParaRPr lang="en-US" altLang="zh-CN" b="1" i="1" dirty="0" smtClean="0">
              <a:solidFill>
                <a:schemeClr val="accent6">
                  <a:lumMod val="60000"/>
                  <a:lumOff val="40000"/>
                </a:schemeClr>
              </a:solidFill>
              <a:latin typeface="Adobe 繁黑體 Std B" pitchFamily="34" charset="-128"/>
              <a:ea typeface="Adobe 繁黑體 Std B" pitchFamily="34" charset="-128"/>
            </a:endParaRPr>
          </a:p>
          <a:p>
            <a:r>
              <a:rPr lang="en-US" altLang="zh-CN" b="1" i="1" dirty="0" smtClean="0">
                <a:solidFill>
                  <a:schemeClr val="accent6">
                    <a:lumMod val="75000"/>
                  </a:schemeClr>
                </a:solidFill>
                <a:latin typeface="Comic Sans MS" panose="030F0702030302020204" pitchFamily="66" charset="0"/>
                <a:ea typeface="Adobe 繁黑體 Std B" pitchFamily="34" charset="-128"/>
              </a:rPr>
              <a:t>mental capability   </a:t>
            </a:r>
            <a:r>
              <a:rPr lang="en-US" altLang="zh-CN" b="1" i="1" dirty="0" smtClean="0">
                <a:solidFill>
                  <a:schemeClr val="accent6">
                    <a:lumMod val="75000"/>
                  </a:schemeClr>
                </a:solidFill>
                <a:latin typeface="Adobe 繁黑體 Std B" pitchFamily="34" charset="-128"/>
                <a:ea typeface="Adobe 繁黑體 Std B" pitchFamily="34" charset="-128"/>
              </a:rPr>
              <a:t>______________</a:t>
            </a:r>
          </a:p>
          <a:p>
            <a:endParaRPr lang="en-US" altLang="zh-CN" b="1" i="1" dirty="0" smtClean="0">
              <a:solidFill>
                <a:schemeClr val="accent6">
                  <a:lumMod val="60000"/>
                  <a:lumOff val="40000"/>
                </a:schemeClr>
              </a:solidFill>
              <a:latin typeface="Adobe 繁黑體 Std B" pitchFamily="34" charset="-128"/>
              <a:ea typeface="Adobe 繁黑體 Std B" pitchFamily="34" charset="-128"/>
            </a:endParaRPr>
          </a:p>
          <a:p>
            <a:endParaRPr lang="en-US" altLang="zh-CN" b="1" i="1" dirty="0" smtClean="0">
              <a:solidFill>
                <a:schemeClr val="accent6">
                  <a:lumMod val="60000"/>
                  <a:lumOff val="40000"/>
                </a:schemeClr>
              </a:solidFill>
              <a:latin typeface="Adobe 繁黑體 Std B" pitchFamily="34" charset="-128"/>
              <a:ea typeface="Adobe 繁黑體 Std B" pitchFamily="34" charset="-128"/>
            </a:endParaRPr>
          </a:p>
          <a:p>
            <a:r>
              <a:rPr lang="en-US" altLang="zh-CN" b="1" i="1" dirty="0" smtClean="0">
                <a:solidFill>
                  <a:schemeClr val="accent6">
                    <a:lumMod val="75000"/>
                  </a:schemeClr>
                </a:solidFill>
                <a:latin typeface="Comic Sans MS" panose="030F0702030302020204" pitchFamily="66" charset="0"/>
                <a:ea typeface="Adobe 繁黑體 Std B" pitchFamily="34" charset="-128"/>
              </a:rPr>
              <a:t>staying power       </a:t>
            </a:r>
            <a:r>
              <a:rPr lang="en-US" altLang="zh-CN" b="1" i="1" dirty="0" smtClean="0">
                <a:solidFill>
                  <a:schemeClr val="accent6">
                    <a:lumMod val="75000"/>
                  </a:schemeClr>
                </a:solidFill>
                <a:latin typeface="Adobe 繁黑體 Std B" pitchFamily="34" charset="-128"/>
                <a:ea typeface="Adobe 繁黑體 Std B" pitchFamily="34" charset="-128"/>
              </a:rPr>
              <a:t>______________</a:t>
            </a:r>
          </a:p>
          <a:p>
            <a:r>
              <a:rPr lang="en-US" altLang="zh-CN" b="1" i="1" dirty="0" smtClean="0">
                <a:solidFill>
                  <a:schemeClr val="accent6">
                    <a:lumMod val="60000"/>
                    <a:lumOff val="40000"/>
                  </a:schemeClr>
                </a:solidFill>
                <a:latin typeface="Adobe 繁黑體 Std B" pitchFamily="34" charset="-128"/>
                <a:ea typeface="Adobe 繁黑體 Std B" pitchFamily="34" charset="-128"/>
              </a:rPr>
              <a:t> </a:t>
            </a:r>
          </a:p>
          <a:p>
            <a:endParaRPr lang="en-US" altLang="zh-CN" b="1" i="1" dirty="0" smtClean="0">
              <a:solidFill>
                <a:schemeClr val="accent6">
                  <a:lumMod val="60000"/>
                  <a:lumOff val="40000"/>
                </a:schemeClr>
              </a:solidFill>
              <a:latin typeface="Adobe 繁黑體 Std B" pitchFamily="34" charset="-128"/>
              <a:ea typeface="Adobe 繁黑體 Std B" pitchFamily="34" charset="-128"/>
            </a:endParaRPr>
          </a:p>
          <a:p>
            <a:r>
              <a:rPr lang="en-US" altLang="zh-CN" b="1" i="1" dirty="0" smtClean="0">
                <a:solidFill>
                  <a:schemeClr val="accent6">
                    <a:lumMod val="75000"/>
                  </a:schemeClr>
                </a:solidFill>
                <a:latin typeface="Comic Sans MS" panose="030F0702030302020204" pitchFamily="66" charset="0"/>
                <a:ea typeface="Adobe 繁黑體 Std B" pitchFamily="34" charset="-128"/>
              </a:rPr>
              <a:t>emotion quotient (EQ) </a:t>
            </a:r>
            <a:r>
              <a:rPr lang="en-US" altLang="zh-CN" b="1" i="1" dirty="0" smtClean="0">
                <a:solidFill>
                  <a:schemeClr val="accent6">
                    <a:lumMod val="75000"/>
                  </a:schemeClr>
                </a:solidFill>
                <a:latin typeface="Adobe 繁黑體 Std B" pitchFamily="34" charset="-128"/>
                <a:ea typeface="Adobe 繁黑體 Std B" pitchFamily="34" charset="-128"/>
              </a:rPr>
              <a:t>___________</a:t>
            </a:r>
            <a:endParaRPr lang="zh-CN" altLang="en-US" b="1" i="1" dirty="0">
              <a:solidFill>
                <a:schemeClr val="accent6">
                  <a:lumMod val="75000"/>
                </a:schemeClr>
              </a:solidFill>
              <a:latin typeface="Adobe 繁黑體 Std B" pitchFamily="34" charset="-128"/>
              <a:ea typeface="Adobe 繁黑體 Std B" pitchFamily="34" charset="-128"/>
            </a:endParaRPr>
          </a:p>
        </p:txBody>
      </p:sp>
      <p:sp>
        <p:nvSpPr>
          <p:cNvPr id="8" name="TextBox 7"/>
          <p:cNvSpPr txBox="1"/>
          <p:nvPr/>
        </p:nvSpPr>
        <p:spPr>
          <a:xfrm>
            <a:off x="8665435" y="2589376"/>
            <a:ext cx="1803163" cy="367469"/>
          </a:xfrm>
          <a:prstGeom prst="rect">
            <a:avLst/>
          </a:prstGeom>
          <a:noFill/>
        </p:spPr>
        <p:txBody>
          <a:bodyPr wrap="square" rtlCol="0">
            <a:spAutoFit/>
          </a:bodyPr>
          <a:lstStyle/>
          <a:p>
            <a:r>
              <a:rPr lang="zh-CN" altLang="en-US" b="1" smtClean="0">
                <a:solidFill>
                  <a:srgbClr val="FF0000"/>
                </a:solidFill>
              </a:rPr>
              <a:t>体力；身体素质</a:t>
            </a:r>
            <a:endParaRPr lang="zh-CN" altLang="en-US" b="1">
              <a:solidFill>
                <a:srgbClr val="FF0000"/>
              </a:solidFill>
            </a:endParaRPr>
          </a:p>
        </p:txBody>
      </p:sp>
      <p:sp>
        <p:nvSpPr>
          <p:cNvPr id="9" name="TextBox 8"/>
          <p:cNvSpPr txBox="1"/>
          <p:nvPr/>
        </p:nvSpPr>
        <p:spPr>
          <a:xfrm>
            <a:off x="8665435" y="3435410"/>
            <a:ext cx="1956987" cy="369332"/>
          </a:xfrm>
          <a:prstGeom prst="rect">
            <a:avLst/>
          </a:prstGeom>
          <a:noFill/>
        </p:spPr>
        <p:txBody>
          <a:bodyPr wrap="square" rtlCol="0">
            <a:spAutoFit/>
          </a:bodyPr>
          <a:lstStyle/>
          <a:p>
            <a:r>
              <a:rPr lang="zh-CN" altLang="en-US" b="1" smtClean="0">
                <a:solidFill>
                  <a:srgbClr val="FF0000"/>
                </a:solidFill>
              </a:rPr>
              <a:t>脑力；心里能力</a:t>
            </a:r>
          </a:p>
        </p:txBody>
      </p:sp>
      <p:sp>
        <p:nvSpPr>
          <p:cNvPr id="10" name="TextBox 9"/>
          <p:cNvSpPr txBox="1"/>
          <p:nvPr/>
        </p:nvSpPr>
        <p:spPr>
          <a:xfrm>
            <a:off x="8691073" y="4255807"/>
            <a:ext cx="2059536" cy="369332"/>
          </a:xfrm>
          <a:prstGeom prst="rect">
            <a:avLst/>
          </a:prstGeom>
          <a:noFill/>
        </p:spPr>
        <p:txBody>
          <a:bodyPr wrap="square" rtlCol="0">
            <a:spAutoFit/>
          </a:bodyPr>
          <a:lstStyle/>
          <a:p>
            <a:r>
              <a:rPr lang="zh-CN" altLang="en-US" b="1" smtClean="0">
                <a:solidFill>
                  <a:srgbClr val="FF0000"/>
                </a:solidFill>
              </a:rPr>
              <a:t>忍耐力；持久力</a:t>
            </a:r>
          </a:p>
        </p:txBody>
      </p:sp>
      <p:sp>
        <p:nvSpPr>
          <p:cNvPr id="11" name="TextBox 10"/>
          <p:cNvSpPr txBox="1"/>
          <p:nvPr/>
        </p:nvSpPr>
        <p:spPr>
          <a:xfrm>
            <a:off x="9314915" y="5024928"/>
            <a:ext cx="897309" cy="369332"/>
          </a:xfrm>
          <a:prstGeom prst="rect">
            <a:avLst/>
          </a:prstGeom>
          <a:noFill/>
        </p:spPr>
        <p:txBody>
          <a:bodyPr wrap="square" rtlCol="0">
            <a:spAutoFit/>
          </a:bodyPr>
          <a:lstStyle/>
          <a:p>
            <a:r>
              <a:rPr lang="zh-CN" altLang="en-US" b="1" smtClean="0">
                <a:solidFill>
                  <a:srgbClr val="FF0000"/>
                </a:solidFill>
              </a:rPr>
              <a:t>情商</a:t>
            </a:r>
          </a:p>
        </p:txBody>
      </p:sp>
      <p:pic>
        <p:nvPicPr>
          <p:cNvPr id="12" name="1. Lead-in.mp4">
            <a:hlinkClick r:id="" action="ppaction://media"/>
          </p:cNvPr>
          <p:cNvPicPr>
            <a:picLocks noRot="1" noChangeAspect="1"/>
          </p:cNvPicPr>
          <p:nvPr>
            <a:videoFile r:link="rId3"/>
            <p:extLst>
              <p:ext uri="{DAA4B4D4-6D71-4841-9C94-3DE7FCFB9230}">
                <p14:media xmlns="" xmlns:p14="http://schemas.microsoft.com/office/powerpoint/2010/main" r:link="rId5"/>
              </p:ext>
            </p:extLst>
          </p:nvPr>
        </p:nvPicPr>
        <p:blipFill>
          <a:blip r:embed="rId6" cstate="print"/>
          <a:stretch>
            <a:fillRect/>
          </a:stretch>
        </p:blipFill>
        <p:spPr>
          <a:xfrm>
            <a:off x="1820255" y="2422731"/>
            <a:ext cx="4096284" cy="307221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2"/>
                                        </p:tgtEl>
                                      </p:cBhvr>
                                    </p:cmd>
                                  </p:childTnLst>
                                </p:cTn>
                              </p:par>
                            </p:childTnLst>
                          </p:cTn>
                        </p:par>
                      </p:childTnLst>
                    </p:cTn>
                  </p:par>
                </p:childTnLst>
              </p:cTn>
              <p:nextCondLst>
                <p:cond evt="onClick" delay="0">
                  <p:tgtEl>
                    <p:spTgt spid="12"/>
                  </p:tgtEl>
                </p:cond>
              </p:nextCondLst>
            </p:seq>
            <p:video fullScrn="1">
              <p:cMediaNode>
                <p:cTn id="32"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13"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71832" y="2980194"/>
            <a:ext cx="10086270" cy="2707288"/>
            <a:chOff x="235507" y="2980194"/>
            <a:chExt cx="10086270" cy="2707288"/>
          </a:xfrm>
        </p:grpSpPr>
        <p:sp>
          <p:nvSpPr>
            <p:cNvPr id="32" name="矩形 1"/>
            <p:cNvSpPr>
              <a:spLocks noChangeArrowheads="1"/>
            </p:cNvSpPr>
            <p:nvPr/>
          </p:nvSpPr>
          <p:spPr bwMode="auto">
            <a:xfrm>
              <a:off x="257908"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lvl="0" algn="ctr"/>
              <a:r>
                <a:rPr lang="en-US" altLang="zh-CN" sz="2400" dirty="0">
                  <a:solidFill>
                    <a:srgbClr val="FFFFFF"/>
                  </a:solidFill>
                  <a:latin typeface="Franklin Gothic Medium" panose="020B0603020102020204" pitchFamily="34" charset="0"/>
                </a:rPr>
                <a:t>Lead-in</a:t>
              </a:r>
              <a:endParaRPr lang="zh-CN" altLang="en-US" sz="2400" dirty="0">
                <a:solidFill>
                  <a:srgbClr val="FFFFFF"/>
                </a:solidFill>
                <a:latin typeface="Franklin Gothic Medium" panose="020B0603020102020204" pitchFamily="34" charset="0"/>
              </a:endParaRPr>
            </a:p>
          </p:txBody>
        </p:sp>
        <p:sp>
          <p:nvSpPr>
            <p:cNvPr id="33" name="矩形 21"/>
            <p:cNvSpPr>
              <a:spLocks noChangeArrowheads="1"/>
            </p:cNvSpPr>
            <p:nvPr/>
          </p:nvSpPr>
          <p:spPr bwMode="auto">
            <a:xfrm>
              <a:off x="1948076" y="3987936"/>
              <a:ext cx="1574987" cy="1699546"/>
            </a:xfrm>
            <a:prstGeom prst="rect">
              <a:avLst/>
            </a:prstGeom>
            <a:solidFill>
              <a:srgbClr val="E56858"/>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Listening </a:t>
              </a:r>
              <a:r>
                <a:rPr lang="zh-CN" altLang="en-US" sz="2400" dirty="0">
                  <a:solidFill>
                    <a:schemeClr val="bg1"/>
                  </a:solidFill>
                </a:rPr>
                <a:t>＆</a:t>
              </a:r>
            </a:p>
            <a:p>
              <a:pPr>
                <a:defRPr/>
              </a:pPr>
              <a:r>
                <a:rPr lang="en-US" altLang="zh-CN" sz="2400" dirty="0">
                  <a:solidFill>
                    <a:srgbClr val="FFFFFF"/>
                  </a:solidFill>
                  <a:latin typeface="Franklin Gothic Medium" panose="020B0603020102020204" pitchFamily="34" charset="0"/>
                </a:rPr>
                <a:t> Speaking</a:t>
              </a:r>
              <a:endParaRPr lang="zh-CN" altLang="en-US" sz="2400" dirty="0">
                <a:solidFill>
                  <a:srgbClr val="FFFFFF"/>
                </a:solidFill>
                <a:latin typeface="Franklin Gothic Medium" panose="020B0603020102020204" pitchFamily="34" charset="0"/>
              </a:endParaRPr>
            </a:p>
          </p:txBody>
        </p:sp>
        <p:cxnSp>
          <p:nvCxnSpPr>
            <p:cNvPr id="34" name="直接连接符 7167"/>
            <p:cNvCxnSpPr>
              <a:cxnSpLocks noChangeShapeType="1"/>
            </p:cNvCxnSpPr>
            <p:nvPr/>
          </p:nvCxnSpPr>
          <p:spPr bwMode="auto">
            <a:xfrm>
              <a:off x="235507"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35" name="直接连接符 7172"/>
            <p:cNvCxnSpPr>
              <a:cxnSpLocks noChangeShapeType="1"/>
            </p:cNvCxnSpPr>
            <p:nvPr/>
          </p:nvCxnSpPr>
          <p:spPr bwMode="auto">
            <a:xfrm rot="16200000" flipV="1">
              <a:off x="78163" y="3644555"/>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36" name="TextBox 7177"/>
            <p:cNvSpPr txBox="1">
              <a:spLocks noChangeArrowheads="1"/>
            </p:cNvSpPr>
            <p:nvPr/>
          </p:nvSpPr>
          <p:spPr bwMode="auto">
            <a:xfrm>
              <a:off x="343817"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1</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37" name="TextBox 7177"/>
            <p:cNvSpPr txBox="1">
              <a:spLocks noChangeArrowheads="1"/>
            </p:cNvSpPr>
            <p:nvPr/>
          </p:nvSpPr>
          <p:spPr bwMode="auto">
            <a:xfrm>
              <a:off x="2036052"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E56858"/>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E56858"/>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E56858"/>
                  </a:solidFill>
                  <a:latin typeface="Broadway" pitchFamily="82" charset="0"/>
                  <a:ea typeface="黑体" panose="02010609060101010101" pitchFamily="2" charset="-122"/>
                  <a:cs typeface="Arial" panose="020B0604020202020204" pitchFamily="34" charset="0"/>
                </a:rPr>
                <a:t>2</a:t>
              </a:r>
              <a:endParaRPr lang="zh-CN" altLang="en-US" sz="3600" b="1" dirty="0">
                <a:solidFill>
                  <a:srgbClr val="E56858"/>
                </a:solidFill>
                <a:latin typeface="Broadway" pitchFamily="82" charset="0"/>
                <a:ea typeface="黑体" panose="02010609060101010101" pitchFamily="2" charset="-122"/>
                <a:cs typeface="Arial" panose="020B0604020202020204" pitchFamily="34" charset="0"/>
              </a:endParaRPr>
            </a:p>
          </p:txBody>
        </p:sp>
        <p:cxnSp>
          <p:nvCxnSpPr>
            <p:cNvPr id="38" name="直接连接符 37"/>
            <p:cNvCxnSpPr/>
            <p:nvPr/>
          </p:nvCxnSpPr>
          <p:spPr bwMode="auto">
            <a:xfrm>
              <a:off x="1914853" y="3803285"/>
              <a:ext cx="1563445" cy="1588"/>
            </a:xfrm>
            <a:prstGeom prst="line">
              <a:avLst/>
            </a:prstGeom>
            <a:noFill/>
            <a:ln w="9525">
              <a:solidFill>
                <a:srgbClr val="E56858"/>
              </a:solidFill>
              <a:round/>
            </a:ln>
            <a:extLst>
              <a:ext uri="{909E8E84-426E-40DD-AFC4-6F175D3DCCD1}">
                <a14:hiddenFill xmlns="" xmlns:a14="http://schemas.microsoft.com/office/drawing/2010/main">
                  <a:noFill/>
                </a14:hiddenFill>
              </a:ext>
            </a:extLst>
          </p:spPr>
        </p:cxnSp>
        <p:sp>
          <p:nvSpPr>
            <p:cNvPr id="39" name="矩形 1"/>
            <p:cNvSpPr>
              <a:spLocks noChangeArrowheads="1"/>
            </p:cNvSpPr>
            <p:nvPr/>
          </p:nvSpPr>
          <p:spPr bwMode="auto">
            <a:xfrm>
              <a:off x="3635861"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Reading</a:t>
              </a:r>
              <a:endParaRPr lang="zh-CN" altLang="en-US" sz="2400" dirty="0">
                <a:solidFill>
                  <a:srgbClr val="FFFFFF"/>
                </a:solidFill>
                <a:latin typeface="Franklin Gothic Medium" panose="020B0603020102020204" pitchFamily="34" charset="0"/>
              </a:endParaRPr>
            </a:p>
          </p:txBody>
        </p:sp>
        <p:sp>
          <p:nvSpPr>
            <p:cNvPr id="40" name="矩形 21"/>
            <p:cNvSpPr>
              <a:spLocks noChangeArrowheads="1"/>
            </p:cNvSpPr>
            <p:nvPr/>
          </p:nvSpPr>
          <p:spPr bwMode="auto">
            <a:xfrm>
              <a:off x="5308689" y="3987936"/>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Grammar</a:t>
              </a:r>
              <a:endParaRPr lang="zh-CN" altLang="en-US" sz="2400" dirty="0">
                <a:solidFill>
                  <a:srgbClr val="FFFFFF"/>
                </a:solidFill>
                <a:latin typeface="Franklin Gothic Medium" panose="020B0603020102020204" pitchFamily="34" charset="0"/>
              </a:endParaRPr>
            </a:p>
          </p:txBody>
        </p:sp>
        <p:cxnSp>
          <p:nvCxnSpPr>
            <p:cNvPr id="41" name="直接连接符 7167"/>
            <p:cNvCxnSpPr>
              <a:cxnSpLocks noChangeShapeType="1"/>
            </p:cNvCxnSpPr>
            <p:nvPr/>
          </p:nvCxnSpPr>
          <p:spPr bwMode="auto">
            <a:xfrm>
              <a:off x="3613460" y="3803285"/>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2" name="TextBox 7177"/>
            <p:cNvSpPr txBox="1">
              <a:spLocks noChangeArrowheads="1"/>
            </p:cNvSpPr>
            <p:nvPr/>
          </p:nvSpPr>
          <p:spPr bwMode="auto">
            <a:xfrm>
              <a:off x="3721770" y="2980195"/>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3</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43" name="TextBox 7177"/>
            <p:cNvSpPr txBox="1">
              <a:spLocks noChangeArrowheads="1"/>
            </p:cNvSpPr>
            <p:nvPr/>
          </p:nvSpPr>
          <p:spPr bwMode="auto">
            <a:xfrm>
              <a:off x="5396665" y="2980195"/>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4</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44" name="直接连接符 43"/>
            <p:cNvCxnSpPr/>
            <p:nvPr/>
          </p:nvCxnSpPr>
          <p:spPr bwMode="auto">
            <a:xfrm>
              <a:off x="5275466" y="3803285"/>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5" name="直接连接符 7172"/>
            <p:cNvCxnSpPr>
              <a:cxnSpLocks noChangeShapeType="1"/>
            </p:cNvCxnSpPr>
            <p:nvPr/>
          </p:nvCxnSpPr>
          <p:spPr bwMode="auto">
            <a:xfrm rot="16200000" flipV="1">
              <a:off x="1752182" y="3644555"/>
              <a:ext cx="325972" cy="1238"/>
            </a:xfrm>
            <a:prstGeom prst="line">
              <a:avLst/>
            </a:prstGeom>
            <a:noFill/>
            <a:ln w="9525">
              <a:solidFill>
                <a:srgbClr val="E56858"/>
              </a:solidFill>
              <a:round/>
            </a:ln>
            <a:extLst>
              <a:ext uri="{909E8E84-426E-40DD-AFC4-6F175D3DCCD1}">
                <a14:hiddenFill xmlns="" xmlns:a14="http://schemas.microsoft.com/office/drawing/2010/main">
                  <a:noFill/>
                </a14:hiddenFill>
              </a:ext>
            </a:extLst>
          </p:spPr>
        </p:cxnSp>
        <p:cxnSp>
          <p:nvCxnSpPr>
            <p:cNvPr id="46" name="直接连接符 7172"/>
            <p:cNvCxnSpPr>
              <a:cxnSpLocks noChangeShapeType="1"/>
            </p:cNvCxnSpPr>
            <p:nvPr/>
          </p:nvCxnSpPr>
          <p:spPr bwMode="auto">
            <a:xfrm rot="16200000" flipV="1">
              <a:off x="3452395" y="363741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47" name="直接连接符 7172"/>
            <p:cNvCxnSpPr>
              <a:cxnSpLocks noChangeShapeType="1"/>
            </p:cNvCxnSpPr>
            <p:nvPr/>
          </p:nvCxnSpPr>
          <p:spPr bwMode="auto">
            <a:xfrm rot="16200000" flipV="1">
              <a:off x="5114508" y="3644554"/>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48" name="矩形 1"/>
            <p:cNvSpPr>
              <a:spLocks noChangeArrowheads="1"/>
            </p:cNvSpPr>
            <p:nvPr/>
          </p:nvSpPr>
          <p:spPr bwMode="auto">
            <a:xfrm>
              <a:off x="6981579" y="3987935"/>
              <a:ext cx="167176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Watching &amp; Performing</a:t>
              </a:r>
              <a:endParaRPr lang="zh-CN" altLang="en-US" sz="2400" dirty="0">
                <a:solidFill>
                  <a:srgbClr val="FFFFFF"/>
                </a:solidFill>
                <a:latin typeface="Franklin Gothic Medium" panose="020B0603020102020204" pitchFamily="34" charset="0"/>
              </a:endParaRPr>
            </a:p>
          </p:txBody>
        </p:sp>
        <p:sp>
          <p:nvSpPr>
            <p:cNvPr id="49" name="矩形 21"/>
            <p:cNvSpPr>
              <a:spLocks noChangeArrowheads="1"/>
            </p:cNvSpPr>
            <p:nvPr/>
          </p:nvSpPr>
          <p:spPr bwMode="auto">
            <a:xfrm>
              <a:off x="8746790" y="3987935"/>
              <a:ext cx="1574987" cy="1699546"/>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r>
                <a:rPr lang="en-US" altLang="zh-CN" sz="2400" dirty="0">
                  <a:solidFill>
                    <a:srgbClr val="FFFFFF"/>
                  </a:solidFill>
                  <a:latin typeface="Franklin Gothic Medium" panose="020B0603020102020204" pitchFamily="34" charset="0"/>
                </a:rPr>
                <a:t>Applied Writing</a:t>
              </a:r>
              <a:endParaRPr lang="zh-CN" altLang="en-US" sz="2400" dirty="0">
                <a:solidFill>
                  <a:srgbClr val="FFFFFF"/>
                </a:solidFill>
                <a:latin typeface="Franklin Gothic Medium" panose="020B0603020102020204" pitchFamily="34" charset="0"/>
              </a:endParaRPr>
            </a:p>
          </p:txBody>
        </p:sp>
        <p:cxnSp>
          <p:nvCxnSpPr>
            <p:cNvPr id="50" name="直接连接符 7167"/>
            <p:cNvCxnSpPr>
              <a:cxnSpLocks noChangeShapeType="1"/>
            </p:cNvCxnSpPr>
            <p:nvPr/>
          </p:nvCxnSpPr>
          <p:spPr bwMode="auto">
            <a:xfrm>
              <a:off x="6959178" y="3803284"/>
              <a:ext cx="1563450"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sp>
          <p:nvSpPr>
            <p:cNvPr id="51" name="TextBox 7177"/>
            <p:cNvSpPr txBox="1">
              <a:spLocks noChangeArrowheads="1"/>
            </p:cNvSpPr>
            <p:nvPr/>
          </p:nvSpPr>
          <p:spPr bwMode="auto">
            <a:xfrm>
              <a:off x="7067488" y="2980194"/>
              <a:ext cx="83263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5</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sp>
          <p:nvSpPr>
            <p:cNvPr id="52" name="TextBox 7177"/>
            <p:cNvSpPr txBox="1">
              <a:spLocks noChangeArrowheads="1"/>
            </p:cNvSpPr>
            <p:nvPr/>
          </p:nvSpPr>
          <p:spPr bwMode="auto">
            <a:xfrm>
              <a:off x="8845917" y="2980194"/>
              <a:ext cx="827909"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7F7F7F"/>
                  </a:solidFill>
                  <a:latin typeface="Broadway" pitchFamily="82" charset="0"/>
                  <a:ea typeface="黑体" panose="02010609060101010101" pitchFamily="2" charset="-122"/>
                  <a:cs typeface="Arial" panose="020B0604020202020204" pitchFamily="34" charset="0"/>
                </a:rPr>
                <a:t>Part </a:t>
              </a:r>
              <a:r>
                <a:rPr lang="en-US" altLang="zh-CN" sz="1400" b="1" dirty="0">
                  <a:solidFill>
                    <a:srgbClr val="7F7F7F"/>
                  </a:solidFill>
                  <a:latin typeface="Broadway" pitchFamily="82" charset="0"/>
                  <a:ea typeface="黑体" panose="02010609060101010101" pitchFamily="2" charset="-122"/>
                  <a:cs typeface="Arial" panose="020B0604020202020204" pitchFamily="34" charset="0"/>
                </a:rPr>
                <a:t>  </a:t>
              </a:r>
              <a:r>
                <a:rPr lang="en-US" altLang="zh-CN" sz="3600" b="1" dirty="0">
                  <a:solidFill>
                    <a:srgbClr val="7F7F7F"/>
                  </a:solidFill>
                  <a:latin typeface="Broadway" pitchFamily="82" charset="0"/>
                  <a:ea typeface="黑体" panose="02010609060101010101" pitchFamily="2" charset="-122"/>
                  <a:cs typeface="Arial" panose="020B0604020202020204" pitchFamily="34" charset="0"/>
                </a:rPr>
                <a:t>6</a:t>
              </a:r>
              <a:endParaRPr lang="zh-CN" altLang="en-US" sz="3600" b="1" dirty="0">
                <a:solidFill>
                  <a:srgbClr val="7F7F7F"/>
                </a:solidFill>
                <a:latin typeface="Broadway" pitchFamily="82" charset="0"/>
                <a:ea typeface="黑体" panose="02010609060101010101" pitchFamily="2" charset="-122"/>
                <a:cs typeface="Arial" panose="020B0604020202020204" pitchFamily="34" charset="0"/>
              </a:endParaRPr>
            </a:p>
          </p:txBody>
        </p:sp>
        <p:cxnSp>
          <p:nvCxnSpPr>
            <p:cNvPr id="53" name="直接连接符 52"/>
            <p:cNvCxnSpPr/>
            <p:nvPr/>
          </p:nvCxnSpPr>
          <p:spPr bwMode="auto">
            <a:xfrm>
              <a:off x="8735869" y="3803284"/>
              <a:ext cx="1563445" cy="158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4" name="直接连接符 7172"/>
            <p:cNvCxnSpPr>
              <a:cxnSpLocks noChangeShapeType="1"/>
            </p:cNvCxnSpPr>
            <p:nvPr/>
          </p:nvCxnSpPr>
          <p:spPr bwMode="auto">
            <a:xfrm rot="16200000" flipV="1">
              <a:off x="6795671" y="3639791"/>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cxnSp>
          <p:nvCxnSpPr>
            <p:cNvPr id="55" name="直接连接符 7172"/>
            <p:cNvCxnSpPr>
              <a:cxnSpLocks noChangeShapeType="1"/>
            </p:cNvCxnSpPr>
            <p:nvPr/>
          </p:nvCxnSpPr>
          <p:spPr bwMode="auto">
            <a:xfrm rot="16200000" flipV="1">
              <a:off x="8567668" y="3642173"/>
              <a:ext cx="325972" cy="1238"/>
            </a:xfrm>
            <a:prstGeom prst="line">
              <a:avLst/>
            </a:prstGeom>
            <a:noFill/>
            <a:ln w="9525">
              <a:solidFill>
                <a:srgbClr val="7F7F7F"/>
              </a:solidFill>
              <a:roun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Sub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10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10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14.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70120140655"/>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120115007"/>
  <p:tag name="MH_LIBRARY" val="GRAPHIC"/>
  <p:tag name="MH_TYPE" val="Other"/>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7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70120140655"/>
  <p:tag name="MH_LIBRARY" val="GRAPHIC"/>
  <p:tag name="MH_TYPE" val="Other"/>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8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8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120135946"/>
  <p:tag name="MH_LIBRARY" val="GRAPHIC"/>
  <p:tag name="MH_TYPE" val="Other"/>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95.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70120141033"/>
  <p:tag name="MH_LIBRARY" val="GRAPHIC"/>
  <p:tag name="MH_TYPE" val="Other"/>
  <p:tag name="MH_ORDER" val="1"/>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8868</Words>
  <Application>Microsoft Office PowerPoint</Application>
  <PresentationFormat>自定义</PresentationFormat>
  <Paragraphs>957</Paragraphs>
  <Slides>70</Slides>
  <Notes>12</Notes>
  <HiddenSlides>0</HiddenSlides>
  <MMClips>22</MMClips>
  <ScaleCrop>false</ScaleCrop>
  <HeadingPairs>
    <vt:vector size="4" baseType="variant">
      <vt:variant>
        <vt:lpstr>主题</vt:lpstr>
      </vt:variant>
      <vt:variant>
        <vt:i4>1</vt:i4>
      </vt:variant>
      <vt:variant>
        <vt:lpstr>幻灯片标题</vt:lpstr>
      </vt:variant>
      <vt:variant>
        <vt:i4>70</vt:i4>
      </vt:variant>
    </vt:vector>
  </HeadingPairs>
  <TitlesOfParts>
    <vt:vector size="7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1537</cp:revision>
  <dcterms:created xsi:type="dcterms:W3CDTF">2013-08-12T12:34:00Z</dcterms:created>
  <dcterms:modified xsi:type="dcterms:W3CDTF">2021-12-20T12:38:36Z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C261B56B02A3441C85C978EE9DFEC859</vt:lpwstr>
  </property>
  <property fmtid="{D5CDD505-2E9C-101B-9397-08002B2CF9AE}" pid="3" name="KSOProductBuildVer">
    <vt:lpwstr>2052-11.1.0.11115</vt:lpwstr>
  </property>
</Properties>
</file>