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tags/tag104.xml" ContentType="application/vnd.openxmlformats-officedocument.presentationml.tags+xml"/>
  <Override PartName="/ppt/slides/slide36.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notesSlides/notesSlide16.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52.xml" ContentType="application/vnd.openxmlformats-officedocument.presentationml.tags+xml"/>
  <Override PartName="/ppt/tags/tag109.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slides/slide77.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tags/tag112.xml" ContentType="application/vnd.openxmlformats-officedocument.presentationml.tag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tags/tag39.xml" ContentType="application/vnd.openxmlformats-officedocument.presentationml.tags+xml"/>
  <Override PartName="/ppt/tags/tag68.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ppt/tags/tag75.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64.xml" ContentType="application/vnd.openxmlformats-officedocument.presentationml.tags+xml"/>
  <Override PartName="/ppt/notesSlides/notesSlide13.xml" ContentType="application/vnd.openxmlformats-officedocument.presentationml.notesSlide+xml"/>
  <Override PartName="/ppt/tags/tag82.xml" ContentType="application/vnd.openxmlformats-officedocument.presentationml.tags+xml"/>
  <Override PartName="/ppt/tags/tag93.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tags/tag71.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tags/tag98.xml" ContentType="application/vnd.openxmlformats-officedocument.presentationml.tags+xml"/>
  <Override PartName="/ppt/tags/tag102.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notesSlides/notesSlide14.xml" ContentType="application/vnd.openxmlformats-officedocument.presentationml.notesSlide+xml"/>
  <Override PartName="/ppt/tags/tag83.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notesSlides/notesSlide9.xml" ContentType="application/vnd.openxmlformats-officedocument.presentationml.notesSlide+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notesSlides/notesSlide10.xml" ContentType="application/vnd.openxmlformats-officedocument.presentationml.notesSlide+xml"/>
  <Override PartName="/ppt/tags/tag107.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Override PartName="/ppt/tags/tag103.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tags/tag3.xml" ContentType="application/vnd.openxmlformats-officedocument.presentationml.tags+xml"/>
  <Default Extension="jpeg" ContentType="image/jpeg"/>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Default Extension="wav" ContentType="audio/wav"/>
  <Override PartName="/ppt/tags/tag66.xml" ContentType="application/vnd.openxmlformats-officedocument.presentationml.tags+xml"/>
  <Override PartName="/ppt/notesSlides/notesSlide15.xml" ContentType="application/vnd.openxmlformats-officedocument.presentationml.notesSlide+xml"/>
  <Override PartName="/ppt/tags/tag84.xml" ContentType="application/vnd.openxmlformats-officedocument.presentationml.tags+xml"/>
  <Override PartName="/ppt/tags/tag95.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tags/tag80.xml" ContentType="application/vnd.openxmlformats-officedocument.presentationml.tags+xml"/>
  <Override PartName="/ppt/tags/tag9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5">
  <p:sldMasterIdLst>
    <p:sldMasterId id="2147483648" r:id="rId1"/>
  </p:sldMasterIdLst>
  <p:notesMasterIdLst>
    <p:notesMasterId r:id="rId79"/>
  </p:notesMasterIdLst>
  <p:handoutMasterIdLst>
    <p:handoutMasterId r:id="rId80"/>
  </p:handoutMasterIdLst>
  <p:sldIdLst>
    <p:sldId id="256" r:id="rId2"/>
    <p:sldId id="603" r:id="rId3"/>
    <p:sldId id="604" r:id="rId4"/>
    <p:sldId id="260" r:id="rId5"/>
    <p:sldId id="400" r:id="rId6"/>
    <p:sldId id="486" r:id="rId7"/>
    <p:sldId id="524" r:id="rId8"/>
    <p:sldId id="377" r:id="rId9"/>
    <p:sldId id="525" r:id="rId10"/>
    <p:sldId id="487" r:id="rId11"/>
    <p:sldId id="404" r:id="rId12"/>
    <p:sldId id="443" r:id="rId13"/>
    <p:sldId id="535" r:id="rId14"/>
    <p:sldId id="488" r:id="rId15"/>
    <p:sldId id="489" r:id="rId16"/>
    <p:sldId id="476" r:id="rId17"/>
    <p:sldId id="536" r:id="rId18"/>
    <p:sldId id="521" r:id="rId19"/>
    <p:sldId id="492" r:id="rId20"/>
    <p:sldId id="408" r:id="rId21"/>
    <p:sldId id="413" r:id="rId22"/>
    <p:sldId id="543" r:id="rId23"/>
    <p:sldId id="548" r:id="rId24"/>
    <p:sldId id="544" r:id="rId25"/>
    <p:sldId id="549" r:id="rId26"/>
    <p:sldId id="547" r:id="rId27"/>
    <p:sldId id="546" r:id="rId28"/>
    <p:sldId id="545" r:id="rId29"/>
    <p:sldId id="550" r:id="rId30"/>
    <p:sldId id="551" r:id="rId31"/>
    <p:sldId id="523" r:id="rId32"/>
    <p:sldId id="526" r:id="rId33"/>
    <p:sldId id="527" r:id="rId34"/>
    <p:sldId id="493" r:id="rId35"/>
    <p:sldId id="528" r:id="rId36"/>
    <p:sldId id="497" r:id="rId37"/>
    <p:sldId id="499" r:id="rId38"/>
    <p:sldId id="500" r:id="rId39"/>
    <p:sldId id="498" r:id="rId40"/>
    <p:sldId id="502" r:id="rId41"/>
    <p:sldId id="503" r:id="rId42"/>
    <p:sldId id="504" r:id="rId43"/>
    <p:sldId id="505" r:id="rId44"/>
    <p:sldId id="508" r:id="rId45"/>
    <p:sldId id="507" r:id="rId46"/>
    <p:sldId id="539" r:id="rId47"/>
    <p:sldId id="540" r:id="rId48"/>
    <p:sldId id="553" r:id="rId49"/>
    <p:sldId id="557" r:id="rId50"/>
    <p:sldId id="558" r:id="rId51"/>
    <p:sldId id="556" r:id="rId52"/>
    <p:sldId id="555" r:id="rId53"/>
    <p:sldId id="554" r:id="rId54"/>
    <p:sldId id="552" r:id="rId55"/>
    <p:sldId id="522" r:id="rId56"/>
    <p:sldId id="510" r:id="rId57"/>
    <p:sldId id="512" r:id="rId58"/>
    <p:sldId id="511" r:id="rId59"/>
    <p:sldId id="409" r:id="rId60"/>
    <p:sldId id="559" r:id="rId61"/>
    <p:sldId id="451" r:id="rId62"/>
    <p:sldId id="514" r:id="rId63"/>
    <p:sldId id="517" r:id="rId64"/>
    <p:sldId id="529" r:id="rId65"/>
    <p:sldId id="530" r:id="rId66"/>
    <p:sldId id="531" r:id="rId67"/>
    <p:sldId id="515" r:id="rId68"/>
    <p:sldId id="410" r:id="rId69"/>
    <p:sldId id="519" r:id="rId70"/>
    <p:sldId id="541" r:id="rId71"/>
    <p:sldId id="520" r:id="rId72"/>
    <p:sldId id="532" r:id="rId73"/>
    <p:sldId id="420" r:id="rId74"/>
    <p:sldId id="411" r:id="rId75"/>
    <p:sldId id="429" r:id="rId76"/>
    <p:sldId id="605" r:id="rId77"/>
    <p:sldId id="257" r:id="rId7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CC66"/>
    <a:srgbClr val="CC66FF"/>
    <a:srgbClr val="FFCC99"/>
    <a:srgbClr val="FF9933"/>
    <a:srgbClr val="66FFCC"/>
    <a:srgbClr val="FFC7DD"/>
    <a:srgbClr val="E0E0E0"/>
    <a:srgbClr val="F8AD41"/>
    <a:srgbClr val="31BEA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83" autoAdjust="0"/>
    <p:restoredTop sz="94660"/>
  </p:normalViewPr>
  <p:slideViewPr>
    <p:cSldViewPr snapToGrid="0">
      <p:cViewPr varScale="1">
        <p:scale>
          <a:sx n="66" d="100"/>
          <a:sy n="66" d="100"/>
        </p:scale>
        <p:origin x="-108" y="-198"/>
      </p:cViewPr>
      <p:guideLst>
        <p:guide orient="horz" pos="2160"/>
        <p:guide pos="3840"/>
      </p:guideLst>
    </p:cSldViewPr>
  </p:slideViewPr>
  <p:notesTextViewPr>
    <p:cViewPr>
      <p:scale>
        <a:sx n="1" d="1"/>
        <a:sy n="1" d="1"/>
      </p:scale>
      <p:origin x="0" y="0"/>
    </p:cViewPr>
  </p:notesTextViewPr>
  <p:notesViewPr>
    <p:cSldViewPr snapToGrid="0">
      <p:cViewPr varScale="1">
        <p:scale>
          <a:sx n="64" d="100"/>
          <a:sy n="64" d="100"/>
        </p:scale>
        <p:origin x="-3426" y="-12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0CC5C9-847A-4AFF-BE45-ED75F4913185}" type="datetimeFigureOut">
              <a:rPr lang="zh-CN" altLang="en-US" smtClean="0"/>
              <a:pPr/>
              <a:t>2021/12/20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1189E0-078E-4C81-8AED-F55778FDA71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E9098F-28EE-4980-9763-B06670B04C89}" type="datetimeFigureOut">
              <a:rPr lang="zh-CN" altLang="en-US" smtClean="0"/>
              <a:pPr/>
              <a:t>2021/12/20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3A4923-F0CC-4A7A-8108-FBCDB09DA51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22</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48</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49</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50</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51</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52</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53</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54</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23</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24</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25</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26</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27</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28</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29</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30</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14" name="Picture 2" descr="c:\users\jqq\appdata\roaming\360se6\User Data\temp\19300001024098142529522539764_950.png"/>
          <p:cNvPicPr>
            <a:picLocks noChangeAspect="1" noChangeArrowheads="1"/>
          </p:cNvPicPr>
          <p:nvPr userDrawn="1"/>
        </p:nvPicPr>
        <p:blipFill>
          <a:blip r:embed="rId2" cstate="print"/>
          <a:srcRect t="3021"/>
          <a:stretch>
            <a:fillRect/>
          </a:stretch>
        </p:blipFill>
        <p:spPr bwMode="auto">
          <a:xfrm flipH="1">
            <a:off x="8" y="8958"/>
            <a:ext cx="7445794" cy="5526775"/>
          </a:xfrm>
          <a:prstGeom prst="rect">
            <a:avLst/>
          </a:prstGeom>
          <a:noFill/>
          <a:ln w="9525">
            <a:noFill/>
            <a:miter lim="800000"/>
            <a:headEnd/>
            <a:tailEnd/>
          </a:ln>
        </p:spPr>
      </p:pic>
      <p:sp>
        <p:nvSpPr>
          <p:cNvPr id="19" name="矩形 18"/>
          <p:cNvSpPr/>
          <p:nvPr userDrawn="1"/>
        </p:nvSpPr>
        <p:spPr>
          <a:xfrm>
            <a:off x="11799277" y="0"/>
            <a:ext cx="392723" cy="6858000"/>
          </a:xfrm>
          <a:prstGeom prst="rect">
            <a:avLst/>
          </a:prstGeom>
          <a:solidFill>
            <a:srgbClr val="007BF6">
              <a:alpha val="7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5540188"/>
            <a:ext cx="12192000" cy="1305906"/>
          </a:xfrm>
          <a:prstGeom prst="rect">
            <a:avLst/>
          </a:prstGeom>
          <a:solidFill>
            <a:schemeClr val="bg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11"/>
          <p:cNvSpPr txBox="1"/>
          <p:nvPr userDrawn="1"/>
        </p:nvSpPr>
        <p:spPr>
          <a:xfrm>
            <a:off x="11017" y="5689208"/>
            <a:ext cx="12191999" cy="1015663"/>
          </a:xfrm>
          <a:prstGeom prst="rect">
            <a:avLst/>
          </a:prstGeom>
          <a:noFill/>
        </p:spPr>
        <p:txBody>
          <a:bodyPr wrap="square">
            <a:spAutoFit/>
          </a:bodyPr>
          <a:lstStyle/>
          <a:p>
            <a:pPr algn="ctr" fontAlgn="auto">
              <a:spcBef>
                <a:spcPts val="0"/>
              </a:spcBef>
              <a:spcAft>
                <a:spcPts val="0"/>
              </a:spcAft>
              <a:defRPr/>
            </a:pPr>
            <a:r>
              <a:rPr lang="en-US" altLang="zh-CN" sz="60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rPr>
              <a:t>E</a:t>
            </a:r>
            <a:r>
              <a:rPr lang="zh-CN" altLang="en-US" sz="60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rPr>
              <a:t>时代高职英语</a:t>
            </a:r>
            <a:r>
              <a:rPr lang="en-US" altLang="zh-CN" sz="60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rPr>
              <a:t>——</a:t>
            </a:r>
            <a:r>
              <a:rPr lang="zh-CN" altLang="en-US" sz="60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rPr>
              <a:t>综合教程</a:t>
            </a:r>
            <a:r>
              <a:rPr lang="zh-CN" altLang="en-US" sz="48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rPr>
              <a:t>（</a:t>
            </a:r>
            <a:r>
              <a:rPr lang="en-US" altLang="zh-CN" sz="48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rPr>
              <a:t>2</a:t>
            </a:r>
            <a:r>
              <a:rPr lang="zh-CN" altLang="en-US" sz="48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rPr>
              <a:t>）</a:t>
            </a:r>
            <a:endParaRPr lang="en-US" altLang="zh-CN" sz="48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endParaRPr>
          </a:p>
        </p:txBody>
      </p:sp>
      <p:sp>
        <p:nvSpPr>
          <p:cNvPr id="20" name="矩形 19"/>
          <p:cNvSpPr/>
          <p:nvPr userDrawn="1"/>
        </p:nvSpPr>
        <p:spPr>
          <a:xfrm>
            <a:off x="5919012" y="828587"/>
            <a:ext cx="5945112" cy="2354491"/>
          </a:xfrm>
          <a:prstGeom prst="rect">
            <a:avLst/>
          </a:prstGeom>
        </p:spPr>
        <p:txBody>
          <a:bodyPr wrap="square">
            <a:spAutoFit/>
          </a:bodyPr>
          <a:lstStyle/>
          <a:p>
            <a:pPr algn="ctr">
              <a:lnSpc>
                <a:spcPct val="150000"/>
              </a:lnSpc>
            </a:pPr>
            <a:r>
              <a:rPr lang="en-US" altLang="zh-CN" sz="4800" b="1" kern="1200" dirty="0">
                <a:solidFill>
                  <a:srgbClr val="FF0000"/>
                </a:solidFill>
                <a:latin typeface="方正华隶简体" pitchFamily="65" charset="-122"/>
                <a:ea typeface="方正华隶简体" pitchFamily="65" charset="-122"/>
                <a:cs typeface="+mn-cs"/>
              </a:rPr>
              <a:t>Unit 1</a:t>
            </a:r>
          </a:p>
          <a:p>
            <a:pPr algn="ctr">
              <a:lnSpc>
                <a:spcPct val="150000"/>
              </a:lnSpc>
            </a:pPr>
            <a:r>
              <a:rPr lang="en-US" altLang="zh-CN" sz="4800" kern="1200" dirty="0">
                <a:solidFill>
                  <a:schemeClr val="tx1">
                    <a:lumMod val="75000"/>
                    <a:lumOff val="25000"/>
                  </a:schemeClr>
                </a:solidFill>
                <a:latin typeface="方正华隶简体" pitchFamily="65" charset="-122"/>
                <a:ea typeface="方正华隶简体" pitchFamily="65" charset="-122"/>
                <a:cs typeface="+mn-cs"/>
              </a:rPr>
              <a:t> True Love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两栏内容">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两栏内容">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两栏内容">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3645024"/>
            <a:ext cx="12195175" cy="3024336"/>
          </a:xfrm>
          <a:prstGeom prst="rect">
            <a:avLst/>
          </a:prstGeom>
          <a:gradFill>
            <a:gsLst>
              <a:gs pos="0">
                <a:srgbClr val="FAFAFA"/>
              </a:gs>
              <a:gs pos="50000">
                <a:srgbClr val="FBFBFB"/>
              </a:gs>
              <a:gs pos="100000">
                <a:srgbClr val="FCFC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669360"/>
            <a:ext cx="12195175" cy="18864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23034"/>
              </a:solidFill>
            </a:endParaRPr>
          </a:p>
        </p:txBody>
      </p:sp>
      <p:sp>
        <p:nvSpPr>
          <p:cNvPr id="11" name="矩形 10"/>
          <p:cNvSpPr/>
          <p:nvPr userDrawn="1"/>
        </p:nvSpPr>
        <p:spPr>
          <a:xfrm>
            <a:off x="0" y="0"/>
            <a:ext cx="12195175" cy="364502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70C19"/>
              </a:solidFill>
            </a:endParaRPr>
          </a:p>
        </p:txBody>
      </p:sp>
      <p:sp>
        <p:nvSpPr>
          <p:cNvPr id="12" name="标题 1"/>
          <p:cNvSpPr txBox="1">
            <a:spLocks noChangeArrowheads="1"/>
          </p:cNvSpPr>
          <p:nvPr userDrawn="1"/>
        </p:nvSpPr>
        <p:spPr>
          <a:xfrm>
            <a:off x="12026" y="1904549"/>
            <a:ext cx="7358587"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dirty="0">
                <a:solidFill>
                  <a:schemeClr val="bg1"/>
                </a:solidFill>
                <a:effectLst>
                  <a:reflection blurRad="6350" stA="55000" endA="300" endPos="45500" dir="5400000" sy="-100000" algn="bl" rotWithShape="0"/>
                </a:effectLst>
                <a:latin typeface="Broadway" pitchFamily="82" charset="0"/>
                <a:sym typeface="Impact" panose="020B0806030902050204" pitchFamily="34" charset="0"/>
              </a:rPr>
              <a:t>Thank </a:t>
            </a:r>
            <a:r>
              <a:rPr lang="en-US" altLang="zh-CN" sz="7200" dirty="0">
                <a:solidFill>
                  <a:schemeClr val="bg1"/>
                </a:solidFill>
                <a:effectLst>
                  <a:reflection blurRad="6350" stA="55000" endA="300" endPos="45500" dir="5400000" sy="-100000" algn="bl" rotWithShape="0"/>
                </a:effectLst>
                <a:latin typeface="Broadway" pitchFamily="82" charset="0"/>
                <a:sym typeface="Impact" panose="020B0806030902050204" pitchFamily="34" charset="0"/>
              </a:rPr>
              <a:t>You</a:t>
            </a:r>
            <a:endParaRPr lang="zh-CN" altLang="en-US" sz="3200" dirty="0">
              <a:solidFill>
                <a:schemeClr val="bg1"/>
              </a:solidFill>
              <a:effectLst>
                <a:reflection blurRad="6350" stA="55000" endA="300" endPos="45500" dir="5400000" sy="-100000" algn="bl" rotWithShape="0"/>
              </a:effectLst>
              <a:latin typeface="Broadway" pitchFamily="82" charset="0"/>
            </a:endParaRPr>
          </a:p>
        </p:txBody>
      </p:sp>
      <p:pic>
        <p:nvPicPr>
          <p:cNvPr id="17" name="图片 16" descr="U3834P42DT20120718115700.png"/>
          <p:cNvPicPr>
            <a:picLocks noChangeAspect="1"/>
          </p:cNvPicPr>
          <p:nvPr userDrawn="1"/>
        </p:nvPicPr>
        <p:blipFill>
          <a:blip r:embed="rId2" cstate="print"/>
          <a:stretch>
            <a:fillRect/>
          </a:stretch>
        </p:blipFill>
        <p:spPr>
          <a:xfrm rot="486011">
            <a:off x="7409447" y="1287367"/>
            <a:ext cx="4184984" cy="4184984"/>
          </a:xfrm>
          <a:prstGeom prst="rect">
            <a:avLst/>
          </a:prstGeom>
          <a:ln w="34925">
            <a:solidFill>
              <a:srgbClr val="FF7415"/>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3.30643E-7 -1.19861 L 3.30643E-7 2.59259E-6 L 0.00039 -0.12153 L 3.30643E-7 2.59259E-6 " pathEditMode="relative" rAng="0" ptsTypes="AAAA">
                                      <p:cBhvr>
                                        <p:cTn id="8" dur="600" fill="hold"/>
                                        <p:tgtEl>
                                          <p:spTgt spid="12"/>
                                        </p:tgtEl>
                                        <p:attrNameLst>
                                          <p:attrName>ppt_x</p:attrName>
                                          <p:attrName>ppt_y</p:attrName>
                                        </p:attrNameLst>
                                      </p:cBhvr>
                                      <p:rCtr x="13" y="59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0" y="0"/>
            <a:ext cx="0" cy="0"/>
          </a:xfrm>
        </p:spPr>
        <p:txBody>
          <a:bodyPr/>
          <a:lstStyle>
            <a:lvl1pPr fontAlgn="auto">
              <a:spcBef>
                <a:spcPts val="0"/>
              </a:spcBef>
              <a:spcAft>
                <a:spcPts val="0"/>
              </a:spcAft>
              <a:defRPr>
                <a:latin typeface="+mn-lt"/>
                <a:ea typeface="+mn-ea"/>
              </a:defRPr>
            </a:lvl1pPr>
          </a:lstStyle>
          <a:p>
            <a:pPr>
              <a:defRPr/>
            </a:pPr>
            <a:fld id="{22630632-A540-4143-886C-87A90EEBCF81}" type="datetimeFigureOut">
              <a:rPr lang="zh-CN" altLang="en-US"/>
              <a:pPr>
                <a:defRPr/>
              </a:pPr>
              <a:t>2021/12/20</a:t>
            </a:fld>
            <a:endParaRPr lang="zh-CN" altLang="en-US"/>
          </a:p>
        </p:txBody>
      </p:sp>
      <p:sp>
        <p:nvSpPr>
          <p:cNvPr id="3" name="页脚占位符 4"/>
          <p:cNvSpPr>
            <a:spLocks noGrp="1"/>
          </p:cNvSpPr>
          <p:nvPr>
            <p:ph type="ftr" sz="quarter" idx="11"/>
          </p:nvPr>
        </p:nvSpPr>
        <p:spPr>
          <a:xfrm>
            <a:off x="0" y="0"/>
            <a:ext cx="0" cy="0"/>
          </a:xfrm>
        </p:spPr>
        <p:txBody>
          <a:bodyPr/>
          <a:lstStyle>
            <a:lvl1pPr fontAlgn="auto">
              <a:spcBef>
                <a:spcPts val="0"/>
              </a:spcBef>
              <a:spcAft>
                <a:spcPts val="0"/>
              </a:spcAft>
              <a:defRPr>
                <a:latin typeface="+mn-lt"/>
                <a:ea typeface="+mn-ea"/>
              </a:defRPr>
            </a:lvl1pPr>
          </a:lstStyle>
          <a:p>
            <a:pPr>
              <a:defRPr/>
            </a:pPr>
            <a:endParaRPr lang="zh-CN" altLang="en-US"/>
          </a:p>
        </p:txBody>
      </p:sp>
      <p:sp>
        <p:nvSpPr>
          <p:cNvPr id="4" name="灯片编号占位符 5"/>
          <p:cNvSpPr>
            <a:spLocks noGrp="1"/>
          </p:cNvSpPr>
          <p:nvPr>
            <p:ph type="sldNum" sz="quarter" idx="12"/>
          </p:nvPr>
        </p:nvSpPr>
        <p:spPr>
          <a:xfrm>
            <a:off x="0" y="0"/>
            <a:ext cx="0" cy="0"/>
          </a:xfrm>
        </p:spPr>
        <p:txBody>
          <a:bodyPr/>
          <a:lstStyle>
            <a:lvl1pPr fontAlgn="auto">
              <a:spcBef>
                <a:spcPts val="0"/>
              </a:spcBef>
              <a:spcAft>
                <a:spcPts val="0"/>
              </a:spcAft>
              <a:defRPr>
                <a:latin typeface="+mn-lt"/>
                <a:ea typeface="+mn-ea"/>
              </a:defRPr>
            </a:lvl1pPr>
          </a:lstStyle>
          <a:p>
            <a:pPr>
              <a:defRPr/>
            </a:pPr>
            <a:fld id="{D99492FF-DDAF-4303-A1B7-311747DA5D30}" type="slidenum">
              <a:rPr lang="zh-CN" altLang="en-US"/>
              <a:pPr>
                <a:defRPr/>
              </a:pPr>
              <a:t>‹#›</a:t>
            </a:fld>
            <a:endParaRPr lang="zh-CN" alt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22" name="矩形 21"/>
          <p:cNvSpPr/>
          <p:nvPr userDrawn="1"/>
        </p:nvSpPr>
        <p:spPr>
          <a:xfrm>
            <a:off x="533016" y="547784"/>
            <a:ext cx="3456000" cy="43200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200" dirty="0">
                <a:solidFill>
                  <a:schemeClr val="bg1"/>
                </a:solidFill>
                <a:latin typeface="微软雅黑" panose="020B0503020204020204" pitchFamily="34" charset="-122"/>
                <a:ea typeface="微软雅黑" panose="020B0503020204020204" pitchFamily="34" charset="-122"/>
              </a:rPr>
              <a:t>  </a:t>
            </a:r>
            <a:r>
              <a:rPr lang="en-US" altLang="zh-CN" sz="2000" dirty="0">
                <a:solidFill>
                  <a:schemeClr val="bg1"/>
                </a:solidFill>
              </a:rPr>
              <a:t>CONTENTS PAGE  </a:t>
            </a:r>
            <a:r>
              <a:rPr lang="zh-CN" altLang="en-US" sz="2200" dirty="0">
                <a:solidFill>
                  <a:schemeClr val="bg1"/>
                </a:solidFill>
                <a:latin typeface="微软雅黑" panose="020B0503020204020204" pitchFamily="34" charset="-122"/>
                <a:ea typeface="微软雅黑" panose="020B0503020204020204" pitchFamily="34" charset="-122"/>
              </a:rPr>
              <a:t>目录页</a:t>
            </a:r>
            <a:endParaRPr lang="zh-CN" altLang="en-US" sz="1600" dirty="0">
              <a:solidFill>
                <a:schemeClr val="bg1"/>
              </a:solidFill>
            </a:endParaRPr>
          </a:p>
        </p:txBody>
      </p:sp>
      <p:sp>
        <p:nvSpPr>
          <p:cNvPr id="23" name="矩形 22"/>
          <p:cNvSpPr/>
          <p:nvPr userDrawn="1"/>
        </p:nvSpPr>
        <p:spPr>
          <a:xfrm>
            <a:off x="0" y="547782"/>
            <a:ext cx="508302" cy="432001"/>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4" name="矩形 3"/>
          <p:cNvSpPr/>
          <p:nvPr userDrawn="1"/>
        </p:nvSpPr>
        <p:spPr>
          <a:xfrm>
            <a:off x="533016" y="547784"/>
            <a:ext cx="3456000" cy="43200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200" dirty="0">
                <a:solidFill>
                  <a:schemeClr val="bg1"/>
                </a:solidFill>
                <a:latin typeface="微软雅黑" panose="020B0503020204020204" pitchFamily="34" charset="-122"/>
                <a:ea typeface="微软雅黑" panose="020B0503020204020204" pitchFamily="34" charset="-122"/>
              </a:rPr>
              <a:t> </a:t>
            </a:r>
            <a:r>
              <a:rPr lang="en-US" altLang="zh-CN" sz="2000" kern="1200" dirty="0">
                <a:solidFill>
                  <a:schemeClr val="bg1"/>
                </a:solidFill>
                <a:latin typeface="+mn-lt"/>
                <a:ea typeface="微软雅黑" panose="020B0503020204020204" pitchFamily="34" charset="-122"/>
                <a:cs typeface="+mn-cs"/>
              </a:rPr>
              <a:t>TRANSITION PAGE  </a:t>
            </a:r>
            <a:r>
              <a:rPr lang="zh-CN" altLang="en-US" sz="2200" dirty="0">
                <a:solidFill>
                  <a:schemeClr val="bg1"/>
                </a:solidFill>
                <a:latin typeface="微软雅黑" panose="020B0503020204020204" pitchFamily="34" charset="-122"/>
                <a:ea typeface="微软雅黑" panose="020B0503020204020204" pitchFamily="34" charset="-122"/>
              </a:rPr>
              <a:t>过渡页</a:t>
            </a:r>
          </a:p>
        </p:txBody>
      </p:sp>
      <p:sp>
        <p:nvSpPr>
          <p:cNvPr id="5" name="矩形 4"/>
          <p:cNvSpPr/>
          <p:nvPr userDrawn="1"/>
        </p:nvSpPr>
        <p:spPr>
          <a:xfrm>
            <a:off x="0" y="547782"/>
            <a:ext cx="508302" cy="432001"/>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8" name="矩形 7"/>
          <p:cNvSpPr/>
          <p:nvPr userDrawn="1"/>
        </p:nvSpPr>
        <p:spPr>
          <a:xfrm>
            <a:off x="1837592" y="6383215"/>
            <a:ext cx="1326713" cy="475200"/>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8"/>
          <p:cNvSpPr txBox="1"/>
          <p:nvPr userDrawn="1"/>
        </p:nvSpPr>
        <p:spPr>
          <a:xfrm>
            <a:off x="1761757" y="6388831"/>
            <a:ext cx="1574763" cy="461665"/>
          </a:xfrm>
          <a:prstGeom prst="rect">
            <a:avLst/>
          </a:prstGeom>
          <a:noFill/>
        </p:spPr>
        <p:txBody>
          <a:bodyPr wrap="square" rtlCol="0" anchor="ctr">
            <a:spAutoFit/>
          </a:bodyPr>
          <a:lstStyle/>
          <a:p>
            <a:r>
              <a:rPr lang="en-US" altLang="zh-CN" sz="2400" kern="1200" dirty="0">
                <a:solidFill>
                  <a:schemeClr val="bg1"/>
                </a:solidFill>
                <a:latin typeface="汉仪综艺体简" pitchFamily="49" charset="-122"/>
                <a:ea typeface="汉仪综艺体简" pitchFamily="49" charset="-122"/>
                <a:cs typeface="+mn-cs"/>
              </a:rPr>
              <a:t>Unit 1</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userDrawn="1"/>
        </p:nvSpPr>
        <p:spPr>
          <a:xfrm>
            <a:off x="3275449" y="6422376"/>
            <a:ext cx="3070267" cy="400110"/>
          </a:xfrm>
          <a:prstGeom prst="rect">
            <a:avLst/>
          </a:prstGeom>
        </p:spPr>
        <p:txBody>
          <a:bodyPr wrap="square">
            <a:spAutoFit/>
          </a:bodyPr>
          <a:lstStyle/>
          <a:p>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en-US" altLang="zh-CN" sz="2000" b="0" i="0" u="none" strike="noStrike" kern="120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cs typeface="+mn-cs"/>
              </a:rPr>
              <a:t>True Love</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userDrawn="1"/>
        </p:nvSpPr>
        <p:spPr>
          <a:xfrm>
            <a:off x="3118012" y="6461928"/>
            <a:ext cx="61547" cy="360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
        <p:nvSpPr>
          <p:cNvPr id="6" name="矩形 5"/>
          <p:cNvSpPr/>
          <p:nvPr userDrawn="1"/>
        </p:nvSpPr>
        <p:spPr>
          <a:xfrm>
            <a:off x="1837592" y="6383215"/>
            <a:ext cx="1326713" cy="475200"/>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8"/>
          <p:cNvSpPr txBox="1"/>
          <p:nvPr userDrawn="1"/>
        </p:nvSpPr>
        <p:spPr>
          <a:xfrm>
            <a:off x="1761757" y="6388831"/>
            <a:ext cx="1574763" cy="461665"/>
          </a:xfrm>
          <a:prstGeom prst="rect">
            <a:avLst/>
          </a:prstGeom>
          <a:noFill/>
        </p:spPr>
        <p:txBody>
          <a:bodyPr wrap="square" rtlCol="0" anchor="ctr">
            <a:spAutoFit/>
          </a:bodyPr>
          <a:lstStyle/>
          <a:p>
            <a:r>
              <a:rPr lang="en-US" altLang="zh-CN" sz="2400" kern="1200" dirty="0">
                <a:solidFill>
                  <a:schemeClr val="bg1"/>
                </a:solidFill>
                <a:latin typeface="汉仪综艺体简" pitchFamily="49" charset="-122"/>
                <a:ea typeface="汉仪综艺体简" pitchFamily="49" charset="-122"/>
                <a:cs typeface="+mn-cs"/>
              </a:rPr>
              <a:t>Unit 1</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userDrawn="1"/>
        </p:nvSpPr>
        <p:spPr>
          <a:xfrm>
            <a:off x="3118012" y="6461928"/>
            <a:ext cx="61547" cy="360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275449" y="6422376"/>
            <a:ext cx="3070267" cy="400110"/>
          </a:xfrm>
          <a:prstGeom prst="rect">
            <a:avLst/>
          </a:prstGeom>
        </p:spPr>
        <p:txBody>
          <a:bodyPr wrap="square">
            <a:spAutoFit/>
          </a:bodyPr>
          <a:lstStyle/>
          <a:p>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en-US" altLang="zh-CN" sz="2000" b="0" i="0" u="none" strike="noStrike" kern="120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cs typeface="+mn-cs"/>
              </a:rPr>
              <a:t>True Love</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比较">
    <p:spTree>
      <p:nvGrpSpPr>
        <p:cNvPr id="1" name=""/>
        <p:cNvGrpSpPr/>
        <p:nvPr/>
      </p:nvGrpSpPr>
      <p:grpSpPr>
        <a:xfrm>
          <a:off x="0" y="0"/>
          <a:ext cx="0" cy="0"/>
          <a:chOff x="0" y="0"/>
          <a:chExt cx="0" cy="0"/>
        </a:xfrm>
      </p:grpSpPr>
      <p:sp>
        <p:nvSpPr>
          <p:cNvPr id="6" name="矩形 5"/>
          <p:cNvSpPr/>
          <p:nvPr userDrawn="1"/>
        </p:nvSpPr>
        <p:spPr>
          <a:xfrm>
            <a:off x="1837592" y="6383215"/>
            <a:ext cx="1326713" cy="475200"/>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8"/>
          <p:cNvSpPr txBox="1"/>
          <p:nvPr userDrawn="1"/>
        </p:nvSpPr>
        <p:spPr>
          <a:xfrm>
            <a:off x="1761757" y="6388831"/>
            <a:ext cx="1574763" cy="461665"/>
          </a:xfrm>
          <a:prstGeom prst="rect">
            <a:avLst/>
          </a:prstGeom>
          <a:noFill/>
        </p:spPr>
        <p:txBody>
          <a:bodyPr wrap="square" rtlCol="0" anchor="ctr">
            <a:spAutoFit/>
          </a:bodyPr>
          <a:lstStyle/>
          <a:p>
            <a:r>
              <a:rPr lang="en-US" altLang="zh-CN" sz="2400" kern="1200" dirty="0">
                <a:solidFill>
                  <a:schemeClr val="bg1"/>
                </a:solidFill>
                <a:latin typeface="汉仪综艺体简" pitchFamily="49" charset="-122"/>
                <a:ea typeface="汉仪综艺体简" pitchFamily="49" charset="-122"/>
                <a:cs typeface="+mn-cs"/>
              </a:rPr>
              <a:t>Unit 1</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userDrawn="1"/>
        </p:nvSpPr>
        <p:spPr>
          <a:xfrm>
            <a:off x="3118012" y="6461928"/>
            <a:ext cx="61547" cy="360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275449" y="6422376"/>
            <a:ext cx="3070267" cy="400110"/>
          </a:xfrm>
          <a:prstGeom prst="rect">
            <a:avLst/>
          </a:prstGeom>
        </p:spPr>
        <p:txBody>
          <a:bodyPr wrap="square">
            <a:spAutoFit/>
          </a:bodyPr>
          <a:lstStyle/>
          <a:p>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en-US" altLang="zh-CN" sz="2000" b="0" i="0" u="none" strike="noStrike" kern="120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cs typeface="+mn-cs"/>
              </a:rPr>
              <a:t>True Love</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sp>
        <p:nvSpPr>
          <p:cNvPr id="6" name="矩形 5"/>
          <p:cNvSpPr/>
          <p:nvPr userDrawn="1"/>
        </p:nvSpPr>
        <p:spPr>
          <a:xfrm>
            <a:off x="1837592" y="6383215"/>
            <a:ext cx="1326713" cy="475200"/>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8"/>
          <p:cNvSpPr txBox="1"/>
          <p:nvPr userDrawn="1"/>
        </p:nvSpPr>
        <p:spPr>
          <a:xfrm>
            <a:off x="1761757" y="6388831"/>
            <a:ext cx="1574763" cy="461665"/>
          </a:xfrm>
          <a:prstGeom prst="rect">
            <a:avLst/>
          </a:prstGeom>
          <a:noFill/>
        </p:spPr>
        <p:txBody>
          <a:bodyPr wrap="square" rtlCol="0" anchor="ctr">
            <a:spAutoFit/>
          </a:bodyPr>
          <a:lstStyle/>
          <a:p>
            <a:r>
              <a:rPr lang="en-US" altLang="zh-CN" sz="2400" kern="1200" dirty="0">
                <a:solidFill>
                  <a:schemeClr val="bg1"/>
                </a:solidFill>
                <a:latin typeface="汉仪综艺体简" pitchFamily="49" charset="-122"/>
                <a:ea typeface="汉仪综艺体简" pitchFamily="49" charset="-122"/>
                <a:cs typeface="+mn-cs"/>
              </a:rPr>
              <a:t>Unit 1</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userDrawn="1"/>
        </p:nvSpPr>
        <p:spPr>
          <a:xfrm>
            <a:off x="3118012" y="6461928"/>
            <a:ext cx="61547" cy="360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275449" y="6422376"/>
            <a:ext cx="3070267" cy="400110"/>
          </a:xfrm>
          <a:prstGeom prst="rect">
            <a:avLst/>
          </a:prstGeom>
        </p:spPr>
        <p:txBody>
          <a:bodyPr wrap="square">
            <a:spAutoFit/>
          </a:bodyPr>
          <a:lstStyle/>
          <a:p>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en-US" altLang="zh-CN" sz="2000" b="0" i="0" u="none" strike="noStrike" kern="120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cs typeface="+mn-cs"/>
              </a:rPr>
              <a:t>True Love</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比较">
    <p:spTree>
      <p:nvGrpSpPr>
        <p:cNvPr id="1" name=""/>
        <p:cNvGrpSpPr/>
        <p:nvPr/>
      </p:nvGrpSpPr>
      <p:grpSpPr>
        <a:xfrm>
          <a:off x="0" y="0"/>
          <a:ext cx="0" cy="0"/>
          <a:chOff x="0" y="0"/>
          <a:chExt cx="0" cy="0"/>
        </a:xfrm>
      </p:grpSpPr>
      <p:sp>
        <p:nvSpPr>
          <p:cNvPr id="6" name="矩形 5"/>
          <p:cNvSpPr/>
          <p:nvPr userDrawn="1"/>
        </p:nvSpPr>
        <p:spPr>
          <a:xfrm>
            <a:off x="1837592" y="6383215"/>
            <a:ext cx="1326713" cy="475200"/>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8"/>
          <p:cNvSpPr txBox="1"/>
          <p:nvPr userDrawn="1"/>
        </p:nvSpPr>
        <p:spPr>
          <a:xfrm>
            <a:off x="1761757" y="6388831"/>
            <a:ext cx="1574763" cy="461665"/>
          </a:xfrm>
          <a:prstGeom prst="rect">
            <a:avLst/>
          </a:prstGeom>
          <a:noFill/>
        </p:spPr>
        <p:txBody>
          <a:bodyPr wrap="square" rtlCol="0" anchor="ctr">
            <a:spAutoFit/>
          </a:bodyPr>
          <a:lstStyle/>
          <a:p>
            <a:r>
              <a:rPr lang="en-US" altLang="zh-CN" sz="2400" kern="1200" dirty="0">
                <a:solidFill>
                  <a:schemeClr val="bg1"/>
                </a:solidFill>
                <a:latin typeface="汉仪综艺体简" pitchFamily="49" charset="-122"/>
                <a:ea typeface="汉仪综艺体简" pitchFamily="49" charset="-122"/>
                <a:cs typeface="+mn-cs"/>
              </a:rPr>
              <a:t>Unit 1</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userDrawn="1"/>
        </p:nvSpPr>
        <p:spPr>
          <a:xfrm>
            <a:off x="3118012" y="6461928"/>
            <a:ext cx="61547" cy="360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275449" y="6422376"/>
            <a:ext cx="3070267" cy="400110"/>
          </a:xfrm>
          <a:prstGeom prst="rect">
            <a:avLst/>
          </a:prstGeom>
        </p:spPr>
        <p:txBody>
          <a:bodyPr wrap="square">
            <a:spAutoFit/>
          </a:bodyPr>
          <a:lstStyle/>
          <a:p>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en-US" altLang="zh-CN" sz="2000" b="0" i="0" u="none" strike="noStrike" kern="120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cs typeface="+mn-cs"/>
              </a:rPr>
              <a:t>True Love</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EA"/>
        </a:solidFill>
        <a:effectLst/>
      </p:bgPr>
    </p:bg>
    <p:spTree>
      <p:nvGrpSpPr>
        <p:cNvPr id="1" name=""/>
        <p:cNvGrpSpPr/>
        <p:nvPr/>
      </p:nvGrpSpPr>
      <p:grpSpPr>
        <a:xfrm>
          <a:off x="0" y="0"/>
          <a:ext cx="0" cy="0"/>
          <a:chOff x="0" y="0"/>
          <a:chExt cx="0" cy="0"/>
        </a:xfrm>
      </p:grpSpPr>
      <p:sp>
        <p:nvSpPr>
          <p:cNvPr id="22" name="矩形 21"/>
          <p:cNvSpPr/>
          <p:nvPr userDrawn="1"/>
        </p:nvSpPr>
        <p:spPr>
          <a:xfrm>
            <a:off x="1597447" y="6381327"/>
            <a:ext cx="10594554" cy="476673"/>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23034"/>
              </a:solidFill>
            </a:endParaRPr>
          </a:p>
        </p:txBody>
      </p:sp>
      <p:sp>
        <p:nvSpPr>
          <p:cNvPr id="9" name="矩形 8"/>
          <p:cNvSpPr/>
          <p:nvPr userDrawn="1"/>
        </p:nvSpPr>
        <p:spPr>
          <a:xfrm>
            <a:off x="0" y="6381327"/>
            <a:ext cx="1608463" cy="47667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nvSpPr>
        <p:spPr>
          <a:xfrm>
            <a:off x="11356958" y="6439663"/>
            <a:ext cx="360000" cy="360000"/>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latin typeface="微软雅黑" panose="020B0503020204020204" pitchFamily="34" charset="-122"/>
              <a:ea typeface="微软雅黑" panose="020B0503020204020204" pitchFamily="34" charset="-122"/>
            </a:endParaRPr>
          </a:p>
        </p:txBody>
      </p:sp>
      <p:sp>
        <p:nvSpPr>
          <p:cNvPr id="11" name="TextBox 15"/>
          <p:cNvSpPr txBox="1"/>
          <p:nvPr userDrawn="1"/>
        </p:nvSpPr>
        <p:spPr>
          <a:xfrm>
            <a:off x="11211743" y="6450386"/>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xml"/><Relationship Id="rId1" Type="http://schemas.openxmlformats.org/officeDocument/2006/relationships/video" Target="file:///F:\&#35838;&#20214;ppt\0&#22806;&#32534;PPT\&#20462;&#35746;210825112&#12298;E&#26102;&#20195;&#39640;&#32844;&#33521;&#35821;&#8212;&#8212;&#32508;&#21512;&#25945;&#31243;2&#12299;\&#35838;&#20214;\&#31532;&#19968;&#21333;&#20803;\2.%20Listening.wmv" TargetMode="External"/><Relationship Id="rId5" Type="http://schemas.openxmlformats.org/officeDocument/2006/relationships/image" Target="../media/image11.png"/><Relationship Id="rId4" Type="http://schemas.microsoft.com/office/2007/relationships/media" Target="file:///F:\&#35838;&#20214;ppt\0&#22806;&#32534;PPT\&#20462;&#35746;210825112&#12298;E&#26102;&#20195;&#39640;&#32844;&#33521;&#35821;&#8212;&#8212;&#32508;&#21512;&#25945;&#31243;2&#12299;\&#35838;&#20214;\&#31532;&#19968;&#21333;&#20803;\2.%20Listening.wm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3" Type="http://schemas.microsoft.com/office/2007/relationships/media" Target="file:///F:\&#35838;&#20214;ppt\0&#22806;&#32534;PPT\&#20462;&#35746;210825112&#12298;E&#26102;&#20195;&#39640;&#32844;&#33521;&#35821;&#8212;&#8212;&#32508;&#21512;&#25945;&#31243;2&#12299;\&#35838;&#20214;\&#31532;&#19968;&#21333;&#20803;\3.%20Speaking.wmv" TargetMode="External"/><Relationship Id="rId2" Type="http://schemas.openxmlformats.org/officeDocument/2006/relationships/slideLayout" Target="../slideLayouts/slideLayout5.xml"/><Relationship Id="rId1" Type="http://schemas.openxmlformats.org/officeDocument/2006/relationships/video" Target="file:///F:\&#35838;&#20214;ppt\0&#22806;&#32534;PPT\&#20462;&#35746;210825112&#12298;E&#26102;&#20195;&#39640;&#32844;&#33521;&#35821;&#8212;&#8212;&#32508;&#21512;&#25945;&#31243;2&#12299;\&#35838;&#20214;\&#31532;&#19968;&#21333;&#20803;\3.%20Speaking.wmv" TargetMode="Externa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xml"/><Relationship Id="rId1" Type="http://schemas.openxmlformats.org/officeDocument/2006/relationships/video" Target="file:///F:\&#35838;&#20214;ppt\0&#22806;&#32534;PPT\&#20462;&#35746;210825112&#12298;E&#26102;&#20195;&#39640;&#32844;&#33521;&#35821;&#8212;&#8212;&#32508;&#21512;&#25945;&#31243;2&#12299;\&#35838;&#20214;\&#31532;&#19968;&#21333;&#20803;\4.%20Song.wmv" TargetMode="External"/><Relationship Id="rId6" Type="http://schemas.openxmlformats.org/officeDocument/2006/relationships/image" Target="../media/image15.png"/><Relationship Id="rId5" Type="http://schemas.microsoft.com/office/2007/relationships/media" Target="file:///F:\&#35838;&#20214;ppt\0&#22806;&#32534;PPT\&#20462;&#35746;210825112&#12298;E&#26102;&#20195;&#39640;&#32844;&#33521;&#35821;&#8212;&#8212;&#32508;&#21512;&#25945;&#31243;2&#12299;\&#35838;&#20214;\&#31532;&#19968;&#21333;&#20803;\4.%20Song.wmv" TargetMode="Externa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media" Target="file:///F:\&#35838;&#20214;ppt\0&#22806;&#32534;PPT\&#20462;&#35746;210825112&#12298;E&#26102;&#20195;&#39640;&#32844;&#33521;&#35821;&#8212;&#8212;&#32508;&#21512;&#25945;&#31243;2&#12299;\&#35838;&#20214;\&#31532;&#19968;&#21333;&#20803;\5.%20Text%20A%20(1).wmv" TargetMode="External"/><Relationship Id="rId2" Type="http://schemas.openxmlformats.org/officeDocument/2006/relationships/slideLayout" Target="../slideLayouts/slideLayout5.xml"/><Relationship Id="rId1" Type="http://schemas.openxmlformats.org/officeDocument/2006/relationships/video" Target="file:///F:\&#35838;&#20214;ppt\0&#22806;&#32534;PPT\&#20462;&#35746;210825112&#12298;E&#26102;&#20195;&#39640;&#32844;&#33521;&#35821;&#8212;&#8212;&#32508;&#21512;&#25945;&#31243;2&#12299;\&#35838;&#20214;\&#31532;&#19968;&#21333;&#20803;\5.%20Text%20A%20(1).wmv" TargetMode="Externa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tags" Target="../tags/tag11.xml"/><Relationship Id="rId7" Type="http://schemas.openxmlformats.org/officeDocument/2006/relationships/notesSlide" Target="../notesSlides/notesSlide1.xml"/><Relationship Id="rId12" Type="http://schemas.microsoft.com/office/2007/relationships/media" Target="file:///F:\&#35838;&#20214;ppt\0&#22806;&#32534;PPT\&#20462;&#35746;210825112&#12298;E&#26102;&#20195;&#39640;&#32844;&#33521;&#35821;&#8212;&#8212;&#32508;&#21512;&#25945;&#31243;2&#12299;\&#35838;&#20214;\&#31532;&#19968;&#21333;&#20803;\A-1.wav" TargetMode="External"/><Relationship Id="rId2" Type="http://schemas.openxmlformats.org/officeDocument/2006/relationships/audio" Target="file:///F:\&#35838;&#20214;ppt\0&#22806;&#32534;PPT\&#20462;&#35746;210825112&#12298;E&#26102;&#20195;&#39640;&#32844;&#33521;&#35821;&#8212;&#8212;&#32508;&#21512;&#25945;&#31243;2&#12299;\&#35838;&#20214;\&#31532;&#19968;&#21333;&#20803;\A-1.wav" TargetMode="External"/><Relationship Id="rId1" Type="http://schemas.openxmlformats.org/officeDocument/2006/relationships/tags" Target="../tags/tag10.xml"/><Relationship Id="rId6" Type="http://schemas.openxmlformats.org/officeDocument/2006/relationships/slideLayout" Target="../slideLayouts/slideLayout14.xml"/><Relationship Id="rId11" Type="http://schemas.openxmlformats.org/officeDocument/2006/relationships/image" Target="../media/image21.png"/><Relationship Id="rId5" Type="http://schemas.openxmlformats.org/officeDocument/2006/relationships/tags" Target="../tags/tag13.xml"/><Relationship Id="rId10" Type="http://schemas.openxmlformats.org/officeDocument/2006/relationships/image" Target="../media/image20.png"/><Relationship Id="rId4" Type="http://schemas.openxmlformats.org/officeDocument/2006/relationships/tags" Target="../tags/tag12.xml"/><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6.png"/><Relationship Id="rId3" Type="http://schemas.openxmlformats.org/officeDocument/2006/relationships/tags" Target="../tags/tag15.xml"/><Relationship Id="rId7" Type="http://schemas.openxmlformats.org/officeDocument/2006/relationships/notesSlide" Target="../notesSlides/notesSlide2.xml"/><Relationship Id="rId12" Type="http://schemas.microsoft.com/office/2007/relationships/media" Target="file:///F:\&#35838;&#20214;ppt\0&#22806;&#32534;PPT\&#20462;&#35746;210825112&#12298;E&#26102;&#20195;&#39640;&#32844;&#33521;&#35821;&#8212;&#8212;&#32508;&#21512;&#25945;&#31243;2&#12299;\&#35838;&#20214;\&#31532;&#19968;&#21333;&#20803;\A-2.wav" TargetMode="External"/><Relationship Id="rId2" Type="http://schemas.openxmlformats.org/officeDocument/2006/relationships/audio" Target="file:///F:\&#35838;&#20214;ppt\0&#22806;&#32534;PPT\&#20462;&#35746;210825112&#12298;E&#26102;&#20195;&#39640;&#32844;&#33521;&#35821;&#8212;&#8212;&#32508;&#21512;&#25945;&#31243;2&#12299;\&#35838;&#20214;\&#31532;&#19968;&#21333;&#20803;\A-2.wav" TargetMode="External"/><Relationship Id="rId1" Type="http://schemas.openxmlformats.org/officeDocument/2006/relationships/tags" Target="../tags/tag14.xml"/><Relationship Id="rId6" Type="http://schemas.openxmlformats.org/officeDocument/2006/relationships/slideLayout" Target="../slideLayouts/slideLayout14.xml"/><Relationship Id="rId11" Type="http://schemas.openxmlformats.org/officeDocument/2006/relationships/image" Target="../media/image25.png"/><Relationship Id="rId5" Type="http://schemas.openxmlformats.org/officeDocument/2006/relationships/tags" Target="../tags/tag17.xml"/><Relationship Id="rId10" Type="http://schemas.openxmlformats.org/officeDocument/2006/relationships/image" Target="../media/image24.png"/><Relationship Id="rId4" Type="http://schemas.openxmlformats.org/officeDocument/2006/relationships/tags" Target="../tags/tag16.xml"/><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7.png"/><Relationship Id="rId3" Type="http://schemas.openxmlformats.org/officeDocument/2006/relationships/tags" Target="../tags/tag19.xml"/><Relationship Id="rId7" Type="http://schemas.openxmlformats.org/officeDocument/2006/relationships/notesSlide" Target="../notesSlides/notesSlide3.xml"/><Relationship Id="rId12" Type="http://schemas.microsoft.com/office/2007/relationships/media" Target="file:///F:\&#35838;&#20214;ppt\0&#22806;&#32534;PPT\&#20462;&#35746;210825112&#12298;E&#26102;&#20195;&#39640;&#32844;&#33521;&#35821;&#8212;&#8212;&#32508;&#21512;&#25945;&#31243;2&#12299;\&#35838;&#20214;\&#31532;&#19968;&#21333;&#20803;\A-3.wav" TargetMode="External"/><Relationship Id="rId2" Type="http://schemas.openxmlformats.org/officeDocument/2006/relationships/audio" Target="file:///F:\&#35838;&#20214;ppt\0&#22806;&#32534;PPT\&#20462;&#35746;210825112&#12298;E&#26102;&#20195;&#39640;&#32844;&#33521;&#35821;&#8212;&#8212;&#32508;&#21512;&#25945;&#31243;2&#12299;\&#35838;&#20214;\&#31532;&#19968;&#21333;&#20803;\A-3.wav" TargetMode="External"/><Relationship Id="rId1" Type="http://schemas.openxmlformats.org/officeDocument/2006/relationships/tags" Target="../tags/tag18.xml"/><Relationship Id="rId6" Type="http://schemas.openxmlformats.org/officeDocument/2006/relationships/slideLayout" Target="../slideLayouts/slideLayout14.xml"/><Relationship Id="rId11" Type="http://schemas.openxmlformats.org/officeDocument/2006/relationships/image" Target="../media/image21.png"/><Relationship Id="rId5" Type="http://schemas.openxmlformats.org/officeDocument/2006/relationships/tags" Target="../tags/tag21.xml"/><Relationship Id="rId10" Type="http://schemas.openxmlformats.org/officeDocument/2006/relationships/image" Target="../media/image20.png"/><Relationship Id="rId4" Type="http://schemas.openxmlformats.org/officeDocument/2006/relationships/tags" Target="../tags/tag20.xml"/><Relationship Id="rId9"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8.png"/><Relationship Id="rId3" Type="http://schemas.openxmlformats.org/officeDocument/2006/relationships/tags" Target="../tags/tag23.xml"/><Relationship Id="rId7" Type="http://schemas.openxmlformats.org/officeDocument/2006/relationships/notesSlide" Target="../notesSlides/notesSlide4.xml"/><Relationship Id="rId12" Type="http://schemas.microsoft.com/office/2007/relationships/media" Target="file:///F:\&#35838;&#20214;ppt\0&#22806;&#32534;PPT\&#20462;&#35746;210825112&#12298;E&#26102;&#20195;&#39640;&#32844;&#33521;&#35821;&#8212;&#8212;&#32508;&#21512;&#25945;&#31243;2&#12299;\&#35838;&#20214;\&#31532;&#19968;&#21333;&#20803;\A-4.wav" TargetMode="External"/><Relationship Id="rId2" Type="http://schemas.openxmlformats.org/officeDocument/2006/relationships/audio" Target="file:///F:\&#35838;&#20214;ppt\0&#22806;&#32534;PPT\&#20462;&#35746;210825112&#12298;E&#26102;&#20195;&#39640;&#32844;&#33521;&#35821;&#8212;&#8212;&#32508;&#21512;&#25945;&#31243;2&#12299;\&#35838;&#20214;\&#31532;&#19968;&#21333;&#20803;\A-4.wav" TargetMode="External"/><Relationship Id="rId1" Type="http://schemas.openxmlformats.org/officeDocument/2006/relationships/tags" Target="../tags/tag22.xml"/><Relationship Id="rId6" Type="http://schemas.openxmlformats.org/officeDocument/2006/relationships/slideLayout" Target="../slideLayouts/slideLayout14.xml"/><Relationship Id="rId11" Type="http://schemas.openxmlformats.org/officeDocument/2006/relationships/image" Target="../media/image21.png"/><Relationship Id="rId5" Type="http://schemas.openxmlformats.org/officeDocument/2006/relationships/tags" Target="../tags/tag25.xml"/><Relationship Id="rId10" Type="http://schemas.openxmlformats.org/officeDocument/2006/relationships/image" Target="../media/image20.png"/><Relationship Id="rId4" Type="http://schemas.openxmlformats.org/officeDocument/2006/relationships/tags" Target="../tags/tag24.xml"/><Relationship Id="rId9"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9.png"/><Relationship Id="rId3" Type="http://schemas.openxmlformats.org/officeDocument/2006/relationships/tags" Target="../tags/tag27.xml"/><Relationship Id="rId7" Type="http://schemas.openxmlformats.org/officeDocument/2006/relationships/notesSlide" Target="../notesSlides/notesSlide5.xml"/><Relationship Id="rId12" Type="http://schemas.microsoft.com/office/2007/relationships/media" Target="file:///F:\&#35838;&#20214;ppt\0&#22806;&#32534;PPT\&#20462;&#35746;210825112&#12298;E&#26102;&#20195;&#39640;&#32844;&#33521;&#35821;&#8212;&#8212;&#32508;&#21512;&#25945;&#31243;2&#12299;\&#35838;&#20214;\&#31532;&#19968;&#21333;&#20803;\A-5.wav" TargetMode="External"/><Relationship Id="rId2" Type="http://schemas.openxmlformats.org/officeDocument/2006/relationships/audio" Target="file:///F:\&#35838;&#20214;ppt\0&#22806;&#32534;PPT\&#20462;&#35746;210825112&#12298;E&#26102;&#20195;&#39640;&#32844;&#33521;&#35821;&#8212;&#8212;&#32508;&#21512;&#25945;&#31243;2&#12299;\&#35838;&#20214;\&#31532;&#19968;&#21333;&#20803;\A-5.wav" TargetMode="External"/><Relationship Id="rId1" Type="http://schemas.openxmlformats.org/officeDocument/2006/relationships/tags" Target="../tags/tag26.xml"/><Relationship Id="rId6" Type="http://schemas.openxmlformats.org/officeDocument/2006/relationships/slideLayout" Target="../slideLayouts/slideLayout14.xml"/><Relationship Id="rId11" Type="http://schemas.openxmlformats.org/officeDocument/2006/relationships/image" Target="../media/image21.png"/><Relationship Id="rId5" Type="http://schemas.openxmlformats.org/officeDocument/2006/relationships/tags" Target="../tags/tag29.xml"/><Relationship Id="rId10" Type="http://schemas.openxmlformats.org/officeDocument/2006/relationships/image" Target="../media/image20.png"/><Relationship Id="rId4" Type="http://schemas.openxmlformats.org/officeDocument/2006/relationships/tags" Target="../tags/tag28.xml"/><Relationship Id="rId9"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0.png"/><Relationship Id="rId3" Type="http://schemas.openxmlformats.org/officeDocument/2006/relationships/tags" Target="../tags/tag31.xml"/><Relationship Id="rId7" Type="http://schemas.openxmlformats.org/officeDocument/2006/relationships/notesSlide" Target="../notesSlides/notesSlide6.xml"/><Relationship Id="rId12" Type="http://schemas.microsoft.com/office/2007/relationships/media" Target="file:///F:\&#35838;&#20214;ppt\0&#22806;&#32534;PPT\&#20462;&#35746;210825112&#12298;E&#26102;&#20195;&#39640;&#32844;&#33521;&#35821;&#8212;&#8212;&#32508;&#21512;&#25945;&#31243;2&#12299;\&#35838;&#20214;\&#31532;&#19968;&#21333;&#20803;\A-6.wav" TargetMode="External"/><Relationship Id="rId2" Type="http://schemas.openxmlformats.org/officeDocument/2006/relationships/audio" Target="file:///F:\&#35838;&#20214;ppt\0&#22806;&#32534;PPT\&#20462;&#35746;210825112&#12298;E&#26102;&#20195;&#39640;&#32844;&#33521;&#35821;&#8212;&#8212;&#32508;&#21512;&#25945;&#31243;2&#12299;\&#35838;&#20214;\&#31532;&#19968;&#21333;&#20803;\A-6.wav" TargetMode="External"/><Relationship Id="rId1" Type="http://schemas.openxmlformats.org/officeDocument/2006/relationships/tags" Target="../tags/tag30.xml"/><Relationship Id="rId6" Type="http://schemas.openxmlformats.org/officeDocument/2006/relationships/slideLayout" Target="../slideLayouts/slideLayout14.xml"/><Relationship Id="rId11" Type="http://schemas.openxmlformats.org/officeDocument/2006/relationships/image" Target="../media/image21.png"/><Relationship Id="rId5" Type="http://schemas.openxmlformats.org/officeDocument/2006/relationships/tags" Target="../tags/tag33.xml"/><Relationship Id="rId10" Type="http://schemas.openxmlformats.org/officeDocument/2006/relationships/image" Target="../media/image20.png"/><Relationship Id="rId4" Type="http://schemas.openxmlformats.org/officeDocument/2006/relationships/tags" Target="../tags/tag32.xml"/><Relationship Id="rId9"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1.png"/><Relationship Id="rId3" Type="http://schemas.openxmlformats.org/officeDocument/2006/relationships/tags" Target="../tags/tag35.xml"/><Relationship Id="rId7" Type="http://schemas.openxmlformats.org/officeDocument/2006/relationships/notesSlide" Target="../notesSlides/notesSlide7.xml"/><Relationship Id="rId12" Type="http://schemas.microsoft.com/office/2007/relationships/media" Target="file:///F:\&#35838;&#20214;ppt\0&#22806;&#32534;PPT\&#20462;&#35746;210825112&#12298;E&#26102;&#20195;&#39640;&#32844;&#33521;&#35821;&#8212;&#8212;&#32508;&#21512;&#25945;&#31243;2&#12299;\&#35838;&#20214;\&#31532;&#19968;&#21333;&#20803;\A-7.wav" TargetMode="External"/><Relationship Id="rId2" Type="http://schemas.openxmlformats.org/officeDocument/2006/relationships/audio" Target="file:///F:\&#35838;&#20214;ppt\0&#22806;&#32534;PPT\&#20462;&#35746;210825112&#12298;E&#26102;&#20195;&#39640;&#32844;&#33521;&#35821;&#8212;&#8212;&#32508;&#21512;&#25945;&#31243;2&#12299;\&#35838;&#20214;\&#31532;&#19968;&#21333;&#20803;\A-7.wav" TargetMode="External"/><Relationship Id="rId1" Type="http://schemas.openxmlformats.org/officeDocument/2006/relationships/tags" Target="../tags/tag34.xml"/><Relationship Id="rId6" Type="http://schemas.openxmlformats.org/officeDocument/2006/relationships/slideLayout" Target="../slideLayouts/slideLayout14.xml"/><Relationship Id="rId11" Type="http://schemas.openxmlformats.org/officeDocument/2006/relationships/image" Target="../media/image21.png"/><Relationship Id="rId5" Type="http://schemas.openxmlformats.org/officeDocument/2006/relationships/tags" Target="../tags/tag37.xml"/><Relationship Id="rId10" Type="http://schemas.openxmlformats.org/officeDocument/2006/relationships/image" Target="../media/image20.png"/><Relationship Id="rId4" Type="http://schemas.openxmlformats.org/officeDocument/2006/relationships/tags" Target="../tags/tag36.xml"/><Relationship Id="rId9"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2.png"/><Relationship Id="rId3" Type="http://schemas.openxmlformats.org/officeDocument/2006/relationships/tags" Target="../tags/tag39.xml"/><Relationship Id="rId7" Type="http://schemas.openxmlformats.org/officeDocument/2006/relationships/notesSlide" Target="../notesSlides/notesSlide8.xml"/><Relationship Id="rId12" Type="http://schemas.microsoft.com/office/2007/relationships/media" Target="file:///F:\&#35838;&#20214;ppt\0&#22806;&#32534;PPT\&#20462;&#35746;210825112&#12298;E&#26102;&#20195;&#39640;&#32844;&#33521;&#35821;&#8212;&#8212;&#32508;&#21512;&#25945;&#31243;2&#12299;\&#35838;&#20214;\&#31532;&#19968;&#21333;&#20803;\A-8.wav" TargetMode="External"/><Relationship Id="rId2" Type="http://schemas.openxmlformats.org/officeDocument/2006/relationships/audio" Target="file:///F:\&#35838;&#20214;ppt\0&#22806;&#32534;PPT\&#20462;&#35746;210825112&#12298;E&#26102;&#20195;&#39640;&#32844;&#33521;&#35821;&#8212;&#8212;&#32508;&#21512;&#25945;&#31243;2&#12299;\&#35838;&#20214;\&#31532;&#19968;&#21333;&#20803;\A-8.wav" TargetMode="External"/><Relationship Id="rId1" Type="http://schemas.openxmlformats.org/officeDocument/2006/relationships/tags" Target="../tags/tag38.xml"/><Relationship Id="rId6" Type="http://schemas.openxmlformats.org/officeDocument/2006/relationships/slideLayout" Target="../slideLayouts/slideLayout14.xml"/><Relationship Id="rId11" Type="http://schemas.openxmlformats.org/officeDocument/2006/relationships/image" Target="../media/image21.png"/><Relationship Id="rId5" Type="http://schemas.openxmlformats.org/officeDocument/2006/relationships/tags" Target="../tags/tag41.xml"/><Relationship Id="rId10" Type="http://schemas.openxmlformats.org/officeDocument/2006/relationships/image" Target="../media/image20.png"/><Relationship Id="rId4" Type="http://schemas.openxmlformats.org/officeDocument/2006/relationships/tags" Target="../tags/tag40.xml"/><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3.png"/><Relationship Id="rId3" Type="http://schemas.openxmlformats.org/officeDocument/2006/relationships/tags" Target="../tags/tag43.xml"/><Relationship Id="rId7" Type="http://schemas.openxmlformats.org/officeDocument/2006/relationships/notesSlide" Target="../notesSlides/notesSlide9.xml"/><Relationship Id="rId12" Type="http://schemas.microsoft.com/office/2007/relationships/media" Target="file:///F:\&#35838;&#20214;ppt\0&#22806;&#32534;PPT\&#20462;&#35746;210825112&#12298;E&#26102;&#20195;&#39640;&#32844;&#33521;&#35821;&#8212;&#8212;&#32508;&#21512;&#25945;&#31243;2&#12299;\&#35838;&#20214;\&#31532;&#19968;&#21333;&#20803;\A-9.wav" TargetMode="External"/><Relationship Id="rId2" Type="http://schemas.openxmlformats.org/officeDocument/2006/relationships/audio" Target="file:///F:\&#35838;&#20214;ppt\0&#22806;&#32534;PPT\&#20462;&#35746;210825112&#12298;E&#26102;&#20195;&#39640;&#32844;&#33521;&#35821;&#8212;&#8212;&#32508;&#21512;&#25945;&#31243;2&#12299;\&#35838;&#20214;\&#31532;&#19968;&#21333;&#20803;\A-9.wav" TargetMode="External"/><Relationship Id="rId1" Type="http://schemas.openxmlformats.org/officeDocument/2006/relationships/tags" Target="../tags/tag42.xml"/><Relationship Id="rId6" Type="http://schemas.openxmlformats.org/officeDocument/2006/relationships/slideLayout" Target="../slideLayouts/slideLayout14.xml"/><Relationship Id="rId11" Type="http://schemas.openxmlformats.org/officeDocument/2006/relationships/image" Target="../media/image21.png"/><Relationship Id="rId5" Type="http://schemas.openxmlformats.org/officeDocument/2006/relationships/tags" Target="../tags/tag45.xml"/><Relationship Id="rId10" Type="http://schemas.openxmlformats.org/officeDocument/2006/relationships/image" Target="../media/image20.png"/><Relationship Id="rId4" Type="http://schemas.openxmlformats.org/officeDocument/2006/relationships/tags" Target="../tags/tag44.xml"/><Relationship Id="rId9"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file:///F:\&#35838;&#20214;ppt\0&#22806;&#32534;PPT\&#20462;&#35746;210825112&#12298;E&#26102;&#20195;&#39640;&#32844;&#33521;&#35821;&#8212;&#8212;&#32508;&#21512;&#25945;&#31243;2&#12299;\&#35838;&#20214;\&#31532;&#19968;&#21333;&#20803;\A-1%20New%20Words.wav" TargetMode="External"/><Relationship Id="rId7" Type="http://schemas.openxmlformats.org/officeDocument/2006/relationships/slideLayout" Target="../slideLayouts/slideLayout5.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0.xml"/><Relationship Id="rId5" Type="http://schemas.openxmlformats.org/officeDocument/2006/relationships/tags" Target="../tags/tag49.xml"/><Relationship Id="rId10" Type="http://schemas.openxmlformats.org/officeDocument/2006/relationships/image" Target="../media/image34.png"/><Relationship Id="rId4" Type="http://schemas.openxmlformats.org/officeDocument/2006/relationships/tags" Target="../tags/tag48.xml"/><Relationship Id="rId9" Type="http://schemas.microsoft.com/office/2007/relationships/media" Target="file:///F:\&#35838;&#20214;ppt\0&#22806;&#32534;PPT\&#20462;&#35746;210825112&#12298;E&#26102;&#20195;&#39640;&#32844;&#33521;&#35821;&#8212;&#8212;&#32508;&#21512;&#25945;&#31243;2&#12299;\&#35838;&#20214;\&#31532;&#19968;&#21333;&#20803;\A-1%20New%20Words.wav"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5.xml"/><Relationship Id="rId1" Type="http://schemas.openxmlformats.org/officeDocument/2006/relationships/audio" Target="file:///F:\&#35838;&#20214;ppt\0&#22806;&#32534;PPT\&#20462;&#35746;210825112&#12298;E&#26102;&#20195;&#39640;&#32844;&#33521;&#35821;&#8212;&#8212;&#32508;&#21512;&#25945;&#31243;2&#12299;\&#35838;&#20214;\&#31532;&#19968;&#21333;&#20803;\A-2%20New%20Words.wav" TargetMode="External"/><Relationship Id="rId6" Type="http://schemas.openxmlformats.org/officeDocument/2006/relationships/image" Target="../media/image36.png"/><Relationship Id="rId5" Type="http://schemas.microsoft.com/office/2007/relationships/media" Target="file:///F:\&#35838;&#20214;ppt\0&#22806;&#32534;PPT\&#20462;&#35746;210825112&#12298;E&#26102;&#20195;&#39640;&#32844;&#33521;&#35821;&#8212;&#8212;&#32508;&#21512;&#25945;&#31243;2&#12299;\&#35838;&#20214;\&#31532;&#19968;&#21333;&#20803;\A-2%20New%20Words.wav" TargetMode="Externa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5.xml"/><Relationship Id="rId1" Type="http://schemas.openxmlformats.org/officeDocument/2006/relationships/audio" Target="file:///F:\&#35838;&#20214;ppt\0&#22806;&#32534;PPT\&#20462;&#35746;210825112&#12298;E&#26102;&#20195;&#39640;&#32844;&#33521;&#35821;&#8212;&#8212;&#32508;&#21512;&#25945;&#31243;2&#12299;\&#35838;&#20214;\&#31532;&#19968;&#21333;&#20803;\A-3%20New%20Words.wav" TargetMode="External"/><Relationship Id="rId6" Type="http://schemas.openxmlformats.org/officeDocument/2006/relationships/image" Target="../media/image23.png"/><Relationship Id="rId5" Type="http://schemas.openxmlformats.org/officeDocument/2006/relationships/image" Target="../media/image38.png"/><Relationship Id="rId4" Type="http://schemas.microsoft.com/office/2007/relationships/media" Target="file:///F:\&#35838;&#20214;ppt\0&#22806;&#32534;PPT\&#20462;&#35746;210825112&#12298;E&#26102;&#20195;&#39640;&#32844;&#33521;&#35821;&#8212;&#8212;&#32508;&#21512;&#25945;&#31243;2&#12299;\&#35838;&#20214;\&#31532;&#19968;&#21333;&#20803;\A-3%20New%20Words.wav"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5.xml"/><Relationship Id="rId1" Type="http://schemas.openxmlformats.org/officeDocument/2006/relationships/audio" Target="../media/audio1.wav"/><Relationship Id="rId6" Type="http://schemas.openxmlformats.org/officeDocument/2006/relationships/image" Target="../media/image41.png"/><Relationship Id="rId5" Type="http://schemas.openxmlformats.org/officeDocument/2006/relationships/image" Target="../media/image23.pn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5.xml"/><Relationship Id="rId1" Type="http://schemas.openxmlformats.org/officeDocument/2006/relationships/audio" Target="../media/audio2.wav"/><Relationship Id="rId5" Type="http://schemas.openxmlformats.org/officeDocument/2006/relationships/image" Target="../media/image43.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slideLayout" Target="../slideLayouts/slideLayout5.xml"/><Relationship Id="rId1" Type="http://schemas.openxmlformats.org/officeDocument/2006/relationships/audio" Target="file:///F:\&#35838;&#20214;ppt\0&#22806;&#32534;PPT\&#20462;&#35746;210825112&#12298;E&#26102;&#20195;&#39640;&#32844;&#33521;&#35821;&#8212;&#8212;&#32508;&#21512;&#25945;&#31243;2&#12299;\&#35838;&#20214;\&#31532;&#19968;&#21333;&#20803;\A-3%20Proper%20Names.wav" TargetMode="External"/><Relationship Id="rId6" Type="http://schemas.microsoft.com/office/2007/relationships/media" Target="file:///F:\&#35838;&#20214;ppt\0&#22806;&#32534;PPT\&#20462;&#35746;210825112&#12298;E&#26102;&#20195;&#39640;&#32844;&#33521;&#35821;&#8212;&#8212;&#32508;&#21512;&#25945;&#31243;2&#12299;\&#35838;&#20214;\&#31532;&#19968;&#21333;&#20803;\A-3%20Proper%20Names.wav" TargetMode="External"/><Relationship Id="rId5" Type="http://schemas.openxmlformats.org/officeDocument/2006/relationships/image" Target="../media/image23.png"/><Relationship Id="rId4" Type="http://schemas.openxmlformats.org/officeDocument/2006/relationships/image" Target="../media/image45.emf"/></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5.xml"/><Relationship Id="rId1" Type="http://schemas.openxmlformats.org/officeDocument/2006/relationships/tags" Target="../tags/tag51.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5.xml"/><Relationship Id="rId1" Type="http://schemas.openxmlformats.org/officeDocument/2006/relationships/tags" Target="../tags/tag5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3.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5.xml"/><Relationship Id="rId1" Type="http://schemas.openxmlformats.org/officeDocument/2006/relationships/tags" Target="../tags/tag54.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5.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6.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7.xml"/></Relationships>
</file>

<file path=ppt/slides/_rels/slide46.xml.rels><?xml version="1.0" encoding="UTF-8" standalone="yes"?>
<Relationships xmlns="http://schemas.openxmlformats.org/package/2006/relationships"><Relationship Id="rId3" Type="http://schemas.microsoft.com/office/2007/relationships/media" Target="file:///F:\&#35838;&#20214;ppt\0&#22806;&#32534;PPT\&#20462;&#35746;210825112&#12298;E&#26102;&#20195;&#39640;&#32844;&#33521;&#35821;&#8212;&#8212;&#32508;&#21512;&#25945;&#31243;2&#12299;\&#35838;&#20214;\&#31532;&#19968;&#21333;&#20803;\7.%20Text%20B%20(1).wmv" TargetMode="External"/><Relationship Id="rId2" Type="http://schemas.openxmlformats.org/officeDocument/2006/relationships/slideLayout" Target="../slideLayouts/slideLayout5.xml"/><Relationship Id="rId1" Type="http://schemas.openxmlformats.org/officeDocument/2006/relationships/video" Target="file:///F:\&#35838;&#20214;ppt\0&#22806;&#32534;PPT\&#20462;&#35746;210825112&#12298;E&#26102;&#20195;&#39640;&#32844;&#33521;&#35821;&#8212;&#8212;&#32508;&#21512;&#25945;&#31243;2&#12299;\&#35838;&#20214;\&#31532;&#19968;&#21333;&#20803;\7.%20Text%20B%20(1).wmv" TargetMode="Externa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microsoft.com/office/2007/relationships/media" Target="file:///F:\&#35838;&#20214;ppt\0&#22806;&#32534;PPT\&#20462;&#35746;210825112&#12298;E&#26102;&#20195;&#39640;&#32844;&#33521;&#35821;&#8212;&#8212;&#32508;&#21512;&#25945;&#31243;2&#12299;\&#35838;&#20214;\&#31532;&#19968;&#21333;&#20803;\8.%20Text%20B%20(2).wmv" TargetMode="External"/><Relationship Id="rId2" Type="http://schemas.openxmlformats.org/officeDocument/2006/relationships/slideLayout" Target="../slideLayouts/slideLayout5.xml"/><Relationship Id="rId1" Type="http://schemas.openxmlformats.org/officeDocument/2006/relationships/video" Target="file:///F:\&#35838;&#20214;ppt\0&#22806;&#32534;PPT\&#20462;&#35746;210825112&#12298;E&#26102;&#20195;&#39640;&#32844;&#33521;&#35821;&#8212;&#8212;&#32508;&#21512;&#25945;&#31243;2&#12299;\&#35838;&#20214;\&#31532;&#19968;&#21333;&#20803;\8.%20Text%20B%20(2).wmv" TargetMode="Externa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4.png"/><Relationship Id="rId3" Type="http://schemas.openxmlformats.org/officeDocument/2006/relationships/tags" Target="../tags/tag59.xml"/><Relationship Id="rId7" Type="http://schemas.openxmlformats.org/officeDocument/2006/relationships/notesSlide" Target="../notesSlides/notesSlide10.xml"/><Relationship Id="rId12" Type="http://schemas.microsoft.com/office/2007/relationships/media" Target="file:///F:\&#35838;&#20214;ppt\0&#22806;&#32534;PPT\&#20462;&#35746;210825112&#12298;E&#26102;&#20195;&#39640;&#32844;&#33521;&#35821;&#8212;&#8212;&#32508;&#21512;&#25945;&#31243;2&#12299;\&#35838;&#20214;\&#31532;&#19968;&#21333;&#20803;\B%201-2.wav" TargetMode="External"/><Relationship Id="rId2" Type="http://schemas.openxmlformats.org/officeDocument/2006/relationships/audio" Target="file:///F:\&#35838;&#20214;ppt\0&#22806;&#32534;PPT\&#20462;&#35746;210825112&#12298;E&#26102;&#20195;&#39640;&#32844;&#33521;&#35821;&#8212;&#8212;&#32508;&#21512;&#25945;&#31243;2&#12299;\&#35838;&#20214;\&#31532;&#19968;&#21333;&#20803;\B%201-2.wav" TargetMode="External"/><Relationship Id="rId1" Type="http://schemas.openxmlformats.org/officeDocument/2006/relationships/tags" Target="../tags/tag58.xml"/><Relationship Id="rId6" Type="http://schemas.openxmlformats.org/officeDocument/2006/relationships/slideLayout" Target="../slideLayouts/slideLayout14.xml"/><Relationship Id="rId11" Type="http://schemas.openxmlformats.org/officeDocument/2006/relationships/image" Target="../media/image21.png"/><Relationship Id="rId5" Type="http://schemas.openxmlformats.org/officeDocument/2006/relationships/tags" Target="../tags/tag61.xml"/><Relationship Id="rId10" Type="http://schemas.openxmlformats.org/officeDocument/2006/relationships/image" Target="../media/image20.png"/><Relationship Id="rId4" Type="http://schemas.openxmlformats.org/officeDocument/2006/relationships/tags" Target="../tags/tag60.xml"/><Relationship Id="rId9" Type="http://schemas.openxmlformats.org/officeDocument/2006/relationships/image" Target="../media/image19.png"/></Relationships>
</file>

<file path=ppt/slides/_rels/slide4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5.png"/><Relationship Id="rId3" Type="http://schemas.openxmlformats.org/officeDocument/2006/relationships/tags" Target="../tags/tag63.xml"/><Relationship Id="rId7" Type="http://schemas.openxmlformats.org/officeDocument/2006/relationships/notesSlide" Target="../notesSlides/notesSlide11.xml"/><Relationship Id="rId12" Type="http://schemas.microsoft.com/office/2007/relationships/media" Target="file:///F:\&#35838;&#20214;ppt\0&#22806;&#32534;PPT\&#20462;&#35746;210825112&#12298;E&#26102;&#20195;&#39640;&#32844;&#33521;&#35821;&#8212;&#8212;&#32508;&#21512;&#25945;&#31243;2&#12299;\&#35838;&#20214;\&#31532;&#19968;&#21333;&#20803;\B%203.wav" TargetMode="External"/><Relationship Id="rId2" Type="http://schemas.openxmlformats.org/officeDocument/2006/relationships/audio" Target="file:///F:\&#35838;&#20214;ppt\0&#22806;&#32534;PPT\&#20462;&#35746;210825112&#12298;E&#26102;&#20195;&#39640;&#32844;&#33521;&#35821;&#8212;&#8212;&#32508;&#21512;&#25945;&#31243;2&#12299;\&#35838;&#20214;\&#31532;&#19968;&#21333;&#20803;\B%203.wav" TargetMode="External"/><Relationship Id="rId1" Type="http://schemas.openxmlformats.org/officeDocument/2006/relationships/tags" Target="../tags/tag62.xml"/><Relationship Id="rId6" Type="http://schemas.openxmlformats.org/officeDocument/2006/relationships/slideLayout" Target="../slideLayouts/slideLayout14.xml"/><Relationship Id="rId11" Type="http://schemas.openxmlformats.org/officeDocument/2006/relationships/image" Target="../media/image21.png"/><Relationship Id="rId5" Type="http://schemas.openxmlformats.org/officeDocument/2006/relationships/tags" Target="../tags/tag65.xml"/><Relationship Id="rId10" Type="http://schemas.openxmlformats.org/officeDocument/2006/relationships/image" Target="../media/image20.png"/><Relationship Id="rId4" Type="http://schemas.openxmlformats.org/officeDocument/2006/relationships/tags" Target="../tags/tag64.xml"/><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video" Target="file:///F:\&#35838;&#20214;ppt\0&#22806;&#32534;PPT\&#20462;&#35746;210825112&#12298;E&#26102;&#20195;&#39640;&#32844;&#33521;&#35821;&#8212;&#8212;&#32508;&#21512;&#25945;&#31243;2&#12299;\&#35838;&#20214;\&#31532;&#19968;&#21333;&#20803;\1.%20Lead-in.wmv"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microsoft.com/office/2007/relationships/media" Target="file:///F:\&#35838;&#20214;ppt\0&#22806;&#32534;PPT\&#20462;&#35746;210825112&#12298;E&#26102;&#20195;&#39640;&#32844;&#33521;&#35821;&#8212;&#8212;&#32508;&#21512;&#25945;&#31243;2&#12299;\&#35838;&#20214;\&#31532;&#19968;&#21333;&#20803;\1.%20Lead-in.wmv" TargetMode="External"/><Relationship Id="rId4"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6.png"/><Relationship Id="rId3" Type="http://schemas.openxmlformats.org/officeDocument/2006/relationships/tags" Target="../tags/tag67.xml"/><Relationship Id="rId7" Type="http://schemas.openxmlformats.org/officeDocument/2006/relationships/notesSlide" Target="../notesSlides/notesSlide12.xml"/><Relationship Id="rId12" Type="http://schemas.microsoft.com/office/2007/relationships/media" Target="file:///F:\&#35838;&#20214;ppt\0&#22806;&#32534;PPT\&#20462;&#35746;210825112&#12298;E&#26102;&#20195;&#39640;&#32844;&#33521;&#35821;&#8212;&#8212;&#32508;&#21512;&#25945;&#31243;2&#12299;\&#35838;&#20214;\&#31532;&#19968;&#21333;&#20803;\B%204.wav" TargetMode="External"/><Relationship Id="rId2" Type="http://schemas.openxmlformats.org/officeDocument/2006/relationships/audio" Target="file:///F:\&#35838;&#20214;ppt\0&#22806;&#32534;PPT\&#20462;&#35746;210825112&#12298;E&#26102;&#20195;&#39640;&#32844;&#33521;&#35821;&#8212;&#8212;&#32508;&#21512;&#25945;&#31243;2&#12299;\&#35838;&#20214;\&#31532;&#19968;&#21333;&#20803;\B%204.wav" TargetMode="External"/><Relationship Id="rId1" Type="http://schemas.openxmlformats.org/officeDocument/2006/relationships/tags" Target="../tags/tag66.xml"/><Relationship Id="rId6" Type="http://schemas.openxmlformats.org/officeDocument/2006/relationships/slideLayout" Target="../slideLayouts/slideLayout14.xml"/><Relationship Id="rId11" Type="http://schemas.openxmlformats.org/officeDocument/2006/relationships/image" Target="../media/image21.png"/><Relationship Id="rId5" Type="http://schemas.openxmlformats.org/officeDocument/2006/relationships/tags" Target="../tags/tag69.xml"/><Relationship Id="rId10" Type="http://schemas.openxmlformats.org/officeDocument/2006/relationships/image" Target="../media/image20.png"/><Relationship Id="rId4" Type="http://schemas.openxmlformats.org/officeDocument/2006/relationships/tags" Target="../tags/tag68.xml"/><Relationship Id="rId9" Type="http://schemas.openxmlformats.org/officeDocument/2006/relationships/image" Target="../media/image19.png"/></Relationships>
</file>

<file path=ppt/slides/_rels/slide5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7.png"/><Relationship Id="rId3" Type="http://schemas.openxmlformats.org/officeDocument/2006/relationships/tags" Target="../tags/tag71.xml"/><Relationship Id="rId7" Type="http://schemas.openxmlformats.org/officeDocument/2006/relationships/notesSlide" Target="../notesSlides/notesSlide13.xml"/><Relationship Id="rId12" Type="http://schemas.microsoft.com/office/2007/relationships/media" Target="file:///F:\&#35838;&#20214;ppt\0&#22806;&#32534;PPT\&#20462;&#35746;210825112&#12298;E&#26102;&#20195;&#39640;&#32844;&#33521;&#35821;&#8212;&#8212;&#32508;&#21512;&#25945;&#31243;2&#12299;\&#35838;&#20214;\&#31532;&#19968;&#21333;&#20803;\B%205.wav" TargetMode="External"/><Relationship Id="rId2" Type="http://schemas.openxmlformats.org/officeDocument/2006/relationships/audio" Target="file:///F:\&#35838;&#20214;ppt\0&#22806;&#32534;PPT\&#20462;&#35746;210825112&#12298;E&#26102;&#20195;&#39640;&#32844;&#33521;&#35821;&#8212;&#8212;&#32508;&#21512;&#25945;&#31243;2&#12299;\&#35838;&#20214;\&#31532;&#19968;&#21333;&#20803;\B%205.wav" TargetMode="External"/><Relationship Id="rId1" Type="http://schemas.openxmlformats.org/officeDocument/2006/relationships/tags" Target="../tags/tag70.xml"/><Relationship Id="rId6" Type="http://schemas.openxmlformats.org/officeDocument/2006/relationships/slideLayout" Target="../slideLayouts/slideLayout14.xml"/><Relationship Id="rId11" Type="http://schemas.openxmlformats.org/officeDocument/2006/relationships/image" Target="../media/image21.png"/><Relationship Id="rId5" Type="http://schemas.openxmlformats.org/officeDocument/2006/relationships/tags" Target="../tags/tag73.xml"/><Relationship Id="rId10" Type="http://schemas.openxmlformats.org/officeDocument/2006/relationships/image" Target="../media/image20.png"/><Relationship Id="rId4" Type="http://schemas.openxmlformats.org/officeDocument/2006/relationships/tags" Target="../tags/tag72.xml"/><Relationship Id="rId9" Type="http://schemas.openxmlformats.org/officeDocument/2006/relationships/image" Target="../media/image19.png"/></Relationships>
</file>

<file path=ppt/slides/_rels/slide5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8.png"/><Relationship Id="rId3" Type="http://schemas.openxmlformats.org/officeDocument/2006/relationships/tags" Target="../tags/tag75.xml"/><Relationship Id="rId7" Type="http://schemas.openxmlformats.org/officeDocument/2006/relationships/notesSlide" Target="../notesSlides/notesSlide14.xml"/><Relationship Id="rId12" Type="http://schemas.microsoft.com/office/2007/relationships/media" Target="file:///F:\&#35838;&#20214;ppt\0&#22806;&#32534;PPT\&#20462;&#35746;210825112&#12298;E&#26102;&#20195;&#39640;&#32844;&#33521;&#35821;&#8212;&#8212;&#32508;&#21512;&#25945;&#31243;2&#12299;\&#35838;&#20214;\&#31532;&#19968;&#21333;&#20803;\B%206.wav" TargetMode="External"/><Relationship Id="rId2" Type="http://schemas.openxmlformats.org/officeDocument/2006/relationships/audio" Target="file:///F:\&#35838;&#20214;ppt\0&#22806;&#32534;PPT\&#20462;&#35746;210825112&#12298;E&#26102;&#20195;&#39640;&#32844;&#33521;&#35821;&#8212;&#8212;&#32508;&#21512;&#25945;&#31243;2&#12299;\&#35838;&#20214;\&#31532;&#19968;&#21333;&#20803;\B%206.wav" TargetMode="External"/><Relationship Id="rId1" Type="http://schemas.openxmlformats.org/officeDocument/2006/relationships/tags" Target="../tags/tag74.xml"/><Relationship Id="rId6" Type="http://schemas.openxmlformats.org/officeDocument/2006/relationships/slideLayout" Target="../slideLayouts/slideLayout14.xml"/><Relationship Id="rId11" Type="http://schemas.openxmlformats.org/officeDocument/2006/relationships/image" Target="../media/image21.png"/><Relationship Id="rId5" Type="http://schemas.openxmlformats.org/officeDocument/2006/relationships/tags" Target="../tags/tag77.xml"/><Relationship Id="rId10" Type="http://schemas.openxmlformats.org/officeDocument/2006/relationships/image" Target="../media/image20.png"/><Relationship Id="rId4" Type="http://schemas.openxmlformats.org/officeDocument/2006/relationships/tags" Target="../tags/tag76.xml"/><Relationship Id="rId9" Type="http://schemas.openxmlformats.org/officeDocument/2006/relationships/image" Target="../media/image19.png"/></Relationships>
</file>

<file path=ppt/slides/_rels/slide5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9.png"/><Relationship Id="rId3" Type="http://schemas.openxmlformats.org/officeDocument/2006/relationships/tags" Target="../tags/tag79.xml"/><Relationship Id="rId7" Type="http://schemas.openxmlformats.org/officeDocument/2006/relationships/notesSlide" Target="../notesSlides/notesSlide15.xml"/><Relationship Id="rId12" Type="http://schemas.microsoft.com/office/2007/relationships/media" Target="file:///F:\&#35838;&#20214;ppt\0&#22806;&#32534;PPT\&#20462;&#35746;210825112&#12298;E&#26102;&#20195;&#39640;&#32844;&#33521;&#35821;&#8212;&#8212;&#32508;&#21512;&#25945;&#31243;2&#12299;\&#35838;&#20214;\&#31532;&#19968;&#21333;&#20803;\B%207.wav" TargetMode="External"/><Relationship Id="rId2" Type="http://schemas.openxmlformats.org/officeDocument/2006/relationships/audio" Target="file:///F:\&#35838;&#20214;ppt\0&#22806;&#32534;PPT\&#20462;&#35746;210825112&#12298;E&#26102;&#20195;&#39640;&#32844;&#33521;&#35821;&#8212;&#8212;&#32508;&#21512;&#25945;&#31243;2&#12299;\&#35838;&#20214;\&#31532;&#19968;&#21333;&#20803;\B%207.wav" TargetMode="External"/><Relationship Id="rId1" Type="http://schemas.openxmlformats.org/officeDocument/2006/relationships/tags" Target="../tags/tag78.xml"/><Relationship Id="rId6" Type="http://schemas.openxmlformats.org/officeDocument/2006/relationships/slideLayout" Target="../slideLayouts/slideLayout14.xml"/><Relationship Id="rId11" Type="http://schemas.openxmlformats.org/officeDocument/2006/relationships/image" Target="../media/image21.png"/><Relationship Id="rId5" Type="http://schemas.openxmlformats.org/officeDocument/2006/relationships/tags" Target="../tags/tag81.xml"/><Relationship Id="rId10" Type="http://schemas.openxmlformats.org/officeDocument/2006/relationships/image" Target="../media/image20.png"/><Relationship Id="rId4" Type="http://schemas.openxmlformats.org/officeDocument/2006/relationships/tags" Target="../tags/tag80.xml"/><Relationship Id="rId9" Type="http://schemas.openxmlformats.org/officeDocument/2006/relationships/image" Target="../media/image19.png"/></Relationships>
</file>

<file path=ppt/slides/_rels/slide5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0.png"/><Relationship Id="rId3" Type="http://schemas.openxmlformats.org/officeDocument/2006/relationships/tags" Target="../tags/tag83.xml"/><Relationship Id="rId7" Type="http://schemas.openxmlformats.org/officeDocument/2006/relationships/notesSlide" Target="../notesSlides/notesSlide16.xml"/><Relationship Id="rId12" Type="http://schemas.microsoft.com/office/2007/relationships/media" Target="file:///F:\&#35838;&#20214;ppt\0&#22806;&#32534;PPT\&#20462;&#35746;210825112&#12298;E&#26102;&#20195;&#39640;&#32844;&#33521;&#35821;&#8212;&#8212;&#32508;&#21512;&#25945;&#31243;2&#12299;\&#35838;&#20214;\&#31532;&#19968;&#21333;&#20803;\B%208-12.wav" TargetMode="External"/><Relationship Id="rId2" Type="http://schemas.openxmlformats.org/officeDocument/2006/relationships/audio" Target="file:///F:\&#35838;&#20214;ppt\0&#22806;&#32534;PPT\&#20462;&#35746;210825112&#12298;E&#26102;&#20195;&#39640;&#32844;&#33521;&#35821;&#8212;&#8212;&#32508;&#21512;&#25945;&#31243;2&#12299;\&#35838;&#20214;\&#31532;&#19968;&#21333;&#20803;\B%208-12.wav" TargetMode="External"/><Relationship Id="rId1" Type="http://schemas.openxmlformats.org/officeDocument/2006/relationships/tags" Target="../tags/tag82.xml"/><Relationship Id="rId6" Type="http://schemas.openxmlformats.org/officeDocument/2006/relationships/slideLayout" Target="../slideLayouts/slideLayout14.xml"/><Relationship Id="rId11" Type="http://schemas.openxmlformats.org/officeDocument/2006/relationships/image" Target="../media/image21.png"/><Relationship Id="rId5" Type="http://schemas.openxmlformats.org/officeDocument/2006/relationships/tags" Target="../tags/tag85.xml"/><Relationship Id="rId10" Type="http://schemas.openxmlformats.org/officeDocument/2006/relationships/image" Target="../media/image20.png"/><Relationship Id="rId4" Type="http://schemas.openxmlformats.org/officeDocument/2006/relationships/tags" Target="../tags/tag84.xml"/><Relationship Id="rId9" Type="http://schemas.openxmlformats.org/officeDocument/2006/relationships/image" Target="../media/image19.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file:///F:\&#35838;&#20214;ppt\0&#22806;&#32534;PPT\&#20462;&#35746;210825112&#12298;E&#26102;&#20195;&#39640;&#32844;&#33521;&#35821;&#8212;&#8212;&#32508;&#21512;&#25945;&#31243;2&#12299;\&#35838;&#20214;\&#31532;&#19968;&#21333;&#20803;\B%201%20New%20Words.wav" TargetMode="External"/><Relationship Id="rId1" Type="http://schemas.openxmlformats.org/officeDocument/2006/relationships/tags" Target="../tags/tag86.xml"/><Relationship Id="rId6" Type="http://schemas.openxmlformats.org/officeDocument/2006/relationships/image" Target="../media/image61.png"/><Relationship Id="rId5" Type="http://schemas.microsoft.com/office/2007/relationships/media" Target="file:///F:\&#35838;&#20214;ppt\0&#22806;&#32534;PPT\&#20462;&#35746;210825112&#12298;E&#26102;&#20195;&#39640;&#32844;&#33521;&#35821;&#8212;&#8212;&#32508;&#21512;&#25945;&#31243;2&#12299;\&#35838;&#20214;\&#31532;&#19968;&#21333;&#20803;\B%201%20New%20Words.wav" TargetMode="External"/><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slideLayout" Target="../slideLayouts/slideLayout5.xml"/><Relationship Id="rId1" Type="http://schemas.openxmlformats.org/officeDocument/2006/relationships/audio" Target="file:///F:\&#35838;&#20214;ppt\0&#22806;&#32534;PPT\&#20462;&#35746;210825112&#12298;E&#26102;&#20195;&#39640;&#32844;&#33521;&#35821;&#8212;&#8212;&#32508;&#21512;&#25945;&#31243;2&#12299;\&#35838;&#20214;\&#31532;&#19968;&#21333;&#20803;\B2%20New%20Words.wav" TargetMode="External"/><Relationship Id="rId6" Type="http://schemas.microsoft.com/office/2007/relationships/media" Target="file:///F:\&#35838;&#20214;ppt\0&#22806;&#32534;PPT\&#20462;&#35746;210825112&#12298;E&#26102;&#20195;&#39640;&#32844;&#33521;&#35821;&#8212;&#8212;&#32508;&#21512;&#25945;&#31243;2&#12299;\&#35838;&#20214;\&#31532;&#19968;&#21333;&#20803;\B2%20New%20Words.wav" TargetMode="External"/><Relationship Id="rId5" Type="http://schemas.openxmlformats.org/officeDocument/2006/relationships/image" Target="../media/image23.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5.xml"/><Relationship Id="rId1" Type="http://schemas.openxmlformats.org/officeDocument/2006/relationships/audio" Target="../media/audio3.wav"/><Relationship Id="rId6" Type="http://schemas.openxmlformats.org/officeDocument/2006/relationships/image" Target="../media/image67.png"/><Relationship Id="rId5" Type="http://schemas.openxmlformats.org/officeDocument/2006/relationships/image" Target="../media/image23.png"/><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63.png"/><Relationship Id="rId5" Type="http://schemas.openxmlformats.org/officeDocument/2006/relationships/slideLayout" Target="../slideLayouts/slideLayout5.xml"/><Relationship Id="rId4" Type="http://schemas.openxmlformats.org/officeDocument/2006/relationships/tags" Target="../tags/tag90.xml"/></Relationships>
</file>

<file path=ppt/slides/_rels/slide61.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69.png"/><Relationship Id="rId5" Type="http://schemas.openxmlformats.org/officeDocument/2006/relationships/slideLayout" Target="../slideLayouts/slideLayout5.xml"/><Relationship Id="rId4" Type="http://schemas.openxmlformats.org/officeDocument/2006/relationships/tags" Target="../tags/tag94.xml"/></Relationships>
</file>

<file path=ppt/slides/_rels/slide62.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slideLayout" Target="../slideLayouts/slideLayout5.xml"/><Relationship Id="rId4" Type="http://schemas.openxmlformats.org/officeDocument/2006/relationships/tags" Target="../tags/tag98.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slideLayout" Target="../slideLayouts/slideLayout5.xml"/><Relationship Id="rId4" Type="http://schemas.openxmlformats.org/officeDocument/2006/relationships/tags" Target="../tags/tag102.xml"/></Relationships>
</file>

<file path=ppt/slides/_rels/slide65.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71.jpeg"/><Relationship Id="rId5" Type="http://schemas.openxmlformats.org/officeDocument/2006/relationships/slideLayout" Target="../slideLayouts/slideLayout5.xml"/><Relationship Id="rId4" Type="http://schemas.openxmlformats.org/officeDocument/2006/relationships/tags" Target="../tags/tag106.xml"/></Relationships>
</file>

<file path=ppt/slides/_rels/slide66.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72.jpeg"/><Relationship Id="rId5" Type="http://schemas.openxmlformats.org/officeDocument/2006/relationships/slideLayout" Target="../slideLayouts/slideLayout5.xml"/><Relationship Id="rId4" Type="http://schemas.openxmlformats.org/officeDocument/2006/relationships/tags" Target="../tags/tag110.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5.xml"/><Relationship Id="rId1" Type="http://schemas.openxmlformats.org/officeDocument/2006/relationships/tags" Target="../tags/tag1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microsoft.com/office/2007/relationships/media" Target="file:///F:\&#35838;&#20214;ppt\0&#22806;&#32534;PPT\&#20462;&#35746;210825112&#12298;E&#26102;&#20195;&#39640;&#32844;&#33521;&#35821;&#8212;&#8212;&#32508;&#21512;&#25945;&#31243;2&#12299;\&#35838;&#20214;\&#31532;&#19968;&#21333;&#20803;\9.%20Movie.wmv" TargetMode="External"/><Relationship Id="rId2" Type="http://schemas.openxmlformats.org/officeDocument/2006/relationships/slideLayout" Target="../slideLayouts/slideLayout5.xml"/><Relationship Id="rId1" Type="http://schemas.openxmlformats.org/officeDocument/2006/relationships/video" Target="file:///F:\&#35838;&#20214;ppt\0&#22806;&#32534;PPT\&#20462;&#35746;210825112&#12298;E&#26102;&#20195;&#39640;&#32844;&#33521;&#35821;&#8212;&#8212;&#32508;&#21512;&#25945;&#31243;2&#12299;\&#35838;&#20214;\&#31532;&#19968;&#21333;&#20803;\9.%20Movie.wmv" TargetMode="External"/><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12.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slideLayout" Target="../slideLayouts/slideLayout5.xml"/><Relationship Id="rId1" Type="http://schemas.openxmlformats.org/officeDocument/2006/relationships/tags" Target="../tags/tag1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newsfla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SubTitle_1"/>
          <p:cNvSpPr>
            <a:spLocks noChangeArrowheads="1"/>
          </p:cNvSpPr>
          <p:nvPr>
            <p:custDataLst>
              <p:tags r:id="rId1"/>
            </p:custDataLst>
          </p:nvPr>
        </p:nvSpPr>
        <p:spPr bwMode="auto">
          <a:xfrm>
            <a:off x="825626" y="593323"/>
            <a:ext cx="8860634" cy="864091"/>
          </a:xfrm>
          <a:prstGeom prst="parallelogram">
            <a:avLst>
              <a:gd name="adj" fmla="val 20381"/>
            </a:avLst>
          </a:prstGeom>
          <a:solidFill>
            <a:schemeClr val="bg2">
              <a:lumMod val="50000"/>
            </a:schemeClr>
          </a:solidFill>
          <a:ln w="9525">
            <a:noFill/>
            <a:miter lim="800000"/>
          </a:ln>
        </p:spPr>
        <p:txBody>
          <a:bodyPr lIns="0" tIns="0" rIns="0" bIns="0" anchor="ctr"/>
          <a:lstStyle/>
          <a:p>
            <a:r>
              <a:rPr lang="en-US" altLang="zh-CN" b="1" dirty="0">
                <a:solidFill>
                  <a:srgbClr val="FFFFFF"/>
                </a:solidFill>
                <a:latin typeface="微软雅黑" panose="020B0503020204020204" pitchFamily="34" charset="-122"/>
                <a:ea typeface="微软雅黑" panose="020B0503020204020204" pitchFamily="34" charset="-122"/>
              </a:rPr>
              <a:t>Write down some classic romantic relations in movies or TV series you have ever watched, and then discuss what is true love with your partners.</a:t>
            </a:r>
            <a:endParaRPr lang="da-DK" altLang="zh-CN" b="1" dirty="0">
              <a:solidFill>
                <a:srgbClr val="FFFFFF"/>
              </a:solidFill>
              <a:latin typeface="微软雅黑" panose="020B0503020204020204" pitchFamily="34" charset="-122"/>
              <a:ea typeface="微软雅黑" panose="020B0503020204020204" pitchFamily="34" charset="-122"/>
            </a:endParaRPr>
          </a:p>
        </p:txBody>
      </p:sp>
      <p:sp>
        <p:nvSpPr>
          <p:cNvPr id="7" name="MH_Other_1"/>
          <p:cNvSpPr txBox="1">
            <a:spLocks noChangeArrowheads="1"/>
          </p:cNvSpPr>
          <p:nvPr>
            <p:custDataLst>
              <p:tags r:id="rId2"/>
            </p:custDataLst>
          </p:nvPr>
        </p:nvSpPr>
        <p:spPr bwMode="auto">
          <a:xfrm>
            <a:off x="216026" y="257264"/>
            <a:ext cx="1219200" cy="1200150"/>
          </a:xfrm>
          <a:prstGeom prst="rect">
            <a:avLst/>
          </a:prstGeom>
          <a:noFill/>
          <a:ln w="9525">
            <a:noFill/>
            <a:miter lim="800000"/>
          </a:ln>
        </p:spPr>
        <p:txBody>
          <a:bodyPr lIns="0" tIns="0" rIns="0" bIns="0" anchor="ctr"/>
          <a:lstStyle/>
          <a:p>
            <a:pPr algn="ctr" eaLnBrk="1" hangingPunct="1"/>
            <a:r>
              <a:rPr lang="en-US" altLang="zh-CN" sz="8800" i="1" dirty="0">
                <a:solidFill>
                  <a:schemeClr val="bg2">
                    <a:lumMod val="50000"/>
                  </a:schemeClr>
                </a:solidFill>
                <a:latin typeface="Elephant" pitchFamily="18" charset="0"/>
                <a:cs typeface="Aharoni" panose="02010803020104030203" pitchFamily="2" charset="-79"/>
              </a:rPr>
              <a:t>3</a:t>
            </a:r>
            <a:endParaRPr lang="zh-CN" altLang="en-US" sz="8800" i="1" dirty="0">
              <a:solidFill>
                <a:schemeClr val="bg2">
                  <a:lumMod val="50000"/>
                </a:schemeClr>
              </a:solidFill>
              <a:latin typeface="Elephant" pitchFamily="18" charset="0"/>
              <a:cs typeface="Aharoni" panose="02010803020104030203" pitchFamily="2" charset="-79"/>
            </a:endParaRPr>
          </a:p>
        </p:txBody>
      </p:sp>
      <p:sp>
        <p:nvSpPr>
          <p:cNvPr id="3" name="矩形 2"/>
          <p:cNvSpPr/>
          <p:nvPr/>
        </p:nvSpPr>
        <p:spPr>
          <a:xfrm>
            <a:off x="941352" y="2201794"/>
            <a:ext cx="2228495" cy="461665"/>
          </a:xfrm>
          <a:prstGeom prst="rect">
            <a:avLst/>
          </a:prstGeom>
        </p:spPr>
        <p:txBody>
          <a:bodyPr wrap="none">
            <a:spAutoFit/>
          </a:bodyPr>
          <a:lstStyle/>
          <a:p>
            <a:r>
              <a:rPr lang="en-US" altLang="zh-CN" sz="24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Jack and Rose</a:t>
            </a:r>
            <a:endParaRPr lang="zh-CN" altLang="en-US" sz="24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4" name="矩形 3"/>
          <p:cNvSpPr/>
          <p:nvPr/>
        </p:nvSpPr>
        <p:spPr>
          <a:xfrm>
            <a:off x="4323909" y="1924796"/>
            <a:ext cx="6606362" cy="1015663"/>
          </a:xfrm>
          <a:prstGeom prst="rect">
            <a:avLst/>
          </a:prstGeom>
        </p:spPr>
        <p:txBody>
          <a:bodyPr wrap="square">
            <a:spAutoFit/>
          </a:bodyPr>
          <a:lstStyle/>
          <a:p>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Jack and Rose in Titanic. They fell in love with each other when they met. At the end of the movie, Jack sacrificed his life for love. Love means sacrifice.</a:t>
            </a:r>
            <a:endPar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5" name="矩形 4"/>
          <p:cNvSpPr/>
          <p:nvPr/>
        </p:nvSpPr>
        <p:spPr>
          <a:xfrm>
            <a:off x="941352" y="3769902"/>
            <a:ext cx="6884211" cy="1200329"/>
          </a:xfrm>
          <a:prstGeom prst="rect">
            <a:avLst/>
          </a:prstGeom>
        </p:spPr>
        <p:txBody>
          <a:bodyPr wrap="square">
            <a:spAutoFit/>
          </a:bodyPr>
          <a:lstStyle/>
          <a:p>
            <a:r>
              <a:rPr lang="en-US" altLang="zh-CN" dirty="0">
                <a:latin typeface="TimesNewRomanPSMT"/>
              </a:rPr>
              <a:t>_______________    _________________________________________________________</a:t>
            </a:r>
          </a:p>
          <a:p>
            <a:r>
              <a:rPr lang="en-US" altLang="zh-CN" dirty="0">
                <a:latin typeface="TimesNewRomanPSMT"/>
              </a:rPr>
              <a:t>_________________________________________________________</a:t>
            </a:r>
          </a:p>
          <a:p>
            <a:r>
              <a:rPr lang="en-US" altLang="zh-CN" dirty="0">
                <a:latin typeface="TimesNewRomanPSMT"/>
              </a:rPr>
              <a:t>_________________________________________________________</a:t>
            </a:r>
            <a:endParaRPr lang="zh-CN" altLang="en-US" dirty="0"/>
          </a:p>
        </p:txBody>
      </p:sp>
      <p:pic>
        <p:nvPicPr>
          <p:cNvPr id="9" name="图片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953155" y="3253562"/>
            <a:ext cx="3930664" cy="2738362"/>
          </a:xfrm>
          <a:prstGeom prst="rect">
            <a:avLst/>
          </a:prstGeom>
          <a:ln>
            <a:noFill/>
          </a:ln>
          <a:effectLst>
            <a:softEdge rad="112500"/>
          </a:effectLst>
        </p:spPr>
      </p:pic>
      <p:sp>
        <p:nvSpPr>
          <p:cNvPr id="8" name="矩形 7"/>
          <p:cNvSpPr/>
          <p:nvPr/>
        </p:nvSpPr>
        <p:spPr>
          <a:xfrm>
            <a:off x="864637" y="3402383"/>
            <a:ext cx="6096000" cy="2554545"/>
          </a:xfrm>
          <a:prstGeom prst="rect">
            <a:avLst/>
          </a:prstGeom>
          <a:solidFill>
            <a:schemeClr val="bg1"/>
          </a:solidFill>
        </p:spPr>
        <p:txBody>
          <a:bodyPr>
            <a:spAutoFit/>
          </a:bodyPr>
          <a:lstStyle/>
          <a:p>
            <a:r>
              <a:rPr lang="en-US" altLang="zh-CN" sz="2000" dirty="0" smtClean="0"/>
              <a:t>Romeo and Juliet — Romeo and Juliet in </a:t>
            </a:r>
            <a:r>
              <a:rPr lang="en-US" altLang="zh-CN" sz="2000" i="1" dirty="0" smtClean="0"/>
              <a:t>Romeo and Juliet</a:t>
            </a:r>
            <a:r>
              <a:rPr lang="en-US" altLang="zh-CN" sz="2000" dirty="0" smtClean="0"/>
              <a:t>. They met in an occasional chance and then fell in love with each other. But their love was objected by their families so hardly that in the help of the priest, Juliet feigned death. However, when Romeo knew that Juliet was dead, he committed suicide for his love. With despair, Juliet died afterwards. Love is beyond life and death.</a:t>
            </a:r>
            <a:endParaRPr lang="zh-CN" altLang="en-US" sz="2000" dirty="0"/>
          </a:p>
        </p:txBody>
      </p:sp>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par>
                          <p:cTn id="16" fill="hold">
                            <p:stCondLst>
                              <p:cond delay="6000"/>
                            </p:stCondLst>
                            <p:childTnLst>
                              <p:par>
                                <p:cTn id="17" presetID="1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071832" y="2980194"/>
            <a:ext cx="10086270" cy="2707288"/>
            <a:chOff x="235507" y="2980194"/>
            <a:chExt cx="10086270" cy="2707288"/>
          </a:xfrm>
        </p:grpSpPr>
        <p:sp>
          <p:nvSpPr>
            <p:cNvPr id="32" name="矩形 1"/>
            <p:cNvSpPr>
              <a:spLocks noChangeArrowheads="1"/>
            </p:cNvSpPr>
            <p:nvPr/>
          </p:nvSpPr>
          <p:spPr bwMode="auto">
            <a:xfrm>
              <a:off x="257908"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lvl="0" algn="ctr"/>
              <a:r>
                <a:rPr lang="en-US" altLang="zh-CN" sz="2400" dirty="0">
                  <a:solidFill>
                    <a:srgbClr val="FFFFFF"/>
                  </a:solidFill>
                  <a:latin typeface="Franklin Gothic Medium" panose="020B0603020102020204" pitchFamily="34" charset="0"/>
                </a:rPr>
                <a:t>Lead-in</a:t>
              </a:r>
              <a:endParaRPr lang="zh-CN" altLang="en-US" sz="2400" dirty="0">
                <a:solidFill>
                  <a:srgbClr val="FFFFFF"/>
                </a:solidFill>
                <a:latin typeface="Franklin Gothic Medium" panose="020B0603020102020204" pitchFamily="34" charset="0"/>
              </a:endParaRPr>
            </a:p>
          </p:txBody>
        </p:sp>
        <p:sp>
          <p:nvSpPr>
            <p:cNvPr id="33" name="矩形 21"/>
            <p:cNvSpPr>
              <a:spLocks noChangeArrowheads="1"/>
            </p:cNvSpPr>
            <p:nvPr/>
          </p:nvSpPr>
          <p:spPr bwMode="auto">
            <a:xfrm>
              <a:off x="1948076" y="3987936"/>
              <a:ext cx="1574987" cy="1699546"/>
            </a:xfrm>
            <a:prstGeom prst="rect">
              <a:avLst/>
            </a:prstGeom>
            <a:solidFill>
              <a:srgbClr val="E56858"/>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Listening </a:t>
              </a:r>
              <a:r>
                <a:rPr lang="zh-CN" altLang="en-US" sz="2400" dirty="0">
                  <a:solidFill>
                    <a:schemeClr val="bg1"/>
                  </a:solidFill>
                </a:rPr>
                <a:t>＆</a:t>
              </a:r>
            </a:p>
            <a:p>
              <a:pPr>
                <a:defRPr/>
              </a:pPr>
              <a:r>
                <a:rPr lang="en-US" altLang="zh-CN" sz="2400" dirty="0">
                  <a:solidFill>
                    <a:srgbClr val="FFFFFF"/>
                  </a:solidFill>
                  <a:latin typeface="Franklin Gothic Medium" panose="020B0603020102020204" pitchFamily="34" charset="0"/>
                </a:rPr>
                <a:t> Speaking</a:t>
              </a:r>
              <a:endParaRPr lang="zh-CN" altLang="en-US" sz="2400" dirty="0">
                <a:solidFill>
                  <a:srgbClr val="FFFFFF"/>
                </a:solidFill>
                <a:latin typeface="Franklin Gothic Medium" panose="020B0603020102020204" pitchFamily="34" charset="0"/>
              </a:endParaRPr>
            </a:p>
          </p:txBody>
        </p:sp>
        <p:cxnSp>
          <p:nvCxnSpPr>
            <p:cNvPr id="34" name="直接连接符 7167"/>
            <p:cNvCxnSpPr>
              <a:cxnSpLocks noChangeShapeType="1"/>
            </p:cNvCxnSpPr>
            <p:nvPr/>
          </p:nvCxnSpPr>
          <p:spPr bwMode="auto">
            <a:xfrm>
              <a:off x="235507" y="3803285"/>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35" name="直接连接符 7172"/>
            <p:cNvCxnSpPr>
              <a:cxnSpLocks noChangeShapeType="1"/>
            </p:cNvCxnSpPr>
            <p:nvPr/>
          </p:nvCxnSpPr>
          <p:spPr bwMode="auto">
            <a:xfrm rot="16200000" flipV="1">
              <a:off x="78163" y="3644555"/>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36" name="TextBox 7177"/>
            <p:cNvSpPr txBox="1">
              <a:spLocks noChangeArrowheads="1"/>
            </p:cNvSpPr>
            <p:nvPr/>
          </p:nvSpPr>
          <p:spPr bwMode="auto">
            <a:xfrm>
              <a:off x="343817"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1</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37" name="TextBox 7177"/>
            <p:cNvSpPr txBox="1">
              <a:spLocks noChangeArrowheads="1"/>
            </p:cNvSpPr>
            <p:nvPr/>
          </p:nvSpPr>
          <p:spPr bwMode="auto">
            <a:xfrm>
              <a:off x="2036052"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E56858"/>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E56858"/>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E56858"/>
                  </a:solidFill>
                  <a:latin typeface="Broadway" pitchFamily="82" charset="0"/>
                  <a:ea typeface="黑体" panose="02010609060101010101" pitchFamily="2" charset="-122"/>
                  <a:cs typeface="Arial" panose="020B0604020202020204" pitchFamily="34" charset="0"/>
                </a:rPr>
                <a:t>2</a:t>
              </a:r>
              <a:endParaRPr lang="zh-CN" altLang="en-US" sz="3600" b="1" dirty="0">
                <a:solidFill>
                  <a:srgbClr val="E56858"/>
                </a:solidFill>
                <a:latin typeface="Broadway" pitchFamily="82" charset="0"/>
                <a:ea typeface="黑体" panose="02010609060101010101" pitchFamily="2" charset="-122"/>
                <a:cs typeface="Arial" panose="020B0604020202020204" pitchFamily="34" charset="0"/>
              </a:endParaRPr>
            </a:p>
          </p:txBody>
        </p:sp>
        <p:cxnSp>
          <p:nvCxnSpPr>
            <p:cNvPr id="38" name="直接连接符 37"/>
            <p:cNvCxnSpPr/>
            <p:nvPr/>
          </p:nvCxnSpPr>
          <p:spPr bwMode="auto">
            <a:xfrm>
              <a:off x="1914853" y="3803285"/>
              <a:ext cx="1563445" cy="1588"/>
            </a:xfrm>
            <a:prstGeom prst="line">
              <a:avLst/>
            </a:prstGeom>
            <a:noFill/>
            <a:ln w="9525">
              <a:solidFill>
                <a:srgbClr val="E56858"/>
              </a:solidFill>
              <a:round/>
            </a:ln>
            <a:extLst>
              <a:ext uri="{909E8E84-426E-40DD-AFC4-6F175D3DCCD1}">
                <a14:hiddenFill xmlns="" xmlns:a14="http://schemas.microsoft.com/office/drawing/2010/main">
                  <a:noFill/>
                </a14:hiddenFill>
              </a:ext>
            </a:extLst>
          </p:spPr>
        </p:cxnSp>
        <p:sp>
          <p:nvSpPr>
            <p:cNvPr id="39" name="矩形 1"/>
            <p:cNvSpPr>
              <a:spLocks noChangeArrowheads="1"/>
            </p:cNvSpPr>
            <p:nvPr/>
          </p:nvSpPr>
          <p:spPr bwMode="auto">
            <a:xfrm>
              <a:off x="3635861"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Reading</a:t>
              </a:r>
              <a:endParaRPr lang="zh-CN" altLang="en-US" sz="2400" dirty="0">
                <a:solidFill>
                  <a:srgbClr val="FFFFFF"/>
                </a:solidFill>
                <a:latin typeface="Franklin Gothic Medium" panose="020B0603020102020204" pitchFamily="34" charset="0"/>
              </a:endParaRPr>
            </a:p>
          </p:txBody>
        </p:sp>
        <p:sp>
          <p:nvSpPr>
            <p:cNvPr id="40" name="矩形 21"/>
            <p:cNvSpPr>
              <a:spLocks noChangeArrowheads="1"/>
            </p:cNvSpPr>
            <p:nvPr/>
          </p:nvSpPr>
          <p:spPr bwMode="auto">
            <a:xfrm>
              <a:off x="5308689"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Grammar</a:t>
              </a:r>
              <a:endParaRPr lang="zh-CN" altLang="en-US" sz="2400" dirty="0">
                <a:solidFill>
                  <a:srgbClr val="FFFFFF"/>
                </a:solidFill>
                <a:latin typeface="Franklin Gothic Medium" panose="020B0603020102020204" pitchFamily="34" charset="0"/>
              </a:endParaRPr>
            </a:p>
          </p:txBody>
        </p:sp>
        <p:cxnSp>
          <p:nvCxnSpPr>
            <p:cNvPr id="41" name="直接连接符 7167"/>
            <p:cNvCxnSpPr>
              <a:cxnSpLocks noChangeShapeType="1"/>
            </p:cNvCxnSpPr>
            <p:nvPr/>
          </p:nvCxnSpPr>
          <p:spPr bwMode="auto">
            <a:xfrm>
              <a:off x="3613460" y="3803285"/>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42" name="TextBox 7177"/>
            <p:cNvSpPr txBox="1">
              <a:spLocks noChangeArrowheads="1"/>
            </p:cNvSpPr>
            <p:nvPr/>
          </p:nvSpPr>
          <p:spPr bwMode="auto">
            <a:xfrm>
              <a:off x="3721770"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3</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43" name="TextBox 7177"/>
            <p:cNvSpPr txBox="1">
              <a:spLocks noChangeArrowheads="1"/>
            </p:cNvSpPr>
            <p:nvPr/>
          </p:nvSpPr>
          <p:spPr bwMode="auto">
            <a:xfrm>
              <a:off x="5396665"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4</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44" name="直接连接符 43"/>
            <p:cNvCxnSpPr/>
            <p:nvPr/>
          </p:nvCxnSpPr>
          <p:spPr bwMode="auto">
            <a:xfrm>
              <a:off x="5275466" y="3803285"/>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5" name="直接连接符 7172"/>
            <p:cNvCxnSpPr>
              <a:cxnSpLocks noChangeShapeType="1"/>
            </p:cNvCxnSpPr>
            <p:nvPr/>
          </p:nvCxnSpPr>
          <p:spPr bwMode="auto">
            <a:xfrm rot="16200000" flipV="1">
              <a:off x="1752182" y="3644555"/>
              <a:ext cx="325972" cy="1238"/>
            </a:xfrm>
            <a:prstGeom prst="line">
              <a:avLst/>
            </a:prstGeom>
            <a:noFill/>
            <a:ln w="9525">
              <a:solidFill>
                <a:srgbClr val="E56858"/>
              </a:solidFill>
              <a:round/>
            </a:ln>
            <a:extLst>
              <a:ext uri="{909E8E84-426E-40DD-AFC4-6F175D3DCCD1}">
                <a14:hiddenFill xmlns="" xmlns:a14="http://schemas.microsoft.com/office/drawing/2010/main">
                  <a:noFill/>
                </a14:hiddenFill>
              </a:ext>
            </a:extLst>
          </p:spPr>
        </p:cxnSp>
        <p:cxnSp>
          <p:nvCxnSpPr>
            <p:cNvPr id="46" name="直接连接符 7172"/>
            <p:cNvCxnSpPr>
              <a:cxnSpLocks noChangeShapeType="1"/>
            </p:cNvCxnSpPr>
            <p:nvPr/>
          </p:nvCxnSpPr>
          <p:spPr bwMode="auto">
            <a:xfrm rot="16200000" flipV="1">
              <a:off x="3452395" y="3637411"/>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7" name="直接连接符 7172"/>
            <p:cNvCxnSpPr>
              <a:cxnSpLocks noChangeShapeType="1"/>
            </p:cNvCxnSpPr>
            <p:nvPr/>
          </p:nvCxnSpPr>
          <p:spPr bwMode="auto">
            <a:xfrm rot="16200000" flipV="1">
              <a:off x="5114508" y="3644554"/>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48" name="矩形 1"/>
            <p:cNvSpPr>
              <a:spLocks noChangeArrowheads="1"/>
            </p:cNvSpPr>
            <p:nvPr/>
          </p:nvSpPr>
          <p:spPr bwMode="auto">
            <a:xfrm>
              <a:off x="6981579" y="3987935"/>
              <a:ext cx="167176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Watching &amp; Performing</a:t>
              </a:r>
              <a:endParaRPr lang="zh-CN" altLang="en-US" sz="2400" dirty="0">
                <a:solidFill>
                  <a:srgbClr val="FFFFFF"/>
                </a:solidFill>
                <a:latin typeface="Franklin Gothic Medium" panose="020B0603020102020204" pitchFamily="34" charset="0"/>
              </a:endParaRPr>
            </a:p>
          </p:txBody>
        </p:sp>
        <p:sp>
          <p:nvSpPr>
            <p:cNvPr id="49" name="矩形 21"/>
            <p:cNvSpPr>
              <a:spLocks noChangeArrowheads="1"/>
            </p:cNvSpPr>
            <p:nvPr/>
          </p:nvSpPr>
          <p:spPr bwMode="auto">
            <a:xfrm>
              <a:off x="8746790" y="3987935"/>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Applied Writing</a:t>
              </a:r>
              <a:endParaRPr lang="zh-CN" altLang="en-US" sz="2400" dirty="0">
                <a:solidFill>
                  <a:srgbClr val="FFFFFF"/>
                </a:solidFill>
                <a:latin typeface="Franklin Gothic Medium" panose="020B0603020102020204" pitchFamily="34" charset="0"/>
              </a:endParaRPr>
            </a:p>
          </p:txBody>
        </p:sp>
        <p:cxnSp>
          <p:nvCxnSpPr>
            <p:cNvPr id="50" name="直接连接符 7167"/>
            <p:cNvCxnSpPr>
              <a:cxnSpLocks noChangeShapeType="1"/>
            </p:cNvCxnSpPr>
            <p:nvPr/>
          </p:nvCxnSpPr>
          <p:spPr bwMode="auto">
            <a:xfrm>
              <a:off x="6959178" y="3803284"/>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51" name="TextBox 7177"/>
            <p:cNvSpPr txBox="1">
              <a:spLocks noChangeArrowheads="1"/>
            </p:cNvSpPr>
            <p:nvPr/>
          </p:nvSpPr>
          <p:spPr bwMode="auto">
            <a:xfrm>
              <a:off x="7067488" y="2980194"/>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5</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52" name="TextBox 7177"/>
            <p:cNvSpPr txBox="1">
              <a:spLocks noChangeArrowheads="1"/>
            </p:cNvSpPr>
            <p:nvPr/>
          </p:nvSpPr>
          <p:spPr bwMode="auto">
            <a:xfrm>
              <a:off x="8845917" y="2980194"/>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6</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53" name="直接连接符 52"/>
            <p:cNvCxnSpPr/>
            <p:nvPr/>
          </p:nvCxnSpPr>
          <p:spPr bwMode="auto">
            <a:xfrm>
              <a:off x="8735869" y="3803284"/>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54" name="直接连接符 7172"/>
            <p:cNvCxnSpPr>
              <a:cxnSpLocks noChangeShapeType="1"/>
            </p:cNvCxnSpPr>
            <p:nvPr/>
          </p:nvCxnSpPr>
          <p:spPr bwMode="auto">
            <a:xfrm rot="16200000" flipV="1">
              <a:off x="6795671" y="3639791"/>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55" name="直接连接符 7172"/>
            <p:cNvCxnSpPr>
              <a:cxnSpLocks noChangeShapeType="1"/>
            </p:cNvCxnSpPr>
            <p:nvPr/>
          </p:nvCxnSpPr>
          <p:spPr bwMode="auto">
            <a:xfrm rot="16200000" flipV="1">
              <a:off x="8567668" y="3642173"/>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499506" y="1168269"/>
            <a:ext cx="5336269"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Listen to the dialogues and fill in the blanks.</a:t>
            </a:r>
            <a:endParaRPr lang="zh-CN" altLang="en-US" dirty="0">
              <a:solidFill>
                <a:schemeClr val="tx1">
                  <a:lumMod val="65000"/>
                  <a:lumOff val="35000"/>
                </a:schemeClr>
              </a:solidFill>
            </a:endParaRPr>
          </a:p>
        </p:txBody>
      </p:sp>
      <p:grpSp>
        <p:nvGrpSpPr>
          <p:cNvPr id="2" name="组合 7"/>
          <p:cNvGrpSpPr/>
          <p:nvPr/>
        </p:nvGrpSpPr>
        <p:grpSpPr>
          <a:xfrm>
            <a:off x="774672" y="877536"/>
            <a:ext cx="964287" cy="900000"/>
            <a:chOff x="953972" y="653411"/>
            <a:chExt cx="964287" cy="900000"/>
          </a:xfrm>
        </p:grpSpPr>
        <p:sp>
          <p:nvSpPr>
            <p:cNvPr id="4" name="MH_Other_1"/>
            <p:cNvSpPr>
              <a:spLocks noChangeAspect="1"/>
            </p:cNvSpPr>
            <p:nvPr>
              <p:custDataLst>
                <p:tags r:id="rId2"/>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E0593C"/>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7" name="TextBox 6"/>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8" name="2. Listening.wmv">
            <a:hlinkClick r:id="" action="ppaction://media"/>
          </p:cNvPr>
          <p:cNvPicPr>
            <a:picLocks noRot="1" noChangeAspect="1"/>
          </p:cNvPicPr>
          <p:nvPr>
            <a:videoFile r:link="rId1"/>
            <p:extLst>
              <p:ext uri="{DAA4B4D4-6D71-4841-9C94-3DE7FCFB9230}">
                <p14:media xmlns="" xmlns:p14="http://schemas.microsoft.com/office/powerpoint/2010/main" r:link="rId4"/>
              </p:ext>
            </p:extLst>
          </p:nvPr>
        </p:nvPicPr>
        <p:blipFill>
          <a:blip r:embed="rId5" cstate="print"/>
          <a:stretch>
            <a:fillRect/>
          </a:stretch>
        </p:blipFill>
        <p:spPr>
          <a:xfrm>
            <a:off x="2946401" y="1657350"/>
            <a:ext cx="8026399" cy="4514849"/>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2"/>
          <p:cNvSpPr txBox="1"/>
          <p:nvPr/>
        </p:nvSpPr>
        <p:spPr>
          <a:xfrm>
            <a:off x="597160" y="1797164"/>
            <a:ext cx="11084768" cy="3046988"/>
          </a:xfrm>
          <a:prstGeom prst="rect">
            <a:avLst/>
          </a:prstGeom>
          <a:solidFill>
            <a:srgbClr val="FFCC99"/>
          </a:solidFill>
          <a:ln w="76200">
            <a:solidFill>
              <a:schemeClr val="bg1"/>
            </a:solidFill>
          </a:ln>
        </p:spPr>
        <p:txBody>
          <a:bodyPr wrap="square" rtlCol="0">
            <a:spAutoFit/>
          </a:bodyPr>
          <a:lstStyle/>
          <a:p>
            <a:pPr algn="ctr">
              <a:lnSpc>
                <a:spcPct val="130000"/>
              </a:lnSpc>
            </a:pPr>
            <a:r>
              <a:rPr lang="en-US" altLang="zh-CN" sz="2400" b="1" dirty="0">
                <a:solidFill>
                  <a:schemeClr val="tx1">
                    <a:lumMod val="75000"/>
                    <a:lumOff val="25000"/>
                  </a:schemeClr>
                </a:solidFill>
                <a:latin typeface="Times New Roman" panose="02020603050405020304" pitchFamily="18" charset="0"/>
                <a:ea typeface="微软雅黑" panose="020B0503020204020204" pitchFamily="34" charset="-122"/>
              </a:rPr>
              <a:t>Words and Expressions</a:t>
            </a:r>
          </a:p>
          <a:p>
            <a:pPr>
              <a:lnSpc>
                <a:spcPct val="150000"/>
              </a:lnSpc>
            </a:pPr>
            <a:endParaRPr lang="zh-CN" altLang="en-US" sz="2400" dirty="0">
              <a:solidFill>
                <a:schemeClr val="tx1">
                  <a:lumMod val="75000"/>
                  <a:lumOff val="25000"/>
                </a:schemeClr>
              </a:solidFill>
              <a:latin typeface="Times New Roman" panose="02020603050405020304" pitchFamily="18" charset="0"/>
              <a:ea typeface="微软雅黑" panose="020B0503020204020204" pitchFamily="34" charset="-122"/>
            </a:endParaRPr>
          </a:p>
          <a:p>
            <a:pPr>
              <a:lnSpc>
                <a:spcPct val="130000"/>
              </a:lnSpc>
            </a:pP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rPr>
              <a:t>                    </a:t>
            </a:r>
            <a:r>
              <a:rPr lang="en-US" altLang="zh-CN" sz="2400" dirty="0" smtClean="0">
                <a:solidFill>
                  <a:schemeClr val="tx1">
                    <a:lumMod val="75000"/>
                    <a:lumOff val="25000"/>
                  </a:schemeClr>
                </a:solidFill>
                <a:latin typeface="Times New Roman" panose="02020603050405020304" pitchFamily="18" charset="0"/>
                <a:ea typeface="微软雅黑" panose="020B0503020204020204" pitchFamily="34" charset="-122"/>
              </a:rPr>
              <a:t> </a:t>
            </a: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rPr>
              <a:t>western food    </a:t>
            </a:r>
            <a:r>
              <a:rPr lang="zh-CN" altLang="en-US" sz="2400" dirty="0">
                <a:solidFill>
                  <a:schemeClr val="tx1">
                    <a:lumMod val="75000"/>
                    <a:lumOff val="25000"/>
                  </a:schemeClr>
                </a:solidFill>
                <a:latin typeface="Times New Roman" panose="02020603050405020304" pitchFamily="18" charset="0"/>
                <a:ea typeface="微软雅黑" panose="020B0503020204020204" pitchFamily="34" charset="-122"/>
              </a:rPr>
              <a:t>西餐</a:t>
            </a:r>
            <a:r>
              <a:rPr lang="zh-CN" altLang="en-US" sz="2000" dirty="0"/>
              <a:t>                           </a:t>
            </a:r>
            <a:r>
              <a:rPr lang="zh-CN" altLang="en-US" sz="2000" dirty="0" smtClean="0"/>
              <a:t>     </a:t>
            </a: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rPr>
              <a:t>candlelight dinner    </a:t>
            </a:r>
            <a:r>
              <a:rPr lang="zh-CN" altLang="en-US" sz="2400" dirty="0">
                <a:solidFill>
                  <a:schemeClr val="tx1">
                    <a:lumMod val="75000"/>
                    <a:lumOff val="25000"/>
                  </a:schemeClr>
                </a:solidFill>
                <a:latin typeface="Times New Roman" panose="02020603050405020304" pitchFamily="18" charset="0"/>
                <a:ea typeface="微软雅黑" panose="020B0503020204020204" pitchFamily="34" charset="-122"/>
              </a:rPr>
              <a:t>烛光晚餐</a:t>
            </a:r>
          </a:p>
          <a:p>
            <a:pPr>
              <a:lnSpc>
                <a:spcPct val="130000"/>
              </a:lnSpc>
            </a:pP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rPr>
              <a:t>               </a:t>
            </a:r>
            <a:r>
              <a:rPr lang="en-US" altLang="zh-CN" sz="2400" dirty="0" smtClean="0">
                <a:solidFill>
                  <a:schemeClr val="tx1">
                    <a:lumMod val="75000"/>
                    <a:lumOff val="25000"/>
                  </a:schemeClr>
                </a:solidFill>
                <a:latin typeface="Times New Roman" panose="02020603050405020304" pitchFamily="18" charset="0"/>
                <a:ea typeface="微软雅黑" panose="020B0503020204020204" pitchFamily="34" charset="-122"/>
              </a:rPr>
              <a:t>      </a:t>
            </a: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rPr>
              <a:t>anniversary</a:t>
            </a:r>
            <a:r>
              <a:rPr lang="en-US" altLang="zh-CN" sz="2000" dirty="0"/>
              <a:t>       </a:t>
            </a:r>
            <a:r>
              <a:rPr lang="zh-CN" altLang="en-US" sz="2400" dirty="0">
                <a:solidFill>
                  <a:schemeClr val="tx1">
                    <a:lumMod val="75000"/>
                    <a:lumOff val="25000"/>
                  </a:schemeClr>
                </a:solidFill>
                <a:latin typeface="Times New Roman" panose="02020603050405020304" pitchFamily="18" charset="0"/>
                <a:ea typeface="微软雅黑" panose="020B0503020204020204" pitchFamily="34" charset="-122"/>
              </a:rPr>
              <a:t>周年纪念日         </a:t>
            </a:r>
            <a:r>
              <a:rPr lang="zh-CN" altLang="en-US" sz="2400" dirty="0" smtClean="0">
                <a:solidFill>
                  <a:schemeClr val="tx1">
                    <a:lumMod val="75000"/>
                    <a:lumOff val="25000"/>
                  </a:schemeClr>
                </a:solidFill>
                <a:latin typeface="Times New Roman" panose="02020603050405020304" pitchFamily="18" charset="0"/>
                <a:ea typeface="微软雅黑" panose="020B0503020204020204" pitchFamily="34" charset="-122"/>
              </a:rPr>
              <a:t>    </a:t>
            </a:r>
            <a:r>
              <a:rPr lang="zh-CN" altLang="en-US" sz="2000" dirty="0" smtClean="0"/>
              <a:t> </a:t>
            </a: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rPr>
              <a:t>fall in love with     </a:t>
            </a:r>
            <a:r>
              <a:rPr lang="zh-CN" altLang="en-US" sz="2400" dirty="0">
                <a:solidFill>
                  <a:schemeClr val="tx1">
                    <a:lumMod val="75000"/>
                    <a:lumOff val="25000"/>
                  </a:schemeClr>
                </a:solidFill>
                <a:latin typeface="Times New Roman" panose="02020603050405020304" pitchFamily="18" charset="0"/>
                <a:ea typeface="微软雅黑" panose="020B0503020204020204" pitchFamily="34" charset="-122"/>
              </a:rPr>
              <a:t>爱上</a:t>
            </a: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rPr>
              <a:t>……</a:t>
            </a:r>
          </a:p>
          <a:p>
            <a:pPr algn="ctr">
              <a:lnSpc>
                <a:spcPct val="130000"/>
              </a:lnSpc>
            </a:pP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rPr>
              <a:t>have a crush on    </a:t>
            </a:r>
            <a:r>
              <a:rPr lang="zh-CN" altLang="en-US" sz="2400" dirty="0">
                <a:solidFill>
                  <a:schemeClr val="tx1">
                    <a:lumMod val="75000"/>
                    <a:lumOff val="25000"/>
                  </a:schemeClr>
                </a:solidFill>
                <a:latin typeface="Times New Roman" panose="02020603050405020304" pitchFamily="18" charset="0"/>
                <a:ea typeface="微软雅黑" panose="020B0503020204020204" pitchFamily="34" charset="-122"/>
              </a:rPr>
              <a:t>迷恋</a:t>
            </a: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rPr>
              <a:t>……</a:t>
            </a:r>
          </a:p>
          <a:p>
            <a:pPr algn="ctr">
              <a:lnSpc>
                <a:spcPct val="130000"/>
              </a:lnSpc>
            </a:pPr>
            <a:endParaRPr lang="zh-CN" altLang="en-US" sz="24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194454" y="341340"/>
            <a:ext cx="1439818" cy="369332"/>
          </a:xfrm>
          <a:prstGeom prst="rect">
            <a:avLst/>
          </a:prstGeom>
        </p:spPr>
        <p:txBody>
          <a:bodyPr wrap="none">
            <a:spAutoFit/>
          </a:bodyPr>
          <a:lstStyle/>
          <a:p>
            <a:r>
              <a:rPr lang="en-US" altLang="zh-CN" b="1" dirty="0">
                <a:solidFill>
                  <a:srgbClr val="FF6600"/>
                </a:solidFill>
                <a:latin typeface="微软雅黑" panose="020B0503020204020204" pitchFamily="34" charset="-122"/>
                <a:ea typeface="微软雅黑" panose="020B0503020204020204" pitchFamily="34" charset="-122"/>
              </a:rPr>
              <a:t>Dialogue 1</a:t>
            </a:r>
            <a:endParaRPr lang="zh-CN" altLang="en-US" dirty="0">
              <a:solidFill>
                <a:schemeClr val="tx1">
                  <a:lumMod val="65000"/>
                  <a:lumOff val="35000"/>
                </a:schemeClr>
              </a:solidFill>
            </a:endParaRPr>
          </a:p>
        </p:txBody>
      </p:sp>
      <p:cxnSp>
        <p:nvCxnSpPr>
          <p:cNvPr id="4" name="直接连接符 3"/>
          <p:cNvCxnSpPr/>
          <p:nvPr/>
        </p:nvCxnSpPr>
        <p:spPr>
          <a:xfrm>
            <a:off x="10221009" y="753030"/>
            <a:ext cx="1440000" cy="0"/>
          </a:xfrm>
          <a:prstGeom prst="line">
            <a:avLst/>
          </a:prstGeom>
          <a:ln w="349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0" y="1105399"/>
            <a:ext cx="12192000" cy="4936005"/>
          </a:xfrm>
          <a:prstGeom prst="rect">
            <a:avLst/>
          </a:prstGeom>
          <a:solidFill>
            <a:srgbClr val="FDEAD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803887" y="1126492"/>
            <a:ext cx="11483806" cy="4893647"/>
          </a:xfrm>
          <a:prstGeom prst="rect">
            <a:avLst/>
          </a:prstGeom>
          <a:noFill/>
        </p:spPr>
        <p:txBody>
          <a:bodyPr wrap="square" rtlCol="0">
            <a:spAutoFit/>
          </a:bodyPr>
          <a:lstStyle/>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W: Why do you want to eat western food so much today? Anything __________ to celebrate?</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M: Honey, do you really forget about it? Think it over. It’s a candlelight dinner.</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W: It’s not your _____________, also not mine. Hey, come on. Just tell me.</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M: It’s our wedding anniversary, honey. How can you forget about it?</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W: My dear, tomorrow is our wedding anniversary. We’ve been together for 20 years.</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M: But you never change. Always so careless! Do you remember things on our wedding day?</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W: Of course. I almost missed my own ___________.</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M: Do you remember our fi </a:t>
            </a:r>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rPr>
              <a:t>rst</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 date? I got a really special gift.</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W: I can never ____________ that. I bought you a box of chocolate, but I was so anxious that I forgot to</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give them to you. You didn’t get them until we parted. They had already melted down ( </a:t>
            </a:r>
            <a:r>
              <a:rPr lang="zh-CN" altLang="en-US" sz="2000" dirty="0">
                <a:solidFill>
                  <a:schemeClr val="tx1">
                    <a:lumMod val="75000"/>
                    <a:lumOff val="25000"/>
                  </a:schemeClr>
                </a:solidFill>
                <a:latin typeface="Times New Roman" panose="02020603050405020304" pitchFamily="18" charset="0"/>
                <a:ea typeface="微软雅黑" panose="020B0503020204020204" pitchFamily="34" charset="-122"/>
              </a:rPr>
              <a:t>融化</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M: Yeah, it’s really unforgettable. Thank you for making me ___________ all these years.</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W: You are the one I should thank. You’ve done really a great job.</a:t>
            </a:r>
          </a:p>
        </p:txBody>
      </p:sp>
      <p:sp>
        <p:nvSpPr>
          <p:cNvPr id="2" name="矩形 1"/>
          <p:cNvSpPr/>
          <p:nvPr/>
        </p:nvSpPr>
        <p:spPr>
          <a:xfrm>
            <a:off x="7778014" y="1024724"/>
            <a:ext cx="1261884" cy="523220"/>
          </a:xfrm>
          <a:prstGeom prst="rect">
            <a:avLst/>
          </a:prstGeom>
        </p:spPr>
        <p:txBody>
          <a:bodyPr wrap="none">
            <a:spAutoFit/>
          </a:bodyPr>
          <a:lstStyle/>
          <a:p>
            <a:r>
              <a:rPr lang="en-US" altLang="zh-CN" kern="100" dirty="0">
                <a:latin typeface="Times New Roman" panose="02020603050405020304" pitchFamily="18" charset="0"/>
              </a:rPr>
              <a:t> </a:t>
            </a:r>
            <a:r>
              <a:rPr lang="en-US" altLang="zh-CN" sz="2800" b="1" i="1" dirty="0">
                <a:solidFill>
                  <a:srgbClr val="FF0000"/>
                </a:solidFill>
              </a:rPr>
              <a:t>special</a:t>
            </a:r>
            <a:endParaRPr lang="zh-CN" altLang="en-US" sz="2800" b="1" i="1" dirty="0">
              <a:solidFill>
                <a:srgbClr val="FF0000"/>
              </a:solidFill>
            </a:endParaRPr>
          </a:p>
        </p:txBody>
      </p:sp>
      <p:sp>
        <p:nvSpPr>
          <p:cNvPr id="12" name="矩形 11"/>
          <p:cNvSpPr/>
          <p:nvPr/>
        </p:nvSpPr>
        <p:spPr>
          <a:xfrm>
            <a:off x="2631197" y="1830203"/>
            <a:ext cx="1449436" cy="523220"/>
          </a:xfrm>
          <a:prstGeom prst="rect">
            <a:avLst/>
          </a:prstGeom>
        </p:spPr>
        <p:txBody>
          <a:bodyPr wrap="none">
            <a:spAutoFit/>
          </a:bodyPr>
          <a:lstStyle/>
          <a:p>
            <a:r>
              <a:rPr lang="en-US" altLang="zh-CN" sz="2800" b="1" i="1" dirty="0">
                <a:solidFill>
                  <a:srgbClr val="FF0000"/>
                </a:solidFill>
              </a:rPr>
              <a:t>birthday</a:t>
            </a:r>
            <a:endParaRPr lang="zh-CN" altLang="en-US" sz="2800" b="1" i="1" dirty="0">
              <a:solidFill>
                <a:srgbClr val="FF0000"/>
              </a:solidFill>
            </a:endParaRPr>
          </a:p>
        </p:txBody>
      </p:sp>
      <p:sp>
        <p:nvSpPr>
          <p:cNvPr id="13" name="矩形 12"/>
          <p:cNvSpPr/>
          <p:nvPr/>
        </p:nvSpPr>
        <p:spPr>
          <a:xfrm>
            <a:off x="4883107" y="3425088"/>
            <a:ext cx="1473480" cy="523220"/>
          </a:xfrm>
          <a:prstGeom prst="rect">
            <a:avLst/>
          </a:prstGeom>
        </p:spPr>
        <p:txBody>
          <a:bodyPr wrap="none">
            <a:spAutoFit/>
          </a:bodyPr>
          <a:lstStyle/>
          <a:p>
            <a:r>
              <a:rPr lang="en-US" altLang="zh-CN" sz="2800" b="1" i="1" dirty="0">
                <a:solidFill>
                  <a:srgbClr val="FF0000"/>
                </a:solidFill>
              </a:rPr>
              <a:t>wedding</a:t>
            </a:r>
            <a:endParaRPr lang="zh-CN" altLang="en-US" sz="2800" b="1" i="1" dirty="0">
              <a:solidFill>
                <a:srgbClr val="FF0000"/>
              </a:solidFill>
            </a:endParaRPr>
          </a:p>
        </p:txBody>
      </p:sp>
      <p:sp>
        <p:nvSpPr>
          <p:cNvPr id="14" name="矩形 13"/>
          <p:cNvSpPr/>
          <p:nvPr/>
        </p:nvSpPr>
        <p:spPr>
          <a:xfrm>
            <a:off x="2621798" y="4265277"/>
            <a:ext cx="1099725" cy="523220"/>
          </a:xfrm>
          <a:prstGeom prst="rect">
            <a:avLst/>
          </a:prstGeom>
        </p:spPr>
        <p:txBody>
          <a:bodyPr wrap="none">
            <a:spAutoFit/>
          </a:bodyPr>
          <a:lstStyle/>
          <a:p>
            <a:r>
              <a:rPr lang="en-US" altLang="zh-CN" sz="2800" b="1" i="1" dirty="0">
                <a:solidFill>
                  <a:srgbClr val="FF0000"/>
                </a:solidFill>
              </a:rPr>
              <a:t>forget</a:t>
            </a:r>
            <a:endParaRPr lang="zh-CN" altLang="en-US" sz="2800" b="1" i="1" dirty="0">
              <a:solidFill>
                <a:srgbClr val="FF0000"/>
              </a:solidFill>
            </a:endParaRPr>
          </a:p>
        </p:txBody>
      </p:sp>
      <p:sp>
        <p:nvSpPr>
          <p:cNvPr id="15" name="矩形 14"/>
          <p:cNvSpPr/>
          <p:nvPr/>
        </p:nvSpPr>
        <p:spPr>
          <a:xfrm>
            <a:off x="7066300" y="5027599"/>
            <a:ext cx="1291700" cy="542584"/>
          </a:xfrm>
          <a:prstGeom prst="rect">
            <a:avLst/>
          </a:prstGeom>
        </p:spPr>
        <p:txBody>
          <a:bodyPr wrap="none">
            <a:spAutoFit/>
          </a:bodyPr>
          <a:lstStyle/>
          <a:p>
            <a:pPr indent="125095" algn="just">
              <a:lnSpc>
                <a:spcPct val="110000"/>
              </a:lnSpc>
              <a:spcBef>
                <a:spcPts val="360"/>
              </a:spcBef>
              <a:spcAft>
                <a:spcPts val="360"/>
              </a:spcAft>
            </a:pPr>
            <a:r>
              <a:rPr lang="en-US" altLang="zh-CN" kern="100" dirty="0">
                <a:latin typeface="Times New Roman" panose="02020603050405020304" pitchFamily="18" charset="0"/>
              </a:rPr>
              <a:t> </a:t>
            </a:r>
            <a:r>
              <a:rPr lang="en-US" altLang="zh-CN" sz="2800" b="1" i="1" dirty="0">
                <a:solidFill>
                  <a:srgbClr val="FF0000"/>
                </a:solidFill>
              </a:rPr>
              <a:t>happy</a:t>
            </a:r>
            <a:endParaRPr lang="zh-CN" altLang="zh-CN" sz="2800"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194454" y="341340"/>
            <a:ext cx="1439818" cy="369332"/>
          </a:xfrm>
          <a:prstGeom prst="rect">
            <a:avLst/>
          </a:prstGeom>
        </p:spPr>
        <p:txBody>
          <a:bodyPr wrap="none">
            <a:spAutoFit/>
          </a:bodyPr>
          <a:lstStyle/>
          <a:p>
            <a:r>
              <a:rPr lang="en-US" altLang="zh-CN" b="1" dirty="0">
                <a:solidFill>
                  <a:srgbClr val="FF6600"/>
                </a:solidFill>
                <a:latin typeface="微软雅黑" panose="020B0503020204020204" pitchFamily="34" charset="-122"/>
                <a:ea typeface="微软雅黑" panose="020B0503020204020204" pitchFamily="34" charset="-122"/>
              </a:rPr>
              <a:t>Dialogue 2</a:t>
            </a:r>
            <a:endParaRPr lang="zh-CN" altLang="en-US" dirty="0">
              <a:solidFill>
                <a:schemeClr val="tx1">
                  <a:lumMod val="65000"/>
                  <a:lumOff val="35000"/>
                </a:schemeClr>
              </a:solidFill>
            </a:endParaRPr>
          </a:p>
        </p:txBody>
      </p:sp>
      <p:cxnSp>
        <p:nvCxnSpPr>
          <p:cNvPr id="4" name="直接连接符 3"/>
          <p:cNvCxnSpPr/>
          <p:nvPr/>
        </p:nvCxnSpPr>
        <p:spPr>
          <a:xfrm>
            <a:off x="10221009" y="753030"/>
            <a:ext cx="1440000" cy="0"/>
          </a:xfrm>
          <a:prstGeom prst="line">
            <a:avLst/>
          </a:prstGeom>
          <a:ln w="349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0" y="933650"/>
            <a:ext cx="12192000" cy="5336116"/>
          </a:xfrm>
          <a:prstGeom prst="rect">
            <a:avLst/>
          </a:prstGeom>
          <a:solidFill>
            <a:srgbClr val="FDEAD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17451" y="976009"/>
            <a:ext cx="11157098" cy="5293757"/>
          </a:xfrm>
          <a:prstGeom prst="rect">
            <a:avLst/>
          </a:prstGeom>
        </p:spPr>
        <p:txBody>
          <a:bodyPr wrap="square">
            <a:spAutoFit/>
          </a:bodyPr>
          <a:lstStyle/>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A: Hey, Lily, what are you doing?</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L: ___________ for someone.</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A: You mean the boy you met on WeChat?</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L: You’re right. He is so ___________ and I think I fall in love with him.</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A: You must be joking. You can’t fall in love with someone you’ve never met!</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L: I know, but I keep thinking of him every day. And I get really depressed ( </a:t>
            </a:r>
            <a:r>
              <a:rPr lang="zh-CN" altLang="en-US" sz="2000" dirty="0">
                <a:solidFill>
                  <a:schemeClr val="tx1">
                    <a:lumMod val="75000"/>
                    <a:lumOff val="25000"/>
                  </a:schemeClr>
                </a:solidFill>
                <a:latin typeface="Times New Roman" panose="02020603050405020304" pitchFamily="18" charset="0"/>
                <a:ea typeface="微软雅黑" panose="020B0503020204020204" pitchFamily="34" charset="-122"/>
              </a:rPr>
              <a:t>沮丧的</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 when he’s not online.</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A: I think you just have a crush on him. You can’t be serious.</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L: Well, this might be silly. But I just can’t get him off my ___________. And I can’t help missing him.</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A: Did you tell him?</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L: Yes. He said I’m his dream girl.</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A: You shouldn’t take it too seriously. It might be a _______.</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L: I know. I can’t tell whether he’s serious or not so I need your ___________.</a:t>
            </a:r>
          </a:p>
          <a:p>
            <a:pPr>
              <a:lnSpc>
                <a:spcPct val="130000"/>
              </a:lnSpc>
            </a:pP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rPr>
              <a:t>A: I think you should enlarge your circle of real-life friends, and then the right person will come along.</a:t>
            </a:r>
            <a:endParaRPr lang="zh-CN" altLang="en-US" sz="20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11" name="矩形 10"/>
          <p:cNvSpPr/>
          <p:nvPr/>
        </p:nvSpPr>
        <p:spPr>
          <a:xfrm>
            <a:off x="909515" y="1287944"/>
            <a:ext cx="1514709" cy="523220"/>
          </a:xfrm>
          <a:prstGeom prst="rect">
            <a:avLst/>
          </a:prstGeom>
        </p:spPr>
        <p:txBody>
          <a:bodyPr wrap="square">
            <a:spAutoFit/>
          </a:bodyPr>
          <a:lstStyle/>
          <a:p>
            <a:r>
              <a:rPr lang="en-US" altLang="zh-CN" sz="2800" b="1" i="1" dirty="0">
                <a:solidFill>
                  <a:srgbClr val="FF0000"/>
                </a:solidFill>
              </a:rPr>
              <a:t>Waiting</a:t>
            </a:r>
            <a:endParaRPr lang="zh-CN" altLang="en-US" sz="2800" b="1" i="1" dirty="0">
              <a:solidFill>
                <a:srgbClr val="FF0000"/>
              </a:solidFill>
            </a:endParaRPr>
          </a:p>
        </p:txBody>
      </p:sp>
      <p:sp>
        <p:nvSpPr>
          <p:cNvPr id="12" name="矩形 11"/>
          <p:cNvSpPr/>
          <p:nvPr/>
        </p:nvSpPr>
        <p:spPr>
          <a:xfrm>
            <a:off x="3331404" y="2053487"/>
            <a:ext cx="1028615" cy="523220"/>
          </a:xfrm>
          <a:prstGeom prst="rect">
            <a:avLst/>
          </a:prstGeom>
        </p:spPr>
        <p:txBody>
          <a:bodyPr wrap="none">
            <a:spAutoFit/>
          </a:bodyPr>
          <a:lstStyle/>
          <a:p>
            <a:r>
              <a:rPr lang="en-US" altLang="zh-CN" sz="2800" b="1" i="1" dirty="0">
                <a:solidFill>
                  <a:srgbClr val="FF0000"/>
                </a:solidFill>
              </a:rPr>
              <a:t>funny</a:t>
            </a:r>
            <a:endParaRPr lang="zh-CN" altLang="en-US" sz="2800" b="1" i="1" dirty="0">
              <a:solidFill>
                <a:srgbClr val="FF0000"/>
              </a:solidFill>
            </a:endParaRPr>
          </a:p>
        </p:txBody>
      </p:sp>
      <p:sp>
        <p:nvSpPr>
          <p:cNvPr id="13" name="矩形 12"/>
          <p:cNvSpPr/>
          <p:nvPr/>
        </p:nvSpPr>
        <p:spPr>
          <a:xfrm>
            <a:off x="6888922" y="3697531"/>
            <a:ext cx="997389" cy="523220"/>
          </a:xfrm>
          <a:prstGeom prst="rect">
            <a:avLst/>
          </a:prstGeom>
        </p:spPr>
        <p:txBody>
          <a:bodyPr wrap="none">
            <a:spAutoFit/>
          </a:bodyPr>
          <a:lstStyle/>
          <a:p>
            <a:r>
              <a:rPr lang="en-US" altLang="zh-CN" kern="100" dirty="0">
                <a:latin typeface="Times New Roman" panose="02020603050405020304" pitchFamily="18" charset="0"/>
              </a:rPr>
              <a:t> </a:t>
            </a:r>
            <a:r>
              <a:rPr lang="en-US" altLang="zh-CN" sz="2800" b="1" i="1" dirty="0">
                <a:solidFill>
                  <a:srgbClr val="FF0000"/>
                </a:solidFill>
              </a:rPr>
              <a:t>mind</a:t>
            </a:r>
            <a:endParaRPr lang="zh-CN" altLang="en-US" sz="2800" b="1" i="1" dirty="0">
              <a:solidFill>
                <a:srgbClr val="FF0000"/>
              </a:solidFill>
            </a:endParaRPr>
          </a:p>
        </p:txBody>
      </p:sp>
      <p:sp>
        <p:nvSpPr>
          <p:cNvPr id="14" name="矩形 13"/>
          <p:cNvSpPr/>
          <p:nvPr/>
        </p:nvSpPr>
        <p:spPr>
          <a:xfrm>
            <a:off x="5961320" y="4871115"/>
            <a:ext cx="537327" cy="523220"/>
          </a:xfrm>
          <a:prstGeom prst="rect">
            <a:avLst/>
          </a:prstGeom>
        </p:spPr>
        <p:txBody>
          <a:bodyPr wrap="none">
            <a:spAutoFit/>
          </a:bodyPr>
          <a:lstStyle/>
          <a:p>
            <a:r>
              <a:rPr lang="en-US" altLang="zh-CN" sz="2800" b="1" i="1" dirty="0">
                <a:solidFill>
                  <a:srgbClr val="FF0000"/>
                </a:solidFill>
              </a:rPr>
              <a:t>lie</a:t>
            </a:r>
            <a:endParaRPr lang="zh-CN" altLang="en-US" sz="2800" b="1" i="1" dirty="0">
              <a:solidFill>
                <a:srgbClr val="FF0000"/>
              </a:solidFill>
            </a:endParaRPr>
          </a:p>
        </p:txBody>
      </p:sp>
      <p:sp>
        <p:nvSpPr>
          <p:cNvPr id="15" name="矩形 14"/>
          <p:cNvSpPr/>
          <p:nvPr/>
        </p:nvSpPr>
        <p:spPr>
          <a:xfrm>
            <a:off x="7256988" y="5243255"/>
            <a:ext cx="1140633" cy="523220"/>
          </a:xfrm>
          <a:prstGeom prst="rect">
            <a:avLst/>
          </a:prstGeom>
        </p:spPr>
        <p:txBody>
          <a:bodyPr wrap="none">
            <a:spAutoFit/>
          </a:bodyPr>
          <a:lstStyle/>
          <a:p>
            <a:r>
              <a:rPr lang="en-US" altLang="zh-CN" sz="2800" b="1" i="1" dirty="0">
                <a:solidFill>
                  <a:srgbClr val="FF0000"/>
                </a:solidFill>
              </a:rPr>
              <a:t>advice</a:t>
            </a:r>
            <a:endParaRPr lang="zh-CN" altLang="en-US" sz="2800"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499501" y="623948"/>
            <a:ext cx="9981900" cy="923330"/>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Listen to the dialogues again and check your answers, and then make a dialogue</a:t>
            </a:r>
          </a:p>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according to the situation given below. The following sentence patterns are for your</a:t>
            </a:r>
          </a:p>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reference.</a:t>
            </a:r>
            <a:endParaRPr lang="zh-CN" altLang="en-US" dirty="0">
              <a:solidFill>
                <a:schemeClr val="tx1">
                  <a:lumMod val="65000"/>
                  <a:lumOff val="35000"/>
                </a:schemeClr>
              </a:solidFill>
            </a:endParaRPr>
          </a:p>
        </p:txBody>
      </p:sp>
      <p:grpSp>
        <p:nvGrpSpPr>
          <p:cNvPr id="3" name="组合 7"/>
          <p:cNvGrpSpPr/>
          <p:nvPr/>
        </p:nvGrpSpPr>
        <p:grpSpPr>
          <a:xfrm>
            <a:off x="774667" y="333215"/>
            <a:ext cx="964287" cy="900000"/>
            <a:chOff x="953972" y="653411"/>
            <a:chExt cx="964287" cy="900000"/>
          </a:xfrm>
        </p:grpSpPr>
        <p:sp>
          <p:nvSpPr>
            <p:cNvPr id="2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31BEA6"/>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25" name="TextBox 2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27" name="TextBox 26"/>
          <p:cNvSpPr txBox="1"/>
          <p:nvPr/>
        </p:nvSpPr>
        <p:spPr>
          <a:xfrm>
            <a:off x="1070591" y="1950876"/>
            <a:ext cx="10386719" cy="830997"/>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ltLang="zh-CN" sz="2800" dirty="0">
                <a:solidFill>
                  <a:schemeClr val="accent1"/>
                </a:solidFill>
                <a:latin typeface="Comic Sans MS" panose="030F0702030302020204" pitchFamily="66" charset="0"/>
                <a:ea typeface="微软雅黑" panose="020B0503020204020204" pitchFamily="34" charset="-122"/>
                <a:cs typeface="Calibri" panose="020F0502020204030204" charset="0"/>
              </a:rPr>
              <a:t>Situation: </a:t>
            </a:r>
            <a:r>
              <a:rPr lang="en-US" altLang="zh-CN" sz="2000" dirty="0">
                <a:solidFill>
                  <a:schemeClr val="tx1">
                    <a:lumMod val="75000"/>
                    <a:lumOff val="25000"/>
                  </a:schemeClr>
                </a:solidFill>
                <a:latin typeface="Comic Sans MS" panose="030F0702030302020204" pitchFamily="66" charset="0"/>
                <a:ea typeface="微软雅黑" panose="020B0503020204020204" pitchFamily="34" charset="-122"/>
                <a:cs typeface="Calibri" panose="020F0502020204030204" charset="0"/>
              </a:rPr>
              <a:t>Your mother set you up on a blind date with a girl / boy. You are talking</a:t>
            </a:r>
          </a:p>
          <a:p>
            <a:r>
              <a:rPr lang="en-US" altLang="zh-CN" sz="2000" dirty="0">
                <a:solidFill>
                  <a:schemeClr val="tx1">
                    <a:lumMod val="75000"/>
                    <a:lumOff val="25000"/>
                  </a:schemeClr>
                </a:solidFill>
                <a:latin typeface="Comic Sans MS" panose="030F0702030302020204" pitchFamily="66" charset="0"/>
                <a:ea typeface="微软雅黑" panose="020B0503020204020204" pitchFamily="34" charset="-122"/>
                <a:cs typeface="Calibri" panose="020F0502020204030204" charset="0"/>
              </a:rPr>
              <a:t>about this with your friend.</a:t>
            </a:r>
          </a:p>
        </p:txBody>
      </p:sp>
      <p:pic>
        <p:nvPicPr>
          <p:cNvPr id="4098" name="Picture 2"/>
          <p:cNvPicPr>
            <a:picLocks noChangeAspect="1" noChangeArrowheads="1"/>
          </p:cNvPicPr>
          <p:nvPr/>
        </p:nvPicPr>
        <p:blipFill>
          <a:blip r:embed="rId3" cstate="print"/>
          <a:srcRect/>
          <a:stretch>
            <a:fillRect/>
          </a:stretch>
        </p:blipFill>
        <p:spPr bwMode="auto">
          <a:xfrm>
            <a:off x="1007706" y="2908430"/>
            <a:ext cx="10457155" cy="3284687"/>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Speaking.wmv">
            <a:hlinkClick r:id="" action="ppaction://media"/>
          </p:cNvPr>
          <p:cNvPicPr>
            <a:picLocks noRot="1"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781050" y="229790"/>
            <a:ext cx="10706100" cy="602218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765984" y="439737"/>
            <a:ext cx="964287" cy="900000"/>
            <a:chOff x="953972" y="653411"/>
            <a:chExt cx="964287" cy="900000"/>
          </a:xfrm>
        </p:grpSpPr>
        <p:sp>
          <p:nvSpPr>
            <p:cNvPr id="4" name="MH_Other_1"/>
            <p:cNvSpPr>
              <a:spLocks noChangeAspect="1"/>
            </p:cNvSpPr>
            <p:nvPr>
              <p:custDataLst>
                <p:tags r:id="rId2"/>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F8AD41"/>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7" name="TextBox 6"/>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22" name="矩形 21"/>
          <p:cNvSpPr/>
          <p:nvPr/>
        </p:nvSpPr>
        <p:spPr>
          <a:xfrm>
            <a:off x="405678" y="1378061"/>
            <a:ext cx="5856898" cy="5309146"/>
          </a:xfrm>
          <a:prstGeom prst="rect">
            <a:avLst/>
          </a:prstGeom>
        </p:spPr>
        <p:txBody>
          <a:bodyPr wrap="square">
            <a:spAutoFit/>
          </a:bodyPr>
          <a:lstStyle/>
          <a:p>
            <a:pPr algn="ctr">
              <a:lnSpc>
                <a:spcPct val="150000"/>
              </a:lnSpc>
            </a:pPr>
            <a:r>
              <a:rPr lang="en-US" altLang="zh-CN" sz="2400" b="1" i="1" dirty="0"/>
              <a:t>I don’t want another ___________ face</a:t>
            </a:r>
          </a:p>
          <a:p>
            <a:pPr algn="ctr">
              <a:lnSpc>
                <a:spcPct val="150000"/>
              </a:lnSpc>
            </a:pPr>
            <a:r>
              <a:rPr lang="en-US" altLang="zh-CN" sz="2400" b="1" i="1" dirty="0"/>
              <a:t>I don’t want just anyone to hold</a:t>
            </a:r>
          </a:p>
          <a:p>
            <a:pPr algn="ctr">
              <a:lnSpc>
                <a:spcPct val="150000"/>
              </a:lnSpc>
            </a:pPr>
            <a:r>
              <a:rPr lang="en-US" altLang="zh-CN" sz="2400" b="1" i="1" dirty="0"/>
              <a:t>I don’t want my love to go to waste</a:t>
            </a:r>
          </a:p>
          <a:p>
            <a:pPr algn="ctr">
              <a:lnSpc>
                <a:spcPct val="150000"/>
              </a:lnSpc>
              <a:spcAft>
                <a:spcPts val="1800"/>
              </a:spcAft>
            </a:pPr>
            <a:r>
              <a:rPr lang="en-US" altLang="zh-CN" sz="2400" b="1" i="1" dirty="0"/>
              <a:t>I want you and your beautiful soul</a:t>
            </a:r>
          </a:p>
          <a:p>
            <a:pPr algn="ctr">
              <a:lnSpc>
                <a:spcPct val="150000"/>
              </a:lnSpc>
            </a:pPr>
            <a:r>
              <a:rPr lang="en-US" altLang="zh-CN" sz="2400" b="1" i="1" dirty="0"/>
              <a:t>I know that you are something special</a:t>
            </a:r>
          </a:p>
          <a:p>
            <a:pPr algn="ctr">
              <a:lnSpc>
                <a:spcPct val="150000"/>
              </a:lnSpc>
            </a:pPr>
            <a:r>
              <a:rPr lang="en-US" altLang="zh-CN" sz="2400" b="1" i="1" dirty="0"/>
              <a:t>To you I’d be always faithful</a:t>
            </a:r>
          </a:p>
          <a:p>
            <a:pPr algn="ctr">
              <a:lnSpc>
                <a:spcPct val="150000"/>
              </a:lnSpc>
            </a:pPr>
            <a:r>
              <a:rPr lang="en-US" altLang="zh-CN" sz="2400" b="1" i="1" dirty="0"/>
              <a:t>I want to be what you always ___________</a:t>
            </a:r>
          </a:p>
          <a:p>
            <a:pPr algn="ctr">
              <a:lnSpc>
                <a:spcPct val="150000"/>
              </a:lnSpc>
            </a:pPr>
            <a:r>
              <a:rPr lang="en-US" altLang="zh-CN" sz="2400" b="1" i="1" dirty="0"/>
              <a:t>Then I hope you’ll see the heart in me</a:t>
            </a:r>
          </a:p>
          <a:p>
            <a:pPr algn="ctr">
              <a:lnSpc>
                <a:spcPct val="150000"/>
              </a:lnSpc>
            </a:pPr>
            <a:endParaRPr lang="zh-CN" altLang="en-US" sz="2400" b="1" i="1" dirty="0"/>
          </a:p>
        </p:txBody>
      </p:sp>
      <p:sp>
        <p:nvSpPr>
          <p:cNvPr id="12" name="矩形 11"/>
          <p:cNvSpPr/>
          <p:nvPr/>
        </p:nvSpPr>
        <p:spPr>
          <a:xfrm>
            <a:off x="1490818" y="730470"/>
            <a:ext cx="6474401" cy="369332"/>
          </a:xfrm>
          <a:prstGeom prst="rect">
            <a:avLst/>
          </a:prstGeom>
        </p:spPr>
        <p:txBody>
          <a:bodyPr wrap="none">
            <a:spAutoFit/>
          </a:bodyPr>
          <a:lstStyle/>
          <a:p>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Listen to the song Beautiful Soul and fill in the blanks.</a:t>
            </a:r>
            <a:endParaRPr lang="zh-CN" altLang="en-US" dirty="0">
              <a:solidFill>
                <a:schemeClr val="tx1">
                  <a:lumMod val="75000"/>
                  <a:lumOff val="25000"/>
                </a:schemeClr>
              </a:solidFill>
            </a:endParaRPr>
          </a:p>
        </p:txBody>
      </p:sp>
      <p:sp>
        <p:nvSpPr>
          <p:cNvPr id="3" name="矩形 2"/>
          <p:cNvSpPr/>
          <p:nvPr/>
        </p:nvSpPr>
        <p:spPr>
          <a:xfrm>
            <a:off x="6386621" y="1378061"/>
            <a:ext cx="5096540" cy="2862322"/>
          </a:xfrm>
          <a:prstGeom prst="rect">
            <a:avLst/>
          </a:prstGeom>
        </p:spPr>
        <p:txBody>
          <a:bodyPr wrap="square">
            <a:spAutoFit/>
          </a:bodyPr>
          <a:lstStyle/>
          <a:p>
            <a:pPr algn="ctr">
              <a:lnSpc>
                <a:spcPct val="150000"/>
              </a:lnSpc>
            </a:pPr>
            <a:r>
              <a:rPr lang="en-US" altLang="zh-CN" sz="2400" b="1" i="1" dirty="0"/>
              <a:t>You’re the one I want to ___________</a:t>
            </a:r>
          </a:p>
          <a:p>
            <a:pPr algn="ctr">
              <a:lnSpc>
                <a:spcPct val="150000"/>
              </a:lnSpc>
            </a:pPr>
            <a:r>
              <a:rPr lang="en-US" altLang="zh-CN" sz="2400" b="1" i="1" dirty="0"/>
              <a:t>You’re the one I want to hold</a:t>
            </a:r>
          </a:p>
          <a:p>
            <a:pPr algn="ctr">
              <a:lnSpc>
                <a:spcPct val="150000"/>
              </a:lnSpc>
            </a:pPr>
            <a:r>
              <a:rPr lang="en-US" altLang="zh-CN" sz="2400" b="1" i="1" dirty="0"/>
              <a:t>I won’t let another minute go to waste</a:t>
            </a:r>
          </a:p>
          <a:p>
            <a:pPr algn="ctr">
              <a:lnSpc>
                <a:spcPct val="150000"/>
              </a:lnSpc>
            </a:pPr>
            <a:r>
              <a:rPr lang="en-US" altLang="zh-CN" sz="2400" b="1" i="1" dirty="0"/>
              <a:t>I want you and your beautiful soul</a:t>
            </a:r>
          </a:p>
          <a:p>
            <a:pPr algn="ctr">
              <a:lnSpc>
                <a:spcPct val="150000"/>
              </a:lnSpc>
            </a:pPr>
            <a:r>
              <a:rPr lang="en-US" altLang="zh-CN" sz="2400" b="1" i="1" dirty="0"/>
              <a:t>Your beautiful soul, yeah</a:t>
            </a:r>
            <a:endParaRPr lang="zh-CN" altLang="en-US" sz="2400" b="1" i="1" dirty="0"/>
          </a:p>
        </p:txBody>
      </p:sp>
      <p:pic>
        <p:nvPicPr>
          <p:cNvPr id="5" name="图片 4"/>
          <p:cNvPicPr>
            <a:picLocks noChangeAspect="1"/>
          </p:cNvPicPr>
          <p:nvPr/>
        </p:nvPicPr>
        <p:blipFill>
          <a:blip r:embed="rId4" cstate="print">
            <a:clrChange>
              <a:clrFrom>
                <a:srgbClr val="EEF3FA"/>
              </a:clrFrom>
              <a:clrTo>
                <a:srgbClr val="EEF3FA">
                  <a:alpha val="0"/>
                </a:srgbClr>
              </a:clrTo>
            </a:clrChange>
          </a:blip>
          <a:stretch>
            <a:fillRect/>
          </a:stretch>
        </p:blipFill>
        <p:spPr>
          <a:xfrm>
            <a:off x="9076684" y="4071434"/>
            <a:ext cx="2055603" cy="2472157"/>
          </a:xfrm>
          <a:prstGeom prst="rect">
            <a:avLst/>
          </a:prstGeom>
        </p:spPr>
      </p:pic>
      <p:sp>
        <p:nvSpPr>
          <p:cNvPr id="13" name="矩形 12"/>
          <p:cNvSpPr/>
          <p:nvPr/>
        </p:nvSpPr>
        <p:spPr>
          <a:xfrm>
            <a:off x="3756934" y="1339737"/>
            <a:ext cx="1090811" cy="523220"/>
          </a:xfrm>
          <a:prstGeom prst="rect">
            <a:avLst/>
          </a:prstGeom>
        </p:spPr>
        <p:txBody>
          <a:bodyPr wrap="none">
            <a:spAutoFit/>
          </a:bodyPr>
          <a:lstStyle/>
          <a:p>
            <a:r>
              <a:rPr lang="en-US" altLang="zh-CN" sz="2800" b="1" i="1" dirty="0">
                <a:solidFill>
                  <a:srgbClr val="FF0000"/>
                </a:solidFill>
              </a:rPr>
              <a:t>pretty</a:t>
            </a:r>
            <a:endParaRPr lang="zh-CN" altLang="en-US" sz="2800" b="1" i="1" dirty="0">
              <a:solidFill>
                <a:srgbClr val="FF0000"/>
              </a:solidFill>
            </a:endParaRPr>
          </a:p>
        </p:txBody>
      </p:sp>
      <p:sp>
        <p:nvSpPr>
          <p:cNvPr id="14" name="矩形 13"/>
          <p:cNvSpPr/>
          <p:nvPr/>
        </p:nvSpPr>
        <p:spPr>
          <a:xfrm>
            <a:off x="4556150" y="4886806"/>
            <a:ext cx="1281120" cy="523220"/>
          </a:xfrm>
          <a:prstGeom prst="rect">
            <a:avLst/>
          </a:prstGeom>
        </p:spPr>
        <p:txBody>
          <a:bodyPr wrap="none">
            <a:spAutoFit/>
          </a:bodyPr>
          <a:lstStyle/>
          <a:p>
            <a:r>
              <a:rPr lang="en-US" altLang="zh-CN" sz="2800" b="1" i="1" dirty="0">
                <a:solidFill>
                  <a:srgbClr val="FF0000"/>
                </a:solidFill>
              </a:rPr>
              <a:t>needed</a:t>
            </a:r>
            <a:endParaRPr lang="zh-CN" altLang="en-US" sz="2800" b="1" i="1" dirty="0">
              <a:solidFill>
                <a:srgbClr val="FF0000"/>
              </a:solidFill>
            </a:endParaRPr>
          </a:p>
        </p:txBody>
      </p:sp>
      <p:sp>
        <p:nvSpPr>
          <p:cNvPr id="6" name="矩形 5"/>
          <p:cNvSpPr/>
          <p:nvPr/>
        </p:nvSpPr>
        <p:spPr>
          <a:xfrm>
            <a:off x="9861985" y="1382267"/>
            <a:ext cx="1027845" cy="523220"/>
          </a:xfrm>
          <a:prstGeom prst="rect">
            <a:avLst/>
          </a:prstGeom>
        </p:spPr>
        <p:txBody>
          <a:bodyPr wrap="none">
            <a:spAutoFit/>
          </a:bodyPr>
          <a:lstStyle/>
          <a:p>
            <a:r>
              <a:rPr lang="en-US" altLang="zh-CN" sz="2800" b="1" i="1" dirty="0">
                <a:solidFill>
                  <a:srgbClr val="FF0000"/>
                </a:solidFill>
              </a:rPr>
              <a:t>chase</a:t>
            </a:r>
            <a:endParaRPr lang="zh-CN" altLang="en-US" sz="2800" b="1" i="1" dirty="0">
              <a:solidFill>
                <a:srgbClr val="FF0000"/>
              </a:solidFill>
            </a:endParaRPr>
          </a:p>
        </p:txBody>
      </p:sp>
      <p:pic>
        <p:nvPicPr>
          <p:cNvPr id="15" name="4. Song.wmv">
            <a:hlinkClick r:id="" action="ppaction://media"/>
          </p:cNvPr>
          <p:cNvPicPr>
            <a:picLocks noRot="1" noChangeAspect="1"/>
          </p:cNvPicPr>
          <p:nvPr>
            <a:videoFile r:link="rId1"/>
            <p:extLst>
              <p:ext uri="{DAA4B4D4-6D71-4841-9C94-3DE7FCFB9230}">
                <p14:media xmlns="" xmlns:p14="http://schemas.microsoft.com/office/powerpoint/2010/main" r:link="rId5"/>
              </p:ext>
            </p:extLst>
          </p:nvPr>
        </p:nvPicPr>
        <p:blipFill>
          <a:blip r:embed="rId6" cstate="print"/>
          <a:stretch>
            <a:fillRect/>
          </a:stretch>
        </p:blipFill>
        <p:spPr>
          <a:xfrm>
            <a:off x="7520474" y="4298159"/>
            <a:ext cx="3813110" cy="1900283"/>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900" decel="100000" fill="hold"/>
                                        <p:tgtEl>
                                          <p:spTgt spid="2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5"/>
                                        </p:tgtEl>
                                      </p:cBhvr>
                                    </p:cmd>
                                  </p:childTnLst>
                                </p:cTn>
                              </p:par>
                            </p:childTnLst>
                          </p:cTn>
                        </p:par>
                      </p:childTnLst>
                    </p:cTn>
                  </p:par>
                </p:childTnLst>
              </p:cTn>
              <p:nextCondLst>
                <p:cond evt="onClick" delay="0">
                  <p:tgtEl>
                    <p:spTgt spid="15"/>
                  </p:tgtEl>
                </p:cond>
              </p:nextCondLst>
            </p:seq>
            <p:video fullScrn="1">
              <p:cMediaNode>
                <p:cTn id="36" fill="hold" display="0">
                  <p:stCondLst>
                    <p:cond delay="indefinite"/>
                  </p:stCondLst>
                  <p:endCondLst>
                    <p:cond evt="onNext" delay="0">
                      <p:tgtEl>
                        <p:sldTgt/>
                      </p:tgtEl>
                    </p:cond>
                    <p:cond evt="onPrev" delay="0">
                      <p:tgtEl>
                        <p:sldTgt/>
                      </p:tgtEl>
                    </p:cond>
                  </p:endCondLst>
                </p:cTn>
                <p:tgtEl>
                  <p:spTgt spid="15"/>
                </p:tgtEl>
              </p:cMediaNode>
            </p:video>
          </p:childTnLst>
        </p:cTn>
      </p:par>
    </p:tnLst>
    <p:bldLst>
      <p:bldP spid="22" grpId="0"/>
      <p:bldP spid="3" grpId="0"/>
      <p:bldP spid="13" grpId="0"/>
      <p:bldP spid="1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print">
            <a:clrChange>
              <a:clrFrom>
                <a:srgbClr val="F9F0D1"/>
              </a:clrFrom>
              <a:clrTo>
                <a:srgbClr val="F9F0D1">
                  <a:alpha val="0"/>
                </a:srgbClr>
              </a:clrTo>
            </a:clrChange>
            <a:extLst>
              <a:ext uri="{28A0092B-C50C-407E-A947-70E740481C1C}">
                <a14:useLocalDpi xmlns="" xmlns:a14="http://schemas.microsoft.com/office/drawing/2010/main" val="0"/>
              </a:ext>
            </a:extLst>
          </a:blip>
          <a:srcRect b="16558"/>
          <a:stretch>
            <a:fillRect/>
          </a:stretch>
        </p:blipFill>
        <p:spPr>
          <a:xfrm>
            <a:off x="0" y="-1"/>
            <a:ext cx="12192000" cy="6379535"/>
          </a:xfrm>
          <a:prstGeom prst="rect">
            <a:avLst/>
          </a:prstGeom>
        </p:spPr>
      </p:pic>
      <p:sp>
        <p:nvSpPr>
          <p:cNvPr id="3" name="矩形 2"/>
          <p:cNvSpPr/>
          <p:nvPr/>
        </p:nvSpPr>
        <p:spPr>
          <a:xfrm>
            <a:off x="457199" y="19667"/>
            <a:ext cx="5638801" cy="6340197"/>
          </a:xfrm>
          <a:prstGeom prst="rect">
            <a:avLst/>
          </a:prstGeom>
          <a:solidFill>
            <a:srgbClr val="E0E0E0">
              <a:alpha val="47059"/>
            </a:srgbClr>
          </a:solidFill>
        </p:spPr>
        <p:txBody>
          <a:bodyPr wrap="square">
            <a:spAutoFit/>
          </a:bodyPr>
          <a:lstStyle/>
          <a:p>
            <a:pPr algn="ctr">
              <a:lnSpc>
                <a:spcPct val="150000"/>
              </a:lnSpc>
            </a:pPr>
            <a:r>
              <a:rPr lang="en-US" altLang="zh-CN" sz="2400" b="1" i="1" dirty="0"/>
              <a:t>You might need time to think it over</a:t>
            </a:r>
          </a:p>
          <a:p>
            <a:pPr algn="ctr">
              <a:lnSpc>
                <a:spcPct val="150000"/>
              </a:lnSpc>
            </a:pPr>
            <a:r>
              <a:rPr lang="en-US" altLang="zh-CN" sz="2400" b="1" i="1" dirty="0"/>
              <a:t>But I’m just fi ne moving ___________</a:t>
            </a:r>
          </a:p>
          <a:p>
            <a:pPr algn="ctr">
              <a:lnSpc>
                <a:spcPct val="150000"/>
              </a:lnSpc>
            </a:pPr>
            <a:r>
              <a:rPr lang="en-US" altLang="zh-CN" sz="2400" b="1" i="1" dirty="0"/>
              <a:t>I’ll ease your mind</a:t>
            </a:r>
          </a:p>
          <a:p>
            <a:pPr algn="ctr">
              <a:lnSpc>
                <a:spcPct val="150000"/>
              </a:lnSpc>
            </a:pPr>
            <a:r>
              <a:rPr lang="en-US" altLang="zh-CN" sz="2400" b="1" i="1" dirty="0"/>
              <a:t>If you give me the chance</a:t>
            </a:r>
          </a:p>
          <a:p>
            <a:pPr algn="ctr">
              <a:lnSpc>
                <a:spcPct val="150000"/>
              </a:lnSpc>
              <a:spcAft>
                <a:spcPts val="1200"/>
              </a:spcAft>
            </a:pPr>
            <a:r>
              <a:rPr lang="en-US" altLang="zh-CN" sz="2400" b="1" i="1" dirty="0"/>
              <a:t>I will never make you cry, come on let’s try</a:t>
            </a:r>
          </a:p>
          <a:p>
            <a:pPr algn="ctr">
              <a:lnSpc>
                <a:spcPct val="150000"/>
              </a:lnSpc>
            </a:pPr>
            <a:r>
              <a:rPr lang="en-US" altLang="zh-CN" sz="2400" b="1" i="1" dirty="0"/>
              <a:t>Am I ___________ for wanting you</a:t>
            </a:r>
          </a:p>
          <a:p>
            <a:pPr algn="ctr">
              <a:lnSpc>
                <a:spcPct val="150000"/>
              </a:lnSpc>
            </a:pPr>
            <a:r>
              <a:rPr lang="en-US" altLang="zh-CN" sz="2400" b="1" i="1" dirty="0"/>
              <a:t>Baby do you think you could want me too</a:t>
            </a:r>
          </a:p>
          <a:p>
            <a:pPr algn="ctr">
              <a:lnSpc>
                <a:spcPct val="150000"/>
              </a:lnSpc>
            </a:pPr>
            <a:r>
              <a:rPr lang="en-US" altLang="zh-CN" sz="2400" b="1" i="1" dirty="0"/>
              <a:t>I don’t want to waste your time</a:t>
            </a:r>
          </a:p>
          <a:p>
            <a:pPr algn="ctr">
              <a:lnSpc>
                <a:spcPct val="150000"/>
              </a:lnSpc>
            </a:pPr>
            <a:r>
              <a:rPr lang="en-US" altLang="zh-CN" sz="2400" b="1" i="1" dirty="0"/>
              <a:t>Do you see things the way I do</a:t>
            </a:r>
          </a:p>
          <a:p>
            <a:pPr algn="ctr">
              <a:lnSpc>
                <a:spcPct val="150000"/>
              </a:lnSpc>
            </a:pPr>
            <a:r>
              <a:rPr lang="en-US" altLang="zh-CN" sz="2400" b="1" i="1" dirty="0"/>
              <a:t>I just want to know that you feel it too</a:t>
            </a:r>
          </a:p>
          <a:p>
            <a:pPr algn="ctr">
              <a:lnSpc>
                <a:spcPct val="150000"/>
              </a:lnSpc>
            </a:pPr>
            <a:r>
              <a:rPr lang="en-US" altLang="zh-CN" sz="2400" b="1" i="1" dirty="0"/>
              <a:t>There is nothing left to hide</a:t>
            </a:r>
            <a:endParaRPr lang="zh-CN" altLang="en-US" sz="2400" b="1" i="1" dirty="0"/>
          </a:p>
        </p:txBody>
      </p:sp>
      <p:sp>
        <p:nvSpPr>
          <p:cNvPr id="4" name="矩形 3"/>
          <p:cNvSpPr/>
          <p:nvPr/>
        </p:nvSpPr>
        <p:spPr>
          <a:xfrm>
            <a:off x="6145619" y="827983"/>
            <a:ext cx="5901069" cy="5078313"/>
          </a:xfrm>
          <a:prstGeom prst="rect">
            <a:avLst/>
          </a:prstGeom>
          <a:solidFill>
            <a:srgbClr val="E0E0E0">
              <a:alpha val="38824"/>
            </a:srgbClr>
          </a:solidFill>
        </p:spPr>
        <p:txBody>
          <a:bodyPr wrap="square">
            <a:spAutoFit/>
          </a:bodyPr>
          <a:lstStyle/>
          <a:p>
            <a:pPr algn="ctr">
              <a:lnSpc>
                <a:spcPct val="150000"/>
              </a:lnSpc>
            </a:pPr>
            <a:r>
              <a:rPr lang="en-US" altLang="zh-CN" sz="2400" b="1" i="1" dirty="0"/>
              <a:t>You’re the one I want to chase</a:t>
            </a:r>
          </a:p>
          <a:p>
            <a:pPr algn="ctr">
              <a:lnSpc>
                <a:spcPct val="150000"/>
              </a:lnSpc>
            </a:pPr>
            <a:r>
              <a:rPr lang="en-US" altLang="zh-CN" sz="2400" b="1" i="1" dirty="0"/>
              <a:t>You’re the one I want to hold</a:t>
            </a:r>
          </a:p>
          <a:p>
            <a:pPr algn="ctr">
              <a:lnSpc>
                <a:spcPct val="150000"/>
              </a:lnSpc>
            </a:pPr>
            <a:r>
              <a:rPr lang="en-US" altLang="zh-CN" sz="2400" b="1" i="1" dirty="0"/>
              <a:t>I won’t let another minute go to waste</a:t>
            </a:r>
          </a:p>
          <a:p>
            <a:pPr algn="ctr">
              <a:lnSpc>
                <a:spcPct val="150000"/>
              </a:lnSpc>
            </a:pPr>
            <a:r>
              <a:rPr lang="en-US" altLang="zh-CN" sz="2400" b="1" i="1" dirty="0"/>
              <a:t>I want you and your soul</a:t>
            </a:r>
          </a:p>
          <a:p>
            <a:pPr algn="ctr">
              <a:lnSpc>
                <a:spcPct val="150000"/>
              </a:lnSpc>
            </a:pPr>
            <a:r>
              <a:rPr lang="en-US" altLang="zh-CN" sz="2400" b="1" i="1" dirty="0"/>
              <a:t>I don’t want another pretty face</a:t>
            </a:r>
          </a:p>
          <a:p>
            <a:pPr algn="ctr">
              <a:lnSpc>
                <a:spcPct val="150000"/>
              </a:lnSpc>
            </a:pPr>
            <a:r>
              <a:rPr lang="en-US" altLang="zh-CN" sz="2400" b="1" i="1" dirty="0"/>
              <a:t>I don’t want just anyone to hold</a:t>
            </a:r>
          </a:p>
          <a:p>
            <a:pPr algn="ctr">
              <a:lnSpc>
                <a:spcPct val="150000"/>
              </a:lnSpc>
            </a:pPr>
            <a:r>
              <a:rPr lang="en-US" altLang="zh-CN" sz="2400" b="1" i="1" dirty="0"/>
              <a:t>I don’t want my love to go to waste</a:t>
            </a:r>
          </a:p>
          <a:p>
            <a:pPr algn="ctr">
              <a:lnSpc>
                <a:spcPct val="150000"/>
              </a:lnSpc>
            </a:pPr>
            <a:r>
              <a:rPr lang="en-US" altLang="zh-CN" sz="2400" b="1" i="1" dirty="0"/>
              <a:t>I want you and your beautiful soul</a:t>
            </a:r>
          </a:p>
          <a:p>
            <a:pPr algn="ctr">
              <a:lnSpc>
                <a:spcPct val="150000"/>
              </a:lnSpc>
            </a:pPr>
            <a:r>
              <a:rPr lang="en-US" altLang="zh-CN" sz="2400" b="1" i="1" dirty="0"/>
              <a:t>Beautiful soul, yeah</a:t>
            </a:r>
            <a:endParaRPr lang="zh-CN" altLang="en-US" sz="2400" b="1" i="1" dirty="0"/>
          </a:p>
        </p:txBody>
      </p:sp>
      <p:sp>
        <p:nvSpPr>
          <p:cNvPr id="2" name="矩形 1"/>
          <p:cNvSpPr/>
          <p:nvPr/>
        </p:nvSpPr>
        <p:spPr>
          <a:xfrm>
            <a:off x="4117722" y="530263"/>
            <a:ext cx="1386020" cy="523220"/>
          </a:xfrm>
          <a:prstGeom prst="rect">
            <a:avLst/>
          </a:prstGeom>
        </p:spPr>
        <p:txBody>
          <a:bodyPr wrap="none">
            <a:spAutoFit/>
          </a:bodyPr>
          <a:lstStyle/>
          <a:p>
            <a:r>
              <a:rPr lang="en-US" altLang="zh-CN" sz="2800" b="1" i="1" dirty="0">
                <a:solidFill>
                  <a:srgbClr val="FF0000"/>
                </a:solidFill>
              </a:rPr>
              <a:t>forward</a:t>
            </a:r>
            <a:endParaRPr lang="zh-CN" altLang="en-US" sz="2800" b="1" i="1" dirty="0">
              <a:solidFill>
                <a:srgbClr val="FF0000"/>
              </a:solidFill>
            </a:endParaRPr>
          </a:p>
        </p:txBody>
      </p:sp>
      <p:sp>
        <p:nvSpPr>
          <p:cNvPr id="5" name="矩形 4"/>
          <p:cNvSpPr/>
          <p:nvPr/>
        </p:nvSpPr>
        <p:spPr>
          <a:xfrm>
            <a:off x="2064100" y="2865185"/>
            <a:ext cx="958917" cy="523220"/>
          </a:xfrm>
          <a:prstGeom prst="rect">
            <a:avLst/>
          </a:prstGeom>
        </p:spPr>
        <p:txBody>
          <a:bodyPr wrap="none">
            <a:spAutoFit/>
          </a:bodyPr>
          <a:lstStyle/>
          <a:p>
            <a:r>
              <a:rPr lang="en-US" altLang="zh-CN" sz="2800" b="1" i="1" dirty="0">
                <a:solidFill>
                  <a:srgbClr val="FF0000"/>
                </a:solidFill>
              </a:rPr>
              <a:t>crazy</a:t>
            </a:r>
            <a:endParaRPr lang="zh-CN" altLang="en-US" sz="2800"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21920" y="944245"/>
            <a:ext cx="12642850" cy="5078313"/>
          </a:xfrm>
          <a:prstGeom prst="rect">
            <a:avLst/>
          </a:prstGeom>
          <a:noFill/>
          <a:ln w="9525">
            <a:noFill/>
          </a:ln>
        </p:spPr>
        <p:txBody>
          <a:bodyPr wrap="square">
            <a:spAutoFit/>
          </a:bodyPr>
          <a:lstStyle/>
          <a:p>
            <a:pPr marL="266700" indent="-266700"/>
            <a:r>
              <a:rPr lang="en-US" sz="3200" b="1" dirty="0">
                <a:latin typeface="Times New Roman" panose="02020603050405020304" pitchFamily="18" charset="0"/>
                <a:ea typeface="宋体" panose="02010600030101010101" pitchFamily="2" charset="-122"/>
                <a:cs typeface="Times New Roman" panose="02020603050405020304" pitchFamily="18" charset="0"/>
              </a:rPr>
              <a:t>   Knowledge and skill</a:t>
            </a:r>
            <a:r>
              <a:rPr lang="zh-CN" sz="3200" b="1" dirty="0">
                <a:latin typeface="Times New Roman" panose="02020603050405020304" pitchFamily="18" charset="0"/>
                <a:ea typeface="宋体" panose="02010600030101010101" pitchFamily="2" charset="-122"/>
                <a:cs typeface="Times New Roman" panose="02020603050405020304" pitchFamily="18" charset="0"/>
              </a:rPr>
              <a:t>（知识、技能目标）</a:t>
            </a:r>
            <a:r>
              <a:rPr lang="en-US" sz="3200" b="1" dirty="0">
                <a:latin typeface="Times New Roman" panose="02020603050405020304" pitchFamily="18" charset="0"/>
                <a:ea typeface="宋体" panose="02010600030101010101" pitchFamily="2" charset="-122"/>
                <a:cs typeface="Times New Roman" panose="02020603050405020304" pitchFamily="18" charset="0"/>
              </a:rPr>
              <a:t>:</a:t>
            </a:r>
            <a:endParaRPr 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266700" indent="-266700">
              <a:lnSpc>
                <a:spcPct val="150000"/>
              </a:lnSpc>
            </a:pPr>
            <a:r>
              <a:rPr lang="en-US" sz="2800" dirty="0" smtClean="0">
                <a:latin typeface="Times New Roman" panose="02020603050405020304" pitchFamily="18" charset="0"/>
                <a:ea typeface="宋体" panose="02010600030101010101" pitchFamily="2" charset="-122"/>
                <a:cs typeface="Times New Roman" panose="02020603050405020304" pitchFamily="18" charset="0"/>
              </a:rPr>
              <a:t>1.</a:t>
            </a:r>
            <a:r>
              <a:rPr sz="2800" dirty="0" smtClean="0">
                <a:latin typeface="Times New Roman" panose="02020603050405020304" pitchFamily="18" charset="0"/>
                <a:ea typeface="宋体" panose="02010600030101010101" pitchFamily="2" charset="-122"/>
                <a:cs typeface="Times New Roman" panose="02020603050405020304" pitchFamily="18" charset="0"/>
              </a:rPr>
              <a:t>Students </a:t>
            </a:r>
            <a:r>
              <a:rPr sz="2800" dirty="0">
                <a:latin typeface="Times New Roman" panose="02020603050405020304" pitchFamily="18" charset="0"/>
                <a:ea typeface="宋体" panose="02010600030101010101" pitchFamily="2" charset="-122"/>
                <a:cs typeface="Times New Roman" panose="02020603050405020304" pitchFamily="18" charset="0"/>
              </a:rPr>
              <a:t>should be able to talk about true love both in movies and in life.</a:t>
            </a:r>
          </a:p>
          <a:p>
            <a:pPr marL="266700" indent="-266700">
              <a:lnSpc>
                <a:spcPct val="150000"/>
              </a:lnSpc>
            </a:pPr>
            <a:r>
              <a:rPr lang="en-US" sz="2800" dirty="0" smtClean="0">
                <a:latin typeface="Times New Roman" panose="02020603050405020304" pitchFamily="18" charset="0"/>
                <a:ea typeface="宋体" panose="02010600030101010101" pitchFamily="2" charset="-122"/>
                <a:cs typeface="Times New Roman" panose="02020603050405020304" pitchFamily="18" charset="0"/>
              </a:rPr>
              <a:t>2.</a:t>
            </a:r>
            <a:r>
              <a:rPr sz="2800" dirty="0" smtClean="0">
                <a:latin typeface="Times New Roman" panose="02020603050405020304" pitchFamily="18" charset="0"/>
                <a:ea typeface="宋体" panose="02010600030101010101" pitchFamily="2" charset="-122"/>
                <a:cs typeface="Times New Roman" panose="02020603050405020304" pitchFamily="18" charset="0"/>
              </a:rPr>
              <a:t>Student </a:t>
            </a:r>
            <a:r>
              <a:rPr sz="2800" dirty="0">
                <a:latin typeface="Times New Roman" panose="02020603050405020304" pitchFamily="18" charset="0"/>
                <a:ea typeface="宋体" panose="02010600030101010101" pitchFamily="2" charset="-122"/>
                <a:cs typeface="Times New Roman" panose="02020603050405020304" pitchFamily="18" charset="0"/>
              </a:rPr>
              <a:t>should acquire the new words and expressions.</a:t>
            </a:r>
          </a:p>
          <a:p>
            <a:pPr marL="266700" indent="-266700">
              <a:lnSpc>
                <a:spcPct val="150000"/>
              </a:lnSpc>
            </a:pPr>
            <a:r>
              <a:rPr lang="en-US" sz="2800" dirty="0" smtClean="0">
                <a:latin typeface="Times New Roman" panose="02020603050405020304" pitchFamily="18" charset="0"/>
                <a:ea typeface="宋体" panose="02010600030101010101" pitchFamily="2" charset="-122"/>
                <a:cs typeface="Times New Roman" panose="02020603050405020304" pitchFamily="18" charset="0"/>
              </a:rPr>
              <a:t>3.</a:t>
            </a:r>
            <a:r>
              <a:rPr sz="2800" dirty="0" smtClean="0">
                <a:latin typeface="Times New Roman" panose="02020603050405020304" pitchFamily="18" charset="0"/>
                <a:ea typeface="宋体" panose="02010600030101010101" pitchFamily="2" charset="-122"/>
                <a:cs typeface="Times New Roman" panose="02020603050405020304" pitchFamily="18" charset="0"/>
              </a:rPr>
              <a:t>Students </a:t>
            </a:r>
            <a:r>
              <a:rPr sz="2800" dirty="0">
                <a:latin typeface="Times New Roman" panose="02020603050405020304" pitchFamily="18" charset="0"/>
                <a:ea typeface="宋体" panose="02010600030101010101" pitchFamily="2" charset="-122"/>
                <a:cs typeface="Times New Roman" panose="02020603050405020304" pitchFamily="18" charset="0"/>
              </a:rPr>
              <a:t>should grasp the usage of modal words.</a:t>
            </a:r>
          </a:p>
          <a:p>
            <a:pPr marL="266700" indent="-266700">
              <a:lnSpc>
                <a:spcPct val="150000"/>
              </a:lnSpc>
            </a:pPr>
            <a:r>
              <a:rPr lang="en-US" sz="2800" dirty="0" smtClean="0">
                <a:latin typeface="Times New Roman" panose="02020603050405020304" pitchFamily="18" charset="0"/>
                <a:ea typeface="宋体" panose="02010600030101010101" pitchFamily="2" charset="-122"/>
                <a:cs typeface="Times New Roman" panose="02020603050405020304" pitchFamily="18" charset="0"/>
              </a:rPr>
              <a:t>4.</a:t>
            </a:r>
            <a:r>
              <a:rPr sz="2800" dirty="0" smtClean="0">
                <a:latin typeface="Times New Roman" panose="02020603050405020304" pitchFamily="18" charset="0"/>
                <a:ea typeface="宋体" panose="02010600030101010101" pitchFamily="2" charset="-122"/>
                <a:cs typeface="Times New Roman" panose="02020603050405020304" pitchFamily="18" charset="0"/>
              </a:rPr>
              <a:t>Students </a:t>
            </a:r>
            <a:r>
              <a:rPr sz="2800" dirty="0">
                <a:latin typeface="Times New Roman" panose="02020603050405020304" pitchFamily="18" charset="0"/>
                <a:ea typeface="宋体" panose="02010600030101010101" pitchFamily="2" charset="-122"/>
                <a:cs typeface="Times New Roman" panose="02020603050405020304" pitchFamily="18" charset="0"/>
              </a:rPr>
              <a:t>should grasp the principle of E-mail writing.</a:t>
            </a:r>
          </a:p>
          <a:p>
            <a:pPr marL="266700" indent="-266700"/>
            <a:r>
              <a:rPr lang="en-US" altLang="zh-CN" sz="3200" b="1" dirty="0" smtClean="0">
                <a:latin typeface="Times New Roman" panose="02020603050405020304" pitchFamily="18" charset="0"/>
                <a:cs typeface="Times New Roman" panose="02020603050405020304" pitchFamily="18" charset="0"/>
              </a:rPr>
              <a:t> </a:t>
            </a:r>
            <a:endParaRPr lang="en-US" altLang="zh-CN" sz="3200" b="1" dirty="0" smtClean="0">
              <a:latin typeface="Times New Roman" panose="02020603050405020304" pitchFamily="18" charset="0"/>
              <a:cs typeface="Times New Roman" panose="02020603050405020304" pitchFamily="18" charset="0"/>
            </a:endParaRPr>
          </a:p>
          <a:p>
            <a:pPr marL="266700" indent="-266700"/>
            <a:r>
              <a:rPr lang="en-US" altLang="zh-CN" sz="3200" b="1" dirty="0" smtClean="0">
                <a:latin typeface="Times New Roman" panose="02020603050405020304" pitchFamily="18" charset="0"/>
                <a:cs typeface="Times New Roman" panose="02020603050405020304" pitchFamily="18" charset="0"/>
              </a:rPr>
              <a:t> </a:t>
            </a:r>
            <a:r>
              <a:rPr lang="en-US" altLang="zh-CN" sz="3200" b="1" dirty="0" smtClean="0">
                <a:latin typeface="Times New Roman" panose="02020603050405020304" pitchFamily="18" charset="0"/>
                <a:cs typeface="Times New Roman" panose="02020603050405020304" pitchFamily="18" charset="0"/>
              </a:rPr>
              <a:t>Feelings</a:t>
            </a:r>
            <a:r>
              <a:rPr lang="en-US" altLang="zh-CN" sz="3200" b="1" dirty="0">
                <a:latin typeface="Times New Roman" panose="02020603050405020304" pitchFamily="18" charset="0"/>
                <a:cs typeface="Times New Roman" panose="02020603050405020304" pitchFamily="18" charset="0"/>
              </a:rPr>
              <a:t>, attitudes and values</a:t>
            </a:r>
            <a:r>
              <a:rPr lang="zh-CN" altLang="en-US" sz="3200" b="1" dirty="0">
                <a:latin typeface="Times New Roman" panose="02020603050405020304" pitchFamily="18" charset="0"/>
                <a:cs typeface="Times New Roman" panose="02020603050405020304" pitchFamily="18" charset="0"/>
              </a:rPr>
              <a:t>（情感、态度和价值观目标）</a:t>
            </a:r>
            <a:r>
              <a:rPr lang="en-US" altLang="zh-CN" sz="3200" b="1" dirty="0">
                <a:latin typeface="Times New Roman" panose="02020603050405020304" pitchFamily="18" charset="0"/>
                <a:cs typeface="Times New Roman" panose="02020603050405020304" pitchFamily="18" charset="0"/>
              </a:rPr>
              <a:t>:</a:t>
            </a:r>
          </a:p>
          <a:p>
            <a:pPr marL="266700" indent="-266700"/>
            <a:r>
              <a:rPr lang="en-US" altLang="zh-CN" sz="2800" dirty="0" smtClean="0">
                <a:latin typeface="Times New Roman" panose="02020603050405020304" pitchFamily="18" charset="0"/>
                <a:cs typeface="Times New Roman" panose="02020603050405020304" pitchFamily="18" charset="0"/>
              </a:rPr>
              <a:t>Students </a:t>
            </a:r>
            <a:r>
              <a:rPr lang="en-US" altLang="zh-CN" sz="2800" dirty="0">
                <a:latin typeface="Times New Roman" panose="02020603050405020304" pitchFamily="18" charset="0"/>
                <a:cs typeface="Times New Roman" panose="02020603050405020304" pitchFamily="18" charset="0"/>
              </a:rPr>
              <a:t>should be able to understand and cherish love.</a:t>
            </a:r>
          </a:p>
          <a:p>
            <a:endParaRPr lang="en-US" altLang="zh-CN" sz="32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121920" y="87630"/>
            <a:ext cx="7681595" cy="645160"/>
          </a:xfrm>
          <a:prstGeom prst="rect">
            <a:avLst/>
          </a:prstGeom>
          <a:noFill/>
        </p:spPr>
        <p:txBody>
          <a:bodyPr wrap="square" rtlCol="0">
            <a:spAutoFit/>
          </a:bodyPr>
          <a:lstStyle/>
          <a:p>
            <a:r>
              <a:rPr lang="en-US" altLang="zh-CN" sz="3600">
                <a:solidFill>
                  <a:srgbClr val="FFC000"/>
                </a:solidFill>
                <a:latin typeface="Arial Black" panose="020B0A04020102020204" charset="0"/>
                <a:cs typeface="Arial Black" panose="020B0A04020102020204" charset="0"/>
              </a:rPr>
              <a:t>Unit Objectives: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071832" y="2980194"/>
            <a:ext cx="10086270" cy="2707288"/>
            <a:chOff x="235507" y="2980194"/>
            <a:chExt cx="10086270" cy="2707288"/>
          </a:xfrm>
        </p:grpSpPr>
        <p:sp>
          <p:nvSpPr>
            <p:cNvPr id="32" name="矩形 1"/>
            <p:cNvSpPr>
              <a:spLocks noChangeArrowheads="1"/>
            </p:cNvSpPr>
            <p:nvPr/>
          </p:nvSpPr>
          <p:spPr bwMode="auto">
            <a:xfrm>
              <a:off x="257908"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lvl="0" algn="ctr"/>
              <a:r>
                <a:rPr lang="en-US" altLang="zh-CN" sz="2400" dirty="0">
                  <a:solidFill>
                    <a:srgbClr val="FFFFFF"/>
                  </a:solidFill>
                  <a:latin typeface="Franklin Gothic Medium" panose="020B0603020102020204" pitchFamily="34" charset="0"/>
                </a:rPr>
                <a:t>Lead-in</a:t>
              </a:r>
              <a:endParaRPr lang="zh-CN" altLang="en-US" sz="2400" dirty="0">
                <a:solidFill>
                  <a:srgbClr val="FFFFFF"/>
                </a:solidFill>
                <a:latin typeface="Franklin Gothic Medium" panose="020B0603020102020204" pitchFamily="34" charset="0"/>
              </a:endParaRPr>
            </a:p>
          </p:txBody>
        </p:sp>
        <p:sp>
          <p:nvSpPr>
            <p:cNvPr id="33" name="矩形 21"/>
            <p:cNvSpPr>
              <a:spLocks noChangeArrowheads="1"/>
            </p:cNvSpPr>
            <p:nvPr/>
          </p:nvSpPr>
          <p:spPr bwMode="auto">
            <a:xfrm>
              <a:off x="1948076"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Listening </a:t>
              </a:r>
              <a:r>
                <a:rPr lang="zh-CN" altLang="en-US" sz="2400" dirty="0">
                  <a:solidFill>
                    <a:schemeClr val="bg1"/>
                  </a:solidFill>
                </a:rPr>
                <a:t>＆</a:t>
              </a:r>
            </a:p>
            <a:p>
              <a:pPr>
                <a:defRPr/>
              </a:pPr>
              <a:r>
                <a:rPr lang="en-US" altLang="zh-CN" sz="2400" dirty="0">
                  <a:solidFill>
                    <a:srgbClr val="FFFFFF"/>
                  </a:solidFill>
                  <a:latin typeface="Franklin Gothic Medium" panose="020B0603020102020204" pitchFamily="34" charset="0"/>
                </a:rPr>
                <a:t> Speaking</a:t>
              </a:r>
              <a:endParaRPr lang="zh-CN" altLang="en-US" sz="2400" dirty="0">
                <a:solidFill>
                  <a:srgbClr val="FFFFFF"/>
                </a:solidFill>
                <a:latin typeface="Franklin Gothic Medium" panose="020B0603020102020204" pitchFamily="34" charset="0"/>
              </a:endParaRPr>
            </a:p>
          </p:txBody>
        </p:sp>
        <p:cxnSp>
          <p:nvCxnSpPr>
            <p:cNvPr id="34" name="直接连接符 7167"/>
            <p:cNvCxnSpPr>
              <a:cxnSpLocks noChangeShapeType="1"/>
            </p:cNvCxnSpPr>
            <p:nvPr/>
          </p:nvCxnSpPr>
          <p:spPr bwMode="auto">
            <a:xfrm>
              <a:off x="235507" y="3803285"/>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35" name="直接连接符 7172"/>
            <p:cNvCxnSpPr>
              <a:cxnSpLocks noChangeShapeType="1"/>
            </p:cNvCxnSpPr>
            <p:nvPr/>
          </p:nvCxnSpPr>
          <p:spPr bwMode="auto">
            <a:xfrm rot="16200000" flipV="1">
              <a:off x="78163" y="3644555"/>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36" name="TextBox 7177"/>
            <p:cNvSpPr txBox="1">
              <a:spLocks noChangeArrowheads="1"/>
            </p:cNvSpPr>
            <p:nvPr/>
          </p:nvSpPr>
          <p:spPr bwMode="auto">
            <a:xfrm>
              <a:off x="343817"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1</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37" name="TextBox 7177"/>
            <p:cNvSpPr txBox="1">
              <a:spLocks noChangeArrowheads="1"/>
            </p:cNvSpPr>
            <p:nvPr/>
          </p:nvSpPr>
          <p:spPr bwMode="auto">
            <a:xfrm>
              <a:off x="2036052"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2</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38" name="直接连接符 37"/>
            <p:cNvCxnSpPr/>
            <p:nvPr/>
          </p:nvCxnSpPr>
          <p:spPr bwMode="auto">
            <a:xfrm>
              <a:off x="1914853" y="3803285"/>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39" name="矩形 1"/>
            <p:cNvSpPr>
              <a:spLocks noChangeArrowheads="1"/>
            </p:cNvSpPr>
            <p:nvPr/>
          </p:nvSpPr>
          <p:spPr bwMode="auto">
            <a:xfrm>
              <a:off x="3635861" y="3987936"/>
              <a:ext cx="1574987" cy="1699546"/>
            </a:xfrm>
            <a:prstGeom prst="rect">
              <a:avLst/>
            </a:prstGeom>
            <a:solidFill>
              <a:srgbClr val="0495EE"/>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Reading</a:t>
              </a:r>
              <a:endParaRPr lang="zh-CN" altLang="en-US" sz="2400" dirty="0">
                <a:solidFill>
                  <a:srgbClr val="FFFFFF"/>
                </a:solidFill>
                <a:latin typeface="Franklin Gothic Medium" panose="020B0603020102020204" pitchFamily="34" charset="0"/>
              </a:endParaRPr>
            </a:p>
          </p:txBody>
        </p:sp>
        <p:sp>
          <p:nvSpPr>
            <p:cNvPr id="40" name="矩形 21"/>
            <p:cNvSpPr>
              <a:spLocks noChangeArrowheads="1"/>
            </p:cNvSpPr>
            <p:nvPr/>
          </p:nvSpPr>
          <p:spPr bwMode="auto">
            <a:xfrm>
              <a:off x="5308689"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Grammar</a:t>
              </a:r>
              <a:endParaRPr lang="zh-CN" altLang="en-US" sz="2400" dirty="0">
                <a:solidFill>
                  <a:srgbClr val="FFFFFF"/>
                </a:solidFill>
                <a:latin typeface="Franklin Gothic Medium" panose="020B0603020102020204" pitchFamily="34" charset="0"/>
              </a:endParaRPr>
            </a:p>
          </p:txBody>
        </p:sp>
        <p:cxnSp>
          <p:nvCxnSpPr>
            <p:cNvPr id="41" name="直接连接符 7167"/>
            <p:cNvCxnSpPr>
              <a:cxnSpLocks noChangeShapeType="1"/>
            </p:cNvCxnSpPr>
            <p:nvPr/>
          </p:nvCxnSpPr>
          <p:spPr bwMode="auto">
            <a:xfrm>
              <a:off x="3613460" y="3803285"/>
              <a:ext cx="1563450" cy="1588"/>
            </a:xfrm>
            <a:prstGeom prst="line">
              <a:avLst/>
            </a:prstGeom>
            <a:noFill/>
            <a:ln w="9525">
              <a:solidFill>
                <a:srgbClr val="0495EE"/>
              </a:solidFill>
              <a:round/>
            </a:ln>
            <a:extLst>
              <a:ext uri="{909E8E84-426E-40DD-AFC4-6F175D3DCCD1}">
                <a14:hiddenFill xmlns="" xmlns:a14="http://schemas.microsoft.com/office/drawing/2010/main">
                  <a:noFill/>
                </a14:hiddenFill>
              </a:ext>
            </a:extLst>
          </p:spPr>
        </p:cxnSp>
        <p:sp>
          <p:nvSpPr>
            <p:cNvPr id="42" name="TextBox 7177"/>
            <p:cNvSpPr txBox="1">
              <a:spLocks noChangeArrowheads="1"/>
            </p:cNvSpPr>
            <p:nvPr/>
          </p:nvSpPr>
          <p:spPr bwMode="auto">
            <a:xfrm>
              <a:off x="3721770"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0495EE"/>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0495EE"/>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0495EE"/>
                  </a:solidFill>
                  <a:latin typeface="Broadway" pitchFamily="82" charset="0"/>
                  <a:ea typeface="黑体" panose="02010609060101010101" pitchFamily="2" charset="-122"/>
                  <a:cs typeface="Arial" panose="020B0604020202020204" pitchFamily="34" charset="0"/>
                </a:rPr>
                <a:t>3</a:t>
              </a:r>
              <a:endParaRPr lang="zh-CN" altLang="en-US" sz="3600" b="1" dirty="0">
                <a:solidFill>
                  <a:srgbClr val="0495EE"/>
                </a:solidFill>
                <a:latin typeface="Broadway" pitchFamily="82" charset="0"/>
                <a:ea typeface="黑体" panose="02010609060101010101" pitchFamily="2" charset="-122"/>
                <a:cs typeface="Arial" panose="020B0604020202020204" pitchFamily="34" charset="0"/>
              </a:endParaRPr>
            </a:p>
          </p:txBody>
        </p:sp>
        <p:sp>
          <p:nvSpPr>
            <p:cNvPr id="43" name="TextBox 7177"/>
            <p:cNvSpPr txBox="1">
              <a:spLocks noChangeArrowheads="1"/>
            </p:cNvSpPr>
            <p:nvPr/>
          </p:nvSpPr>
          <p:spPr bwMode="auto">
            <a:xfrm>
              <a:off x="5396665"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4</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44" name="直接连接符 43"/>
            <p:cNvCxnSpPr/>
            <p:nvPr/>
          </p:nvCxnSpPr>
          <p:spPr bwMode="auto">
            <a:xfrm>
              <a:off x="5275466" y="3803285"/>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5" name="直接连接符 7172"/>
            <p:cNvCxnSpPr>
              <a:cxnSpLocks noChangeShapeType="1"/>
            </p:cNvCxnSpPr>
            <p:nvPr/>
          </p:nvCxnSpPr>
          <p:spPr bwMode="auto">
            <a:xfrm rot="16200000" flipV="1">
              <a:off x="1752182" y="3644555"/>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6" name="直接连接符 7172"/>
            <p:cNvCxnSpPr>
              <a:cxnSpLocks noChangeShapeType="1"/>
            </p:cNvCxnSpPr>
            <p:nvPr/>
          </p:nvCxnSpPr>
          <p:spPr bwMode="auto">
            <a:xfrm rot="16200000" flipV="1">
              <a:off x="3452395" y="3637411"/>
              <a:ext cx="325972" cy="1238"/>
            </a:xfrm>
            <a:prstGeom prst="line">
              <a:avLst/>
            </a:prstGeom>
            <a:noFill/>
            <a:ln w="9525">
              <a:solidFill>
                <a:srgbClr val="0495EE"/>
              </a:solidFill>
              <a:round/>
            </a:ln>
            <a:extLst>
              <a:ext uri="{909E8E84-426E-40DD-AFC4-6F175D3DCCD1}">
                <a14:hiddenFill xmlns="" xmlns:a14="http://schemas.microsoft.com/office/drawing/2010/main">
                  <a:noFill/>
                </a14:hiddenFill>
              </a:ext>
            </a:extLst>
          </p:spPr>
        </p:cxnSp>
        <p:cxnSp>
          <p:nvCxnSpPr>
            <p:cNvPr id="47" name="直接连接符 7172"/>
            <p:cNvCxnSpPr>
              <a:cxnSpLocks noChangeShapeType="1"/>
            </p:cNvCxnSpPr>
            <p:nvPr/>
          </p:nvCxnSpPr>
          <p:spPr bwMode="auto">
            <a:xfrm rot="16200000" flipV="1">
              <a:off x="5114508" y="3644554"/>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48" name="矩形 1"/>
            <p:cNvSpPr>
              <a:spLocks noChangeArrowheads="1"/>
            </p:cNvSpPr>
            <p:nvPr/>
          </p:nvSpPr>
          <p:spPr bwMode="auto">
            <a:xfrm>
              <a:off x="6981579" y="3987935"/>
              <a:ext cx="167176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Watching &amp; Performing</a:t>
              </a:r>
              <a:endParaRPr lang="zh-CN" altLang="en-US" sz="2400" dirty="0">
                <a:solidFill>
                  <a:srgbClr val="FFFFFF"/>
                </a:solidFill>
                <a:latin typeface="Franklin Gothic Medium" panose="020B0603020102020204" pitchFamily="34" charset="0"/>
              </a:endParaRPr>
            </a:p>
          </p:txBody>
        </p:sp>
        <p:sp>
          <p:nvSpPr>
            <p:cNvPr id="49" name="矩形 21"/>
            <p:cNvSpPr>
              <a:spLocks noChangeArrowheads="1"/>
            </p:cNvSpPr>
            <p:nvPr/>
          </p:nvSpPr>
          <p:spPr bwMode="auto">
            <a:xfrm>
              <a:off x="8746790" y="3987935"/>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Applied Writing</a:t>
              </a:r>
              <a:endParaRPr lang="zh-CN" altLang="en-US" sz="2400" dirty="0">
                <a:solidFill>
                  <a:srgbClr val="FFFFFF"/>
                </a:solidFill>
                <a:latin typeface="Franklin Gothic Medium" panose="020B0603020102020204" pitchFamily="34" charset="0"/>
              </a:endParaRPr>
            </a:p>
          </p:txBody>
        </p:sp>
        <p:cxnSp>
          <p:nvCxnSpPr>
            <p:cNvPr id="50" name="直接连接符 7167"/>
            <p:cNvCxnSpPr>
              <a:cxnSpLocks noChangeShapeType="1"/>
            </p:cNvCxnSpPr>
            <p:nvPr/>
          </p:nvCxnSpPr>
          <p:spPr bwMode="auto">
            <a:xfrm>
              <a:off x="6959178" y="3803284"/>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51" name="TextBox 7177"/>
            <p:cNvSpPr txBox="1">
              <a:spLocks noChangeArrowheads="1"/>
            </p:cNvSpPr>
            <p:nvPr/>
          </p:nvSpPr>
          <p:spPr bwMode="auto">
            <a:xfrm>
              <a:off x="7067488" y="2980194"/>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5</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52" name="TextBox 7177"/>
            <p:cNvSpPr txBox="1">
              <a:spLocks noChangeArrowheads="1"/>
            </p:cNvSpPr>
            <p:nvPr/>
          </p:nvSpPr>
          <p:spPr bwMode="auto">
            <a:xfrm>
              <a:off x="8845917" y="2980194"/>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6</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53" name="直接连接符 52"/>
            <p:cNvCxnSpPr/>
            <p:nvPr/>
          </p:nvCxnSpPr>
          <p:spPr bwMode="auto">
            <a:xfrm>
              <a:off x="8735869" y="3803284"/>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54" name="直接连接符 7172"/>
            <p:cNvCxnSpPr>
              <a:cxnSpLocks noChangeShapeType="1"/>
            </p:cNvCxnSpPr>
            <p:nvPr/>
          </p:nvCxnSpPr>
          <p:spPr bwMode="auto">
            <a:xfrm rot="16200000" flipV="1">
              <a:off x="6795671" y="3639791"/>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55" name="直接连接符 7172"/>
            <p:cNvCxnSpPr>
              <a:cxnSpLocks noChangeShapeType="1"/>
            </p:cNvCxnSpPr>
            <p:nvPr/>
          </p:nvCxnSpPr>
          <p:spPr bwMode="auto">
            <a:xfrm rot="16200000" flipV="1">
              <a:off x="8567668" y="3642173"/>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 Text A (1).wmv">
            <a:hlinkClick r:id="" action="ppaction://media"/>
          </p:cNvPr>
          <p:cNvPicPr>
            <a:picLocks noRot="1"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1143000" y="476250"/>
            <a:ext cx="9753600" cy="54864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dirty="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1</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444384" y="2781921"/>
            <a:ext cx="4713288" cy="2031325"/>
          </a:xfrm>
          <a:prstGeom prst="rect">
            <a:avLst/>
          </a:prstGeom>
          <a:solidFill>
            <a:srgbClr val="FFFF99"/>
          </a:solidFill>
        </p:spPr>
        <p:txBody>
          <a:bodyPr wrap="square">
            <a:spAutoFit/>
          </a:bodyPr>
          <a:lstStyle/>
          <a:p>
            <a:pPr algn="ctr"/>
            <a:r>
              <a:rPr lang="zh-CN" altLang="zh-CN" b="1" dirty="0" smtClean="0"/>
              <a:t>在十年级遇到真爱</a:t>
            </a:r>
            <a:endParaRPr lang="en-US" altLang="zh-CN" b="1" dirty="0" smtClean="0"/>
          </a:p>
          <a:p>
            <a:pPr algn="ctr"/>
            <a:endParaRPr lang="zh-CN" altLang="zh-CN" b="1" dirty="0" smtClean="0"/>
          </a:p>
          <a:p>
            <a:r>
              <a:rPr lang="en-US" altLang="zh-CN" dirty="0" smtClean="0"/>
              <a:t>         </a:t>
            </a:r>
            <a:r>
              <a:rPr lang="zh-CN" altLang="zh-CN" dirty="0" smtClean="0"/>
              <a:t>当我第一次走进加利福尼亚州十年级的英语教室时，我注意到一个正趴在桌前休息的同学。我从来没有见过一个男孩有这么漂亮的波浪状金发，像黄油的颜色。当我经过时，我竟有用手指穿过他头发的冲动。</a:t>
            </a:r>
            <a:endParaRPr lang="zh-CN" altLang="zh-CN" dirty="0"/>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104171" y="3503858"/>
            <a:ext cx="4155564"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wavy</a:t>
            </a:r>
            <a:r>
              <a:rPr lang="en-US" altLang="zh-CN" sz="1600" b="1" smtClean="0"/>
              <a:t> </a:t>
            </a:r>
            <a:r>
              <a:rPr lang="en-US" altLang="zh-CN" dirty="0" err="1" smtClean="0">
                <a:cs typeface="Times New Roman" panose="02020603050405020304" pitchFamily="18" charset="0"/>
              </a:rPr>
              <a:t>/'weɪvi</a:t>
            </a:r>
            <a:r>
              <a:rPr lang="en-US" altLang="zh-CN" err="1" smtClean="0">
                <a:cs typeface="Times New Roman" panose="02020603050405020304" pitchFamily="18" charset="0"/>
              </a:rPr>
              <a:t>/ </a:t>
            </a:r>
            <a:r>
              <a:rPr lang="en-US" altLang="zh-CN" smtClean="0">
                <a:cs typeface="Times New Roman" panose="02020603050405020304" pitchFamily="18" charset="0"/>
              </a:rPr>
              <a:t>      adj</a:t>
            </a:r>
            <a:r>
              <a:rPr lang="en-US" altLang="zh-CN" dirty="0" err="1" smtClean="0">
                <a:cs typeface="Times New Roman" panose="02020603050405020304" pitchFamily="18" charset="0"/>
              </a:rPr>
              <a:t>. </a:t>
            </a:r>
            <a:r>
              <a:rPr lang="zh-CN" altLang="en-US" dirty="0" err="1" smtClean="0">
                <a:cs typeface="Times New Roman" panose="02020603050405020304" pitchFamily="18" charset="0"/>
              </a:rPr>
              <a:t>波状的，起伏的</a:t>
            </a:r>
            <a:endParaRPr lang="zh-CN" altLang="en-US" dirty="0" smtClean="0">
              <a:cs typeface="Times New Roman" panose="02020603050405020304" pitchFamily="18" charset="0"/>
            </a:endParaRPr>
          </a:p>
        </p:txBody>
      </p:sp>
      <p:sp>
        <p:nvSpPr>
          <p:cNvPr id="55" name="矩形 54"/>
          <p:cNvSpPr/>
          <p:nvPr/>
        </p:nvSpPr>
        <p:spPr>
          <a:xfrm>
            <a:off x="6133932" y="2290439"/>
            <a:ext cx="5651047" cy="3229923"/>
          </a:xfrm>
          <a:prstGeom prst="rect">
            <a:avLst/>
          </a:prstGeom>
          <a:solidFill>
            <a:srgbClr val="D7F9D3"/>
          </a:solidFill>
          <a:ln>
            <a:solidFill>
              <a:srgbClr val="FF0000"/>
            </a:solidFill>
          </a:ln>
        </p:spPr>
        <p:txBody>
          <a:bodyPr wrap="square">
            <a:spAutoFit/>
          </a:bodyPr>
          <a:lstStyle/>
          <a:p>
            <a:pPr>
              <a:lnSpc>
                <a:spcPct val="130000"/>
              </a:lnSpc>
            </a:pPr>
            <a:r>
              <a:rPr lang="zh-CN" altLang="zh-CN" sz="1700" b="1" kern="100">
                <a:solidFill>
                  <a:srgbClr val="0070C0"/>
                </a:solidFill>
                <a:latin typeface="Times New Roman" panose="02020603050405020304" pitchFamily="18" charset="0"/>
              </a:rPr>
              <a:t>★ </a:t>
            </a:r>
            <a:r>
              <a:rPr lang="x-none" altLang="zh-CN" sz="1700" b="1" kern="100" dirty="0" smtClean="0">
                <a:solidFill>
                  <a:srgbClr val="0070C0"/>
                </a:solidFill>
                <a:latin typeface="Times New Roman" panose="02020603050405020304" pitchFamily="18" charset="0"/>
              </a:rPr>
              <a:t>folded </a:t>
            </a:r>
            <a:r>
              <a:rPr lang="x-none" altLang="zh-CN" sz="1600" smtClean="0"/>
              <a:t>/'fəʊldɪd/</a:t>
            </a:r>
            <a:r>
              <a:rPr lang="en-US" altLang="zh-CN" sz="1600" smtClean="0"/>
              <a:t>   </a:t>
            </a:r>
            <a:r>
              <a:rPr lang="x-none" altLang="zh-CN" sz="1600" smtClean="0"/>
              <a:t>adj.</a:t>
            </a:r>
            <a:endParaRPr lang="zh-CN" altLang="zh-CN" sz="1600" smtClean="0"/>
          </a:p>
          <a:p>
            <a:pPr>
              <a:lnSpc>
                <a:spcPct val="130000"/>
              </a:lnSpc>
            </a:pPr>
            <a:r>
              <a:rPr lang="x-none" altLang="zh-CN" dirty="0" err="1" smtClean="0">
                <a:cs typeface="Times New Roman" panose="02020603050405020304" pitchFamily="18" charset="0"/>
              </a:rPr>
              <a:t>bent over or doubled up so that one part lies on another  折叠</a:t>
            </a:r>
            <a:r>
              <a:rPr lang="zh-CN" altLang="zh-CN" dirty="0" err="1" smtClean="0">
                <a:cs typeface="Times New Roman" panose="02020603050405020304" pitchFamily="18" charset="0"/>
              </a:rPr>
              <a:t>的</a:t>
            </a:r>
            <a:r>
              <a:rPr lang="x-none" altLang="zh-CN" dirty="0" err="1" smtClean="0">
                <a:cs typeface="Times New Roman" panose="02020603050405020304" pitchFamily="18" charset="0"/>
              </a:rPr>
              <a:t>；合拢</a:t>
            </a:r>
            <a:r>
              <a:rPr lang="zh-CN" altLang="zh-CN" dirty="0" err="1" smtClean="0">
                <a:cs typeface="Times New Roman" panose="02020603050405020304" pitchFamily="18" charset="0"/>
              </a:rPr>
              <a:t>的</a:t>
            </a:r>
          </a:p>
          <a:p>
            <a:pPr>
              <a:lnSpc>
                <a:spcPct val="130000"/>
              </a:lnSpc>
            </a:pPr>
            <a:r>
              <a:rPr lang="x-none" altLang="zh-CN" smtClean="0">
                <a:cs typeface="Times New Roman" panose="02020603050405020304" pitchFamily="18" charset="0"/>
              </a:rPr>
              <a:t>e.g.</a:t>
            </a:r>
            <a:r>
              <a:rPr lang="en-US" altLang="zh-CN" smtClean="0">
                <a:cs typeface="Times New Roman" panose="02020603050405020304" pitchFamily="18" charset="0"/>
              </a:rPr>
              <a:t>  </a:t>
            </a:r>
            <a:r>
              <a:rPr lang="x-none" altLang="zh-CN" smtClean="0">
                <a:cs typeface="Times New Roman" panose="02020603050405020304" pitchFamily="18" charset="0"/>
              </a:rPr>
              <a:t>One </a:t>
            </a:r>
            <a:r>
              <a:rPr lang="x-none" altLang="zh-CN" dirty="0" err="1" smtClean="0">
                <a:cs typeface="Times New Roman" panose="02020603050405020304" pitchFamily="18" charset="0"/>
              </a:rPr>
              <a:t>day John pulled a folded paper from his wallet.  </a:t>
            </a:r>
            <a:endParaRPr lang="zh-CN" altLang="zh-CN" dirty="0" err="1"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有一天</a:t>
            </a:r>
            <a:r>
              <a:rPr lang="x-none" altLang="zh-CN" dirty="0" err="1" smtClean="0">
                <a:cs typeface="Times New Roman" panose="02020603050405020304" pitchFamily="18" charset="0"/>
              </a:rPr>
              <a:t>，约翰从他的钱夹里取出一张折叠的纸。</a:t>
            </a:r>
            <a:endParaRPr lang="zh-CN" altLang="zh-CN" dirty="0" err="1" smtClean="0">
              <a:cs typeface="Times New Roman" panose="02020603050405020304" pitchFamily="18" charset="0"/>
            </a:endParaRPr>
          </a:p>
          <a:p>
            <a:pPr>
              <a:lnSpc>
                <a:spcPct val="130000"/>
              </a:lnSpc>
            </a:pPr>
            <a:r>
              <a:rPr lang="x-none" altLang="zh-CN" b="1" dirty="0" err="1" smtClean="0">
                <a:cs typeface="Times New Roman" panose="02020603050405020304" pitchFamily="18" charset="0"/>
              </a:rPr>
              <a:t>Language Point: </a:t>
            </a:r>
            <a:endParaRPr lang="zh-CN" altLang="zh-CN" b="1" dirty="0" err="1" smtClean="0">
              <a:cs typeface="Times New Roman" panose="02020603050405020304" pitchFamily="18" charset="0"/>
            </a:endParaRPr>
          </a:p>
          <a:p>
            <a:pPr>
              <a:lnSpc>
                <a:spcPct val="130000"/>
              </a:lnSpc>
            </a:pPr>
            <a:r>
              <a:rPr lang="en-US" altLang="zh-CN" smtClean="0">
                <a:cs typeface="Times New Roman" panose="02020603050405020304" pitchFamily="18" charset="0"/>
              </a:rPr>
              <a:t>          resting </a:t>
            </a:r>
            <a:r>
              <a:rPr lang="en-US" altLang="zh-CN" dirty="0" err="1" smtClean="0">
                <a:cs typeface="Times New Roman" panose="02020603050405020304" pitchFamily="18" charset="0"/>
              </a:rPr>
              <a:t>his head on folded arms</a:t>
            </a:r>
            <a:r>
              <a:rPr lang="zh-CN" altLang="zh-CN" dirty="0" err="1" smtClean="0">
                <a:cs typeface="Times New Roman" panose="02020603050405020304" pitchFamily="18" charset="0"/>
              </a:rPr>
              <a:t>中，</a:t>
            </a:r>
            <a:r>
              <a:rPr lang="en-US" altLang="zh-CN" dirty="0" err="1" smtClean="0">
                <a:cs typeface="Times New Roman" panose="02020603050405020304" pitchFamily="18" charset="0"/>
              </a:rPr>
              <a:t>resting</a:t>
            </a:r>
            <a:r>
              <a:rPr lang="zh-CN" altLang="zh-CN" dirty="0" err="1" smtClean="0">
                <a:cs typeface="Times New Roman" panose="02020603050405020304" pitchFamily="18" charset="0"/>
              </a:rPr>
              <a:t>为现在分词做伴随状语，修饰前面的</a:t>
            </a:r>
            <a:r>
              <a:rPr lang="en-US" altLang="zh-CN" dirty="0" err="1" smtClean="0">
                <a:cs typeface="Times New Roman" panose="02020603050405020304" pitchFamily="18" charset="0"/>
              </a:rPr>
              <a:t>student</a:t>
            </a:r>
            <a:r>
              <a:rPr lang="zh-CN" altLang="zh-CN" dirty="0" err="1" smtClean="0">
                <a:cs typeface="Times New Roman" panose="02020603050405020304" pitchFamily="18" charset="0"/>
              </a:rPr>
              <a:t>。</a:t>
            </a:r>
          </a:p>
          <a:p>
            <a:endParaRPr lang="en-US" altLang="zh-CN" dirty="0" err="1" smtClean="0">
              <a:cs typeface="Times New Roman" panose="02020603050405020304" pitchFamily="18" charset="0"/>
            </a:endParaRPr>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39" name="矩形 38"/>
          <p:cNvSpPr/>
          <p:nvPr/>
        </p:nvSpPr>
        <p:spPr>
          <a:xfrm>
            <a:off x="298367" y="1768256"/>
            <a:ext cx="6211957" cy="461665"/>
          </a:xfrm>
          <a:prstGeom prst="rect">
            <a:avLst/>
          </a:prstGeom>
        </p:spPr>
        <p:txBody>
          <a:bodyPr wrap="none">
            <a:spAutoFit/>
          </a:bodyPr>
          <a:lstStyle/>
          <a:p>
            <a:pPr algn="ctr"/>
            <a:r>
              <a:rPr lang="en-US" altLang="zh-CN" sz="2400" b="1" dirty="0" smtClean="0">
                <a:solidFill>
                  <a:srgbClr val="00B050"/>
                </a:solidFill>
                <a:latin typeface="Comic Sans MS" panose="030F0702030302020204" pitchFamily="66" charset="0"/>
              </a:rPr>
              <a:t>Met the Love of My Life in 10th-Grade</a:t>
            </a:r>
            <a:endParaRPr lang="zh-CN" altLang="en-US" sz="2400" b="1" dirty="0">
              <a:solidFill>
                <a:srgbClr val="00B050"/>
              </a:solidFill>
              <a:latin typeface="Comic Sans MS" panose="030F0702030302020204" pitchFamily="66" charset="0"/>
            </a:endParaRPr>
          </a:p>
        </p:txBody>
      </p:sp>
      <p:sp>
        <p:nvSpPr>
          <p:cNvPr id="43" name="TextBox 42"/>
          <p:cNvSpPr txBox="1"/>
          <p:nvPr/>
        </p:nvSpPr>
        <p:spPr>
          <a:xfrm>
            <a:off x="788023" y="2406863"/>
            <a:ext cx="4018869" cy="3371885"/>
          </a:xfrm>
          <a:prstGeom prst="rect">
            <a:avLst/>
          </a:prstGeom>
          <a:noFill/>
        </p:spPr>
        <p:txBody>
          <a:bodyPr wrap="square" rtlCol="0">
            <a:spAutoFit/>
          </a:bodyPr>
          <a:lstStyle/>
          <a:p>
            <a:pPr algn="just">
              <a:lnSpc>
                <a:spcPct val="130000"/>
              </a:lnSpc>
            </a:pP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dirty="0" smtClean="0">
                <a:solidFill>
                  <a:srgbClr val="FF0000"/>
                </a:solidFill>
                <a:latin typeface="Comic Sans MS" panose="030F0702030302020204" pitchFamily="66" charset="0"/>
              </a:rPr>
              <a:t>1</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The first time I walked into my 10th-grade English classroom in California, I saw a student at his desk, resting his head on </a:t>
            </a:r>
            <a:r>
              <a:rPr lang="en-US" altLang="zh-CN" sz="1700" b="1" kern="100" dirty="0" smtClean="0">
                <a:solidFill>
                  <a:srgbClr val="0070C0"/>
                </a:solidFill>
                <a:latin typeface="Times New Roman" panose="02020603050405020304" pitchFamily="18" charset="0"/>
              </a:rPr>
              <a:t>folded</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1</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arms. I’d never seen a boy with such beautiful, </a:t>
            </a:r>
            <a:r>
              <a:rPr lang="en-US" altLang="zh-CN" sz="1700" b="1" kern="100" dirty="0" smtClean="0">
                <a:solidFill>
                  <a:srgbClr val="0070C0"/>
                </a:solidFill>
                <a:latin typeface="Times New Roman" panose="02020603050405020304" pitchFamily="18" charset="0"/>
              </a:rPr>
              <a:t>wavy</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2</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700" b="1" kern="100" dirty="0" smtClean="0">
                <a:solidFill>
                  <a:srgbClr val="0070C0"/>
                </a:solidFill>
                <a:latin typeface="Times New Roman" panose="02020603050405020304" pitchFamily="18" charset="0"/>
              </a:rPr>
              <a:t>blond</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3</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hair, the color of </a:t>
            </a:r>
            <a:r>
              <a:rPr lang="en-US" altLang="zh-CN" sz="1700" b="1" kern="100" dirty="0" smtClean="0">
                <a:solidFill>
                  <a:srgbClr val="0070C0"/>
                </a:solidFill>
                <a:latin typeface="Times New Roman" panose="02020603050405020304" pitchFamily="18" charset="0"/>
              </a:rPr>
              <a:t>butter</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4</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and I </a:t>
            </a:r>
            <a:r>
              <a:rPr lang="en-US" altLang="zh-CN" sz="2000" u="sng"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was </a:t>
            </a:r>
            <a:r>
              <a:rPr lang="en-US" altLang="zh-CN" sz="1700" b="1" u="sng" kern="100" smtClean="0">
                <a:solidFill>
                  <a:srgbClr val="0070C0"/>
                </a:solidFill>
                <a:latin typeface="Times New Roman" panose="02020603050405020304" pitchFamily="18" charset="0"/>
              </a:rPr>
              <a:t>tempted</a:t>
            </a:r>
            <a:r>
              <a:rPr lang="en-US" altLang="zh-CN" sz="2000" b="1" u="sng" baseline="30000" smtClean="0">
                <a:solidFill>
                  <a:schemeClr val="accent5"/>
                </a:solidFill>
                <a:latin typeface="Times New Roman" panose="02020603050405020304" pitchFamily="18" charset="0"/>
                <a:cs typeface="Times New Roman" panose="02020603050405020304" pitchFamily="18" charset="0"/>
              </a:rPr>
              <a:t>5  </a:t>
            </a:r>
            <a:r>
              <a:rPr lang="en-US" altLang="zh-CN" sz="2000" u="sng"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to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run my fingers</a:t>
            </a:r>
          </a:p>
          <a:p>
            <a:pPr algn="just">
              <a:lnSpc>
                <a:spcPct val="130000"/>
              </a:lnSpc>
            </a:pP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through it as I passed by.</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矩形 48"/>
          <p:cNvSpPr/>
          <p:nvPr/>
        </p:nvSpPr>
        <p:spPr>
          <a:xfrm>
            <a:off x="6098902" y="3920596"/>
            <a:ext cx="3867219"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blond </a:t>
            </a:r>
            <a:r>
              <a:rPr lang="en-US" altLang="zh-CN" dirty="0" err="1" smtClean="0">
                <a:cs typeface="Times New Roman" panose="02020603050405020304" pitchFamily="18" charset="0"/>
              </a:rPr>
              <a:t>/blɒnd</a:t>
            </a:r>
            <a:r>
              <a:rPr lang="en-US" altLang="zh-CN" err="1" smtClean="0">
                <a:cs typeface="Times New Roman" panose="02020603050405020304" pitchFamily="18" charset="0"/>
              </a:rPr>
              <a:t>/ </a:t>
            </a:r>
            <a:r>
              <a:rPr lang="en-US" altLang="zh-CN" smtClean="0">
                <a:cs typeface="Times New Roman" panose="02020603050405020304" pitchFamily="18" charset="0"/>
              </a:rPr>
              <a:t> adj</a:t>
            </a:r>
            <a:r>
              <a:rPr lang="en-US" altLang="zh-CN" dirty="0" err="1" smtClean="0">
                <a:cs typeface="Times New Roman" panose="02020603050405020304" pitchFamily="18" charset="0"/>
              </a:rPr>
              <a:t>. </a:t>
            </a:r>
            <a:r>
              <a:rPr lang="zh-CN" altLang="en-US" dirty="0" err="1" smtClean="0">
                <a:cs typeface="Times New Roman" panose="02020603050405020304" pitchFamily="18" charset="0"/>
              </a:rPr>
              <a:t>金色的，淡黄的</a:t>
            </a:r>
            <a:endParaRPr lang="zh-CN" altLang="en-US" dirty="0" smtClean="0">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45" name="矩形 44"/>
          <p:cNvSpPr/>
          <p:nvPr/>
        </p:nvSpPr>
        <p:spPr>
          <a:xfrm>
            <a:off x="6088791" y="4419657"/>
            <a:ext cx="3030042"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butter</a:t>
            </a:r>
            <a:r>
              <a:rPr lang="en-US" altLang="zh-CN" sz="1600" b="1" smtClean="0"/>
              <a:t> </a:t>
            </a:r>
            <a:r>
              <a:rPr lang="en-US" altLang="zh-CN" dirty="0" err="1" smtClean="0">
                <a:cs typeface="Times New Roman" panose="02020603050405020304" pitchFamily="18" charset="0"/>
              </a:rPr>
              <a:t>/'bʌtə(r</a:t>
            </a:r>
            <a:r>
              <a:rPr lang="en-US" altLang="zh-CN" err="1" smtClean="0">
                <a:cs typeface="Times New Roman" panose="02020603050405020304" pitchFamily="18" charset="0"/>
              </a:rPr>
              <a:t>)/ </a:t>
            </a:r>
            <a:r>
              <a:rPr lang="en-US" altLang="zh-CN" smtClean="0">
                <a:cs typeface="Times New Roman" panose="02020603050405020304" pitchFamily="18" charset="0"/>
              </a:rPr>
              <a:t>    n</a:t>
            </a:r>
            <a:r>
              <a:rPr lang="en-US" altLang="zh-CN" dirty="0" err="1" smtClean="0">
                <a:cs typeface="Times New Roman" panose="02020603050405020304" pitchFamily="18" charset="0"/>
              </a:rPr>
              <a:t>. </a:t>
            </a:r>
            <a:r>
              <a:rPr lang="zh-CN" altLang="en-US" dirty="0" err="1" smtClean="0">
                <a:cs typeface="Times New Roman" panose="02020603050405020304" pitchFamily="18" charset="0"/>
              </a:rPr>
              <a:t>黄油</a:t>
            </a:r>
            <a:endParaRPr lang="zh-CN" altLang="en-US" dirty="0" smtClean="0">
              <a:cs typeface="Times New Roman" panose="02020603050405020304" pitchFamily="18" charset="0"/>
            </a:endParaRPr>
          </a:p>
        </p:txBody>
      </p:sp>
      <p:sp>
        <p:nvSpPr>
          <p:cNvPr id="46" name="矩形 45"/>
          <p:cNvSpPr/>
          <p:nvPr/>
        </p:nvSpPr>
        <p:spPr>
          <a:xfrm>
            <a:off x="6513474" y="1463938"/>
            <a:ext cx="4883608" cy="4740016"/>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a:solidFill>
                  <a:srgbClr val="0070C0"/>
                </a:solidFill>
                <a:latin typeface="Times New Roman" panose="02020603050405020304" pitchFamily="18" charset="0"/>
                <a:ea typeface="+mn-ea"/>
              </a:rPr>
              <a:t>★ </a:t>
            </a:r>
            <a:r>
              <a:rPr lang="x-none" altLang="zh-CN" sz="1700" b="1" kern="100" dirty="0" smtClean="0">
                <a:solidFill>
                  <a:srgbClr val="0070C0"/>
                </a:solidFill>
                <a:latin typeface="Times New Roman" panose="02020603050405020304" pitchFamily="18" charset="0"/>
              </a:rPr>
              <a:t>tempt </a:t>
            </a:r>
            <a:r>
              <a:rPr lang="x-none" altLang="zh-CN" dirty="0" err="1" smtClean="0">
                <a:cs typeface="Times New Roman" panose="02020603050405020304" pitchFamily="18" charset="0"/>
              </a:rPr>
              <a:t>/tempt/ v.</a:t>
            </a:r>
            <a:endParaRPr lang="zh-CN" altLang="zh-CN" dirty="0" err="1" smtClean="0">
              <a:cs typeface="Times New Roman" panose="02020603050405020304" pitchFamily="18" charset="0"/>
            </a:endParaRPr>
          </a:p>
          <a:p>
            <a:pPr>
              <a:lnSpc>
                <a:spcPct val="130000"/>
              </a:lnSpc>
            </a:pPr>
            <a:r>
              <a:rPr lang="x-none" altLang="zh-CN" dirty="0" err="1" smtClean="0">
                <a:cs typeface="Times New Roman" panose="02020603050405020304" pitchFamily="18" charset="0"/>
              </a:rPr>
              <a:t>(a) to attract sb. or make sb. want to do or have sth., even if they know it is </a:t>
            </a:r>
            <a:r>
              <a:rPr lang="x-none" altLang="zh-CN" err="1" smtClean="0">
                <a:cs typeface="Times New Roman" panose="02020603050405020304" pitchFamily="18" charset="0"/>
              </a:rPr>
              <a:t>wrong  </a:t>
            </a:r>
            <a:r>
              <a:rPr lang="en-US" altLang="zh-CN" smtClean="0">
                <a:cs typeface="Times New Roman" panose="02020603050405020304" pitchFamily="18" charset="0"/>
              </a:rPr>
              <a:t> </a:t>
            </a:r>
            <a:r>
              <a:rPr lang="x-none" altLang="zh-CN" smtClean="0">
                <a:cs typeface="Times New Roman" panose="02020603050405020304" pitchFamily="18" charset="0"/>
              </a:rPr>
              <a:t>引诱</a:t>
            </a:r>
            <a:r>
              <a:rPr lang="x-none" altLang="zh-CN" dirty="0" err="1" smtClean="0">
                <a:cs typeface="Times New Roman" panose="02020603050405020304" pitchFamily="18" charset="0"/>
              </a:rPr>
              <a:t>；诱惑</a:t>
            </a:r>
            <a:endParaRPr lang="zh-CN" altLang="zh-CN" dirty="0" err="1"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e.g</a:t>
            </a:r>
            <a:r>
              <a:rPr lang="en-US" altLang="zh-CN" smtClean="0">
                <a:cs typeface="Times New Roman" panose="02020603050405020304" pitchFamily="18" charset="0"/>
              </a:rPr>
              <a:t>.   </a:t>
            </a:r>
            <a:r>
              <a:rPr lang="x-none" altLang="zh-CN" smtClean="0">
                <a:cs typeface="Times New Roman" panose="02020603050405020304" pitchFamily="18" charset="0"/>
              </a:rPr>
              <a:t>I </a:t>
            </a:r>
            <a:r>
              <a:rPr lang="x-none" altLang="zh-CN" dirty="0" err="1" smtClean="0">
                <a:cs typeface="Times New Roman" panose="02020603050405020304" pitchFamily="18" charset="0"/>
              </a:rPr>
              <a:t>was tempted by the dessert menu</a:t>
            </a:r>
            <a:r>
              <a:rPr lang="x-none" altLang="zh-CN" err="1" smtClean="0">
                <a:cs typeface="Times New Roman" panose="02020603050405020304" pitchFamily="18" charset="0"/>
              </a:rPr>
              <a:t>.  </a:t>
            </a:r>
            <a:endParaRPr lang="en-US" altLang="zh-CN"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甜食菜单馋得我垂涎欲滴</a:t>
            </a:r>
            <a:r>
              <a:rPr lang="x-none" altLang="zh-CN" dirty="0" err="1" smtClean="0">
                <a:cs typeface="Times New Roman" panose="02020603050405020304" pitchFamily="18" charset="0"/>
              </a:rPr>
              <a:t>。</a:t>
            </a:r>
            <a:endParaRPr lang="zh-CN" altLang="zh-CN" dirty="0" err="1" smtClean="0">
              <a:cs typeface="Times New Roman" panose="02020603050405020304" pitchFamily="18" charset="0"/>
            </a:endParaRPr>
          </a:p>
          <a:p>
            <a:pPr>
              <a:lnSpc>
                <a:spcPct val="130000"/>
              </a:lnSpc>
            </a:pPr>
            <a:r>
              <a:rPr lang="x-none" altLang="zh-CN" dirty="0" err="1" smtClean="0">
                <a:cs typeface="Times New Roman" panose="02020603050405020304" pitchFamily="18" charset="0"/>
              </a:rPr>
              <a:t>(b) to persuade or try to persuade sb. to do sth. that you want them to do, for example by offering them sth.  劝诱；鼓动；怂恿；利诱</a:t>
            </a:r>
            <a:endParaRPr lang="zh-CN" altLang="zh-CN" dirty="0" err="1"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e.g.</a:t>
            </a:r>
            <a:r>
              <a:rPr lang="en-US" altLang="zh-CN" smtClean="0">
                <a:cs typeface="Times New Roman" panose="02020603050405020304" pitchFamily="18" charset="0"/>
              </a:rPr>
              <a:t>  </a:t>
            </a:r>
            <a:r>
              <a:rPr lang="x-none" altLang="zh-CN" smtClean="0">
                <a:cs typeface="Times New Roman" panose="02020603050405020304" pitchFamily="18" charset="0"/>
              </a:rPr>
              <a:t>Nothing </a:t>
            </a:r>
            <a:r>
              <a:rPr lang="x-none" altLang="zh-CN" dirty="0" err="1" smtClean="0">
                <a:cs typeface="Times New Roman" panose="02020603050405020304" pitchFamily="18" charset="0"/>
              </a:rPr>
              <a:t>would tempt me to live here</a:t>
            </a:r>
            <a:r>
              <a:rPr lang="x-none" altLang="zh-CN" err="1" smtClean="0">
                <a:cs typeface="Times New Roman" panose="02020603050405020304" pitchFamily="18" charset="0"/>
              </a:rPr>
              <a:t>. </a:t>
            </a:r>
            <a:endParaRPr lang="en-US" altLang="zh-CN"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 </a:t>
            </a:r>
            <a:r>
              <a:rPr lang="en-US" altLang="zh-CN" smtClean="0">
                <a:cs typeface="Times New Roman" panose="02020603050405020304" pitchFamily="18" charset="0"/>
              </a:rPr>
              <a:t>        </a:t>
            </a:r>
            <a:r>
              <a:rPr lang="x-none" altLang="zh-CN" smtClean="0">
                <a:cs typeface="Times New Roman" panose="02020603050405020304" pitchFamily="18" charset="0"/>
              </a:rPr>
              <a:t>什么也吸引不了我到这里居住</a:t>
            </a:r>
            <a:r>
              <a:rPr lang="x-none" altLang="zh-CN" dirty="0" err="1" smtClean="0">
                <a:cs typeface="Times New Roman" panose="02020603050405020304" pitchFamily="18" charset="0"/>
              </a:rPr>
              <a:t>。</a:t>
            </a:r>
            <a:endParaRPr lang="zh-CN" altLang="zh-CN" dirty="0" err="1" smtClean="0">
              <a:cs typeface="Times New Roman" panose="02020603050405020304" pitchFamily="18" charset="0"/>
            </a:endParaRPr>
          </a:p>
          <a:p>
            <a:pPr>
              <a:lnSpc>
                <a:spcPct val="130000"/>
              </a:lnSpc>
            </a:pPr>
            <a:r>
              <a:rPr lang="x-none" altLang="zh-CN" dirty="0" err="1" smtClean="0">
                <a:cs typeface="Times New Roman" panose="02020603050405020304" pitchFamily="18" charset="0"/>
              </a:rPr>
              <a:t>be attempted to  被引诱做</a:t>
            </a:r>
            <a:r>
              <a:rPr lang="x-none" altLang="zh-CN" dirty="0" err="1" smtClean="0">
                <a:latin typeface="+mn-ea"/>
                <a:cs typeface="Times New Roman" panose="02020603050405020304" pitchFamily="18" charset="0"/>
              </a:rPr>
              <a:t>……</a:t>
            </a:r>
            <a:endParaRPr lang="zh-CN" altLang="zh-CN" dirty="0" err="1" smtClean="0">
              <a:latin typeface="+mn-ea"/>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e.g.</a:t>
            </a:r>
            <a:r>
              <a:rPr lang="en-US" altLang="zh-CN" smtClean="0">
                <a:cs typeface="Times New Roman" panose="02020603050405020304" pitchFamily="18" charset="0"/>
              </a:rPr>
              <a:t>  </a:t>
            </a:r>
            <a:r>
              <a:rPr lang="x-none" altLang="zh-CN" smtClean="0">
                <a:cs typeface="Times New Roman" panose="02020603050405020304" pitchFamily="18" charset="0"/>
              </a:rPr>
              <a:t> He </a:t>
            </a:r>
            <a:r>
              <a:rPr lang="x-none" altLang="zh-CN" dirty="0" err="1" smtClean="0">
                <a:cs typeface="Times New Roman" panose="02020603050405020304" pitchFamily="18" charset="0"/>
              </a:rPr>
              <a:t>did not want to be tempted to </a:t>
            </a:r>
            <a:r>
              <a:rPr lang="x-none" altLang="zh-CN" err="1" smtClean="0">
                <a:cs typeface="Times New Roman" panose="02020603050405020304" pitchFamily="18" charset="0"/>
              </a:rPr>
              <a:t>drink</a:t>
            </a:r>
            <a:r>
              <a:rPr lang="x-none" altLang="zh-CN" smtClean="0">
                <a:cs typeface="Times New Roman" panose="02020603050405020304" pitchFamily="18" charset="0"/>
              </a:rPr>
              <a:t>.</a:t>
            </a:r>
            <a:endParaRPr lang="en-US" altLang="zh-CN"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  </a:t>
            </a:r>
            <a:r>
              <a:rPr lang="en-US" altLang="zh-CN" smtClean="0">
                <a:cs typeface="Times New Roman" panose="02020603050405020304" pitchFamily="18" charset="0"/>
              </a:rPr>
              <a:t>    </a:t>
            </a:r>
            <a:r>
              <a:rPr lang="x-none" altLang="zh-CN" smtClean="0">
                <a:cs typeface="Times New Roman" panose="02020603050405020304" pitchFamily="18" charset="0"/>
              </a:rPr>
              <a:t>他不想被骗去喝酒</a:t>
            </a:r>
            <a:r>
              <a:rPr lang="x-none" altLang="zh-CN" dirty="0" err="1" smtClean="0">
                <a:cs typeface="Times New Roman" panose="02020603050405020304" pitchFamily="18" charset="0"/>
              </a:rPr>
              <a:t>。</a:t>
            </a:r>
            <a:endParaRPr lang="zh-CN" altLang="zh-CN" dirty="0" err="1" smtClean="0">
              <a:cs typeface="Times New Roman" panose="02020603050405020304" pitchFamily="18" charset="0"/>
            </a:endParaRPr>
          </a:p>
        </p:txBody>
      </p:sp>
      <p:graphicFrame>
        <p:nvGraphicFramePr>
          <p:cNvPr id="47" name="Group 80"/>
          <p:cNvGraphicFramePr>
            <a:graphicFrameLocks noGrp="1"/>
          </p:cNvGraphicFramePr>
          <p:nvPr/>
        </p:nvGraphicFramePr>
        <p:xfrm>
          <a:off x="2980963" y="3749688"/>
          <a:ext cx="694881" cy="334986"/>
        </p:xfrm>
        <a:graphic>
          <a:graphicData uri="http://schemas.openxmlformats.org/drawingml/2006/table">
            <a:tbl>
              <a:tblPr/>
              <a:tblGrid>
                <a:gridCol w="694881"/>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8" name="Group 80"/>
          <p:cNvGraphicFramePr>
            <a:graphicFrameLocks noGrp="1"/>
          </p:cNvGraphicFramePr>
          <p:nvPr/>
        </p:nvGraphicFramePr>
        <p:xfrm>
          <a:off x="878889" y="4564155"/>
          <a:ext cx="523784" cy="334986"/>
        </p:xfrm>
        <a:graphic>
          <a:graphicData uri="http://schemas.openxmlformats.org/drawingml/2006/table">
            <a:tbl>
              <a:tblPr/>
              <a:tblGrid>
                <a:gridCol w="523784"/>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0" name="Group 80"/>
          <p:cNvGraphicFramePr>
            <a:graphicFrameLocks noGrp="1"/>
          </p:cNvGraphicFramePr>
          <p:nvPr/>
        </p:nvGraphicFramePr>
        <p:xfrm>
          <a:off x="1531640" y="4598633"/>
          <a:ext cx="616756" cy="334986"/>
        </p:xfrm>
        <a:graphic>
          <a:graphicData uri="http://schemas.openxmlformats.org/drawingml/2006/table">
            <a:tbl>
              <a:tblPr/>
              <a:tblGrid>
                <a:gridCol w="616756"/>
              </a:tblGrid>
              <a:tr h="25745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2" name="Group 80"/>
          <p:cNvGraphicFramePr>
            <a:graphicFrameLocks noGrp="1"/>
          </p:cNvGraphicFramePr>
          <p:nvPr/>
        </p:nvGraphicFramePr>
        <p:xfrm>
          <a:off x="3999633" y="4594011"/>
          <a:ext cx="643388" cy="341974"/>
        </p:xfrm>
        <a:graphic>
          <a:graphicData uri="http://schemas.openxmlformats.org/drawingml/2006/table">
            <a:tbl>
              <a:tblPr/>
              <a:tblGrid>
                <a:gridCol w="643388"/>
              </a:tblGrid>
              <a:tr h="34197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3" name="Group 80"/>
          <p:cNvGraphicFramePr>
            <a:graphicFrameLocks noGrp="1"/>
          </p:cNvGraphicFramePr>
          <p:nvPr/>
        </p:nvGraphicFramePr>
        <p:xfrm>
          <a:off x="1958604" y="4927746"/>
          <a:ext cx="635483" cy="372534"/>
        </p:xfrm>
        <a:graphic>
          <a:graphicData uri="http://schemas.openxmlformats.org/drawingml/2006/table">
            <a:tbl>
              <a:tblPr/>
              <a:tblGrid>
                <a:gridCol w="635483"/>
              </a:tblGrid>
              <a:tr h="3725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60" name="A-1.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3028025"/>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47"/>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500" fill="hold"/>
                                        <p:tgtEl>
                                          <p:spTgt spid="55"/>
                                        </p:tgtEl>
                                        <p:attrNameLst>
                                          <p:attrName>ppt_x</p:attrName>
                                        </p:attrNameLst>
                                      </p:cBhvr>
                                      <p:tavLst>
                                        <p:tav tm="0">
                                          <p:val>
                                            <p:strVal val="#ppt_x"/>
                                          </p:val>
                                        </p:tav>
                                        <p:tav tm="100000">
                                          <p:val>
                                            <p:strVal val="#ppt_x"/>
                                          </p:val>
                                        </p:tav>
                                      </p:tavLst>
                                    </p:anim>
                                    <p:anim calcmode="lin" valueType="num">
                                      <p:cBhvr additive="base">
                                        <p:cTn id="1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55"/>
                                        </p:tgtEl>
                                        <p:attrNameLst>
                                          <p:attrName>ppt_x</p:attrName>
                                        </p:attrNameLst>
                                      </p:cBhvr>
                                      <p:tavLst>
                                        <p:tav tm="0">
                                          <p:val>
                                            <p:strVal val="ppt_x"/>
                                          </p:val>
                                        </p:tav>
                                        <p:tav tm="100000">
                                          <p:val>
                                            <p:strVal val="ppt_x"/>
                                          </p:val>
                                        </p:tav>
                                      </p:tavLst>
                                    </p:anim>
                                    <p:anim calcmode="lin" valueType="num">
                                      <p:cBhvr additive="base">
                                        <p:cTn id="23" dur="500"/>
                                        <p:tgtEl>
                                          <p:spTgt spid="55"/>
                                        </p:tgtEl>
                                        <p:attrNameLst>
                                          <p:attrName>ppt_y</p:attrName>
                                        </p:attrNameLst>
                                      </p:cBhvr>
                                      <p:tavLst>
                                        <p:tav tm="0">
                                          <p:val>
                                            <p:strVal val="ppt_y"/>
                                          </p:val>
                                        </p:tav>
                                        <p:tav tm="100000">
                                          <p:val>
                                            <p:strVal val="1+ppt_h/2"/>
                                          </p:val>
                                        </p:tav>
                                      </p:tavLst>
                                    </p:anim>
                                    <p:set>
                                      <p:cBhvr>
                                        <p:cTn id="24"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5" restart="whenNotActive" fill="hold" evtFilter="cancelBubble" nodeType="interactiveSeq">
                <p:stCondLst>
                  <p:cond evt="onClick" delay="0">
                    <p:tgtEl>
                      <p:spTgt spid="48"/>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ppt_x"/>
                                          </p:val>
                                        </p:tav>
                                        <p:tav tm="100000">
                                          <p:val>
                                            <p:strVal val="#ppt_x"/>
                                          </p:val>
                                        </p:tav>
                                      </p:tavLst>
                                    </p:anim>
                                    <p:anim calcmode="lin" valueType="num">
                                      <p:cBhvr additive="base">
                                        <p:cTn id="3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4"/>
                                        </p:tgtEl>
                                        <p:attrNameLst>
                                          <p:attrName>ppt_x</p:attrName>
                                        </p:attrNameLst>
                                      </p:cBhvr>
                                      <p:tavLst>
                                        <p:tav tm="0">
                                          <p:val>
                                            <p:strVal val="ppt_x"/>
                                          </p:val>
                                        </p:tav>
                                        <p:tav tm="100000">
                                          <p:val>
                                            <p:strVal val="ppt_x"/>
                                          </p:val>
                                        </p:tav>
                                      </p:tavLst>
                                    </p:anim>
                                    <p:anim calcmode="lin" valueType="num">
                                      <p:cBhvr additive="base">
                                        <p:cTn id="36" dur="500"/>
                                        <p:tgtEl>
                                          <p:spTgt spid="44"/>
                                        </p:tgtEl>
                                        <p:attrNameLst>
                                          <p:attrName>ppt_y</p:attrName>
                                        </p:attrNameLst>
                                      </p:cBhvr>
                                      <p:tavLst>
                                        <p:tav tm="0">
                                          <p:val>
                                            <p:strVal val="ppt_y"/>
                                          </p:val>
                                        </p:tav>
                                        <p:tav tm="100000">
                                          <p:val>
                                            <p:strVal val="1+ppt_h/2"/>
                                          </p:val>
                                        </p:tav>
                                      </p:tavLst>
                                    </p:anim>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8" restart="whenNotActive" fill="hold" evtFilter="cancelBubble" nodeType="interactiveSeq">
                <p:stCondLst>
                  <p:cond evt="onClick" delay="0">
                    <p:tgtEl>
                      <p:spTgt spid="50"/>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ppt_x"/>
                                          </p:val>
                                        </p:tav>
                                        <p:tav tm="100000">
                                          <p:val>
                                            <p:strVal val="#ppt_x"/>
                                          </p:val>
                                        </p:tav>
                                      </p:tavLst>
                                    </p:anim>
                                    <p:anim calcmode="lin" valueType="num">
                                      <p:cBhvr additive="base">
                                        <p:cTn id="4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49"/>
                                        </p:tgtEl>
                                        <p:attrNameLst>
                                          <p:attrName>ppt_x</p:attrName>
                                        </p:attrNameLst>
                                      </p:cBhvr>
                                      <p:tavLst>
                                        <p:tav tm="0">
                                          <p:val>
                                            <p:strVal val="ppt_x"/>
                                          </p:val>
                                        </p:tav>
                                        <p:tav tm="100000">
                                          <p:val>
                                            <p:strVal val="ppt_x"/>
                                          </p:val>
                                        </p:tav>
                                      </p:tavLst>
                                    </p:anim>
                                    <p:anim calcmode="lin" valueType="num">
                                      <p:cBhvr additive="base">
                                        <p:cTn id="49" dur="500"/>
                                        <p:tgtEl>
                                          <p:spTgt spid="49"/>
                                        </p:tgtEl>
                                        <p:attrNameLst>
                                          <p:attrName>ppt_y</p:attrName>
                                        </p:attrNameLst>
                                      </p:cBhvr>
                                      <p:tavLst>
                                        <p:tav tm="0">
                                          <p:val>
                                            <p:strVal val="ppt_y"/>
                                          </p:val>
                                        </p:tav>
                                        <p:tav tm="100000">
                                          <p:val>
                                            <p:strVal val="1+ppt_h/2"/>
                                          </p:val>
                                        </p:tav>
                                      </p:tavLst>
                                    </p:anim>
                                    <p:set>
                                      <p:cBhvr>
                                        <p:cTn id="50"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51" restart="whenNotActive" fill="hold" evtFilter="cancelBubble" nodeType="interactiveSeq">
                <p:stCondLst>
                  <p:cond evt="onClick" delay="0">
                    <p:tgtEl>
                      <p:spTgt spid="52"/>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additive="base">
                                        <p:cTn id="56" dur="500" fill="hold"/>
                                        <p:tgtEl>
                                          <p:spTgt spid="45"/>
                                        </p:tgtEl>
                                        <p:attrNameLst>
                                          <p:attrName>ppt_x</p:attrName>
                                        </p:attrNameLst>
                                      </p:cBhvr>
                                      <p:tavLst>
                                        <p:tav tm="0">
                                          <p:val>
                                            <p:strVal val="#ppt_x"/>
                                          </p:val>
                                        </p:tav>
                                        <p:tav tm="100000">
                                          <p:val>
                                            <p:strVal val="#ppt_x"/>
                                          </p:val>
                                        </p:tav>
                                      </p:tavLst>
                                    </p:anim>
                                    <p:anim calcmode="lin" valueType="num">
                                      <p:cBhvr additive="base">
                                        <p:cTn id="5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45"/>
                                        </p:tgtEl>
                                        <p:attrNameLst>
                                          <p:attrName>ppt_x</p:attrName>
                                        </p:attrNameLst>
                                      </p:cBhvr>
                                      <p:tavLst>
                                        <p:tav tm="0">
                                          <p:val>
                                            <p:strVal val="ppt_x"/>
                                          </p:val>
                                        </p:tav>
                                        <p:tav tm="100000">
                                          <p:val>
                                            <p:strVal val="ppt_x"/>
                                          </p:val>
                                        </p:tav>
                                      </p:tavLst>
                                    </p:anim>
                                    <p:anim calcmode="lin" valueType="num">
                                      <p:cBhvr additive="base">
                                        <p:cTn id="62" dur="500"/>
                                        <p:tgtEl>
                                          <p:spTgt spid="45"/>
                                        </p:tgtEl>
                                        <p:attrNameLst>
                                          <p:attrName>ppt_y</p:attrName>
                                        </p:attrNameLst>
                                      </p:cBhvr>
                                      <p:tavLst>
                                        <p:tav tm="0">
                                          <p:val>
                                            <p:strVal val="ppt_y"/>
                                          </p:val>
                                        </p:tav>
                                        <p:tav tm="100000">
                                          <p:val>
                                            <p:strVal val="1+ppt_h/2"/>
                                          </p:val>
                                        </p:tav>
                                      </p:tavLst>
                                    </p:anim>
                                    <p:set>
                                      <p:cBhvr>
                                        <p:cTn id="6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64" restart="whenNotActive" fill="hold" evtFilter="cancelBubble" nodeType="interactiveSeq">
                <p:stCondLst>
                  <p:cond evt="onClick" delay="0">
                    <p:tgtEl>
                      <p:spTgt spid="53"/>
                    </p:tgtEl>
                  </p:cond>
                </p:stCondLst>
                <p:endSync evt="end" delay="0">
                  <p:rtn val="all"/>
                </p:endSync>
                <p:childTnLst>
                  <p:par>
                    <p:cTn id="65" fill="hold">
                      <p:stCondLst>
                        <p:cond delay="0"/>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additive="base">
                                        <p:cTn id="69" dur="500" fill="hold"/>
                                        <p:tgtEl>
                                          <p:spTgt spid="46"/>
                                        </p:tgtEl>
                                        <p:attrNameLst>
                                          <p:attrName>ppt_x</p:attrName>
                                        </p:attrNameLst>
                                      </p:cBhvr>
                                      <p:tavLst>
                                        <p:tav tm="0">
                                          <p:val>
                                            <p:strVal val="#ppt_x"/>
                                          </p:val>
                                        </p:tav>
                                        <p:tav tm="100000">
                                          <p:val>
                                            <p:strVal val="#ppt_x"/>
                                          </p:val>
                                        </p:tav>
                                      </p:tavLst>
                                    </p:anim>
                                    <p:anim calcmode="lin" valueType="num">
                                      <p:cBhvr additive="base">
                                        <p:cTn id="7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46"/>
                                        </p:tgtEl>
                                        <p:attrNameLst>
                                          <p:attrName>ppt_x</p:attrName>
                                        </p:attrNameLst>
                                      </p:cBhvr>
                                      <p:tavLst>
                                        <p:tav tm="0">
                                          <p:val>
                                            <p:strVal val="ppt_x"/>
                                          </p:val>
                                        </p:tav>
                                        <p:tav tm="100000">
                                          <p:val>
                                            <p:strVal val="ppt_x"/>
                                          </p:val>
                                        </p:tav>
                                      </p:tavLst>
                                    </p:anim>
                                    <p:anim calcmode="lin" valueType="num">
                                      <p:cBhvr additive="base">
                                        <p:cTn id="75" dur="500"/>
                                        <p:tgtEl>
                                          <p:spTgt spid="46"/>
                                        </p:tgtEl>
                                        <p:attrNameLst>
                                          <p:attrName>ppt_y</p:attrName>
                                        </p:attrNameLst>
                                      </p:cBhvr>
                                      <p:tavLst>
                                        <p:tav tm="0">
                                          <p:val>
                                            <p:strVal val="ppt_y"/>
                                          </p:val>
                                        </p:tav>
                                        <p:tav tm="100000">
                                          <p:val>
                                            <p:strVal val="1+ppt_h/2"/>
                                          </p:val>
                                        </p:tav>
                                      </p:tavLst>
                                    </p:anim>
                                    <p:set>
                                      <p:cBhvr>
                                        <p:cTn id="76"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3"/>
                  </p:tgtEl>
                </p:cond>
              </p:nextCondLst>
            </p:seq>
            <p:audio>
              <p:cMediaNode>
                <p:cTn id="77" fill="hold" display="0">
                  <p:stCondLst>
                    <p:cond delay="indefinite"/>
                  </p:stCondLst>
                  <p:endCondLst>
                    <p:cond evt="onNext" delay="0">
                      <p:tgtEl>
                        <p:sldTgt/>
                      </p:tgtEl>
                    </p:cond>
                    <p:cond evt="onPrev" delay="0">
                      <p:tgtEl>
                        <p:sldTgt/>
                      </p:tgtEl>
                    </p:cond>
                    <p:cond evt="onStopAudio" delay="0">
                      <p:tgtEl>
                        <p:sldTgt/>
                      </p:tgtEl>
                    </p:cond>
                  </p:endCondLst>
                </p:cTn>
                <p:tgtEl>
                  <p:spTgt spid="60"/>
                </p:tgtEl>
              </p:cMediaNode>
            </p:audio>
            <p:seq concurrent="1" nextAc="seek">
              <p:cTn id="78" restart="whenNotActive" fill="hold" evtFilter="cancelBubble" nodeType="interactiveSeq">
                <p:stCondLst>
                  <p:cond evt="onClick" delay="0">
                    <p:tgtEl>
                      <p:spTgt spid="40"/>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33517" fill="hold"/>
                                        <p:tgtEl>
                                          <p:spTgt spid="60"/>
                                        </p:tgtEl>
                                      </p:cBhvr>
                                    </p:cmd>
                                  </p:childTnLst>
                                </p:cTn>
                              </p:par>
                            </p:childTnLst>
                          </p:cTn>
                        </p:par>
                      </p:childTnLst>
                    </p:cTn>
                  </p:par>
                </p:childTnLst>
              </p:cTn>
              <p:nextCondLst>
                <p:cond evt="onClick" delay="0">
                  <p:tgtEl>
                    <p:spTgt spid="40"/>
                  </p:tgtEl>
                </p:cond>
              </p:nextCondLst>
            </p:seq>
            <p:seq concurrent="1" nextAc="seek">
              <p:cTn id="83" restart="whenNotActive" fill="hold" evtFilter="cancelBubble" nodeType="interactiveSeq">
                <p:stCondLst>
                  <p:cond evt="onClick" delay="0">
                    <p:tgtEl>
                      <p:spTgt spid="41"/>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60"/>
                                        </p:tgtEl>
                                      </p:cBhvr>
                                    </p:cmd>
                                  </p:childTnLst>
                                </p:cTn>
                              </p:par>
                            </p:childTnLst>
                          </p:cTn>
                        </p:par>
                      </p:childTnLst>
                    </p:cTn>
                  </p:par>
                </p:childTnLst>
              </p:cTn>
              <p:nextCondLst>
                <p:cond evt="onClick" delay="0">
                  <p:tgtEl>
                    <p:spTgt spid="41"/>
                  </p:tgtEl>
                </p:cond>
              </p:nextCondLst>
            </p:seq>
            <p:seq concurrent="1" nextAc="seek">
              <p:cTn id="88" restart="whenNotActive" fill="hold" evtFilter="cancelBubble" nodeType="interactiveSeq">
                <p:stCondLst>
                  <p:cond evt="onClick" delay="0">
                    <p:tgtEl>
                      <p:spTgt spid="42"/>
                    </p:tgtEl>
                  </p:cond>
                </p:stCondLst>
                <p:endSync evt="end" delay="0">
                  <p:rtn val="all"/>
                </p:endSync>
                <p:childTnLst>
                  <p:par>
                    <p:cTn id="89" fill="hold">
                      <p:stCondLst>
                        <p:cond delay="0"/>
                      </p:stCondLst>
                      <p:childTnLst>
                        <p:par>
                          <p:cTn id="90" fill="hold">
                            <p:stCondLst>
                              <p:cond delay="0"/>
                            </p:stCondLst>
                            <p:childTnLst>
                              <p:par>
                                <p:cTn id="91" presetID="3" presetClass="mediacall" presetSubtype="0" fill="hold" nodeType="clickEffect">
                                  <p:stCondLst>
                                    <p:cond delay="0"/>
                                  </p:stCondLst>
                                  <p:childTnLst>
                                    <p:cmd type="call" cmd="stop">
                                      <p:cBhvr>
                                        <p:cTn id="92" dur="1" fill="hold"/>
                                        <p:tgtEl>
                                          <p:spTgt spid="60"/>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4" grpId="0" animBg="1"/>
      <p:bldP spid="44" grpId="1" animBg="1"/>
      <p:bldP spid="55" grpId="0" animBg="1"/>
      <p:bldP spid="55" grpId="1" animBg="1"/>
      <p:bldP spid="49" grpId="0" animBg="1"/>
      <p:bldP spid="49" grpId="1" animBg="1"/>
      <p:bldP spid="45" grpId="0" animBg="1"/>
      <p:bldP spid="45" grpId="1" animBg="1"/>
      <p:bldP spid="46" grpId="0" animBg="1"/>
      <p:bldP spid="4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2</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469189" y="2812644"/>
            <a:ext cx="4713288" cy="1200329"/>
          </a:xfrm>
          <a:prstGeom prst="rect">
            <a:avLst/>
          </a:prstGeom>
          <a:solidFill>
            <a:srgbClr val="FFFF99"/>
          </a:solidFill>
        </p:spPr>
        <p:txBody>
          <a:bodyPr wrap="square">
            <a:spAutoFit/>
          </a:bodyPr>
          <a:lstStyle/>
          <a:p>
            <a:pPr algn="just"/>
            <a:r>
              <a:rPr lang="en-US" altLang="zh-CN" smtClean="0"/>
              <a:t>          </a:t>
            </a:r>
            <a:r>
              <a:rPr lang="zh-CN" altLang="zh-CN" smtClean="0"/>
              <a:t>我们的座位是按字母顺序排列的，我因此被安排到教室的另一端，与他隔空相望。那节课我大部分时间都在设法看他的脸。点名时我得知他的名字叫</a:t>
            </a:r>
            <a:r>
              <a:rPr lang="en-US" altLang="zh-CN" smtClean="0"/>
              <a:t>Vic</a:t>
            </a:r>
            <a:r>
              <a:rPr lang="zh-CN" altLang="zh-CN" smtClean="0"/>
              <a:t>。</a:t>
            </a:r>
            <a:endParaRPr lang="zh-CN" altLang="zh-CN" dirty="0"/>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sp>
        <p:nvSpPr>
          <p:cNvPr id="44" name="矩形 43"/>
          <p:cNvSpPr/>
          <p:nvPr/>
        </p:nvSpPr>
        <p:spPr>
          <a:xfrm>
            <a:off x="6563326" y="1350618"/>
            <a:ext cx="4883608" cy="4773614"/>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a:solidFill>
                  <a:srgbClr val="0070C0"/>
                </a:solidFill>
                <a:latin typeface="Times New Roman" panose="02020603050405020304" pitchFamily="18" charset="0"/>
                <a:ea typeface="+mn-ea"/>
              </a:rPr>
              <a:t>★ </a:t>
            </a:r>
            <a:r>
              <a:rPr lang="x-none" altLang="zh-CN" sz="1700" b="1" kern="100" smtClean="0">
                <a:solidFill>
                  <a:srgbClr val="0070C0"/>
                </a:solidFill>
                <a:latin typeface="Times New Roman" panose="02020603050405020304" pitchFamily="18" charset="0"/>
              </a:rPr>
              <a:t>opposite</a:t>
            </a:r>
            <a:r>
              <a:rPr lang="en-US" altLang="zh-CN" sz="1700" b="1" kern="100" smtClean="0">
                <a:solidFill>
                  <a:srgbClr val="0070C0"/>
                </a:solidFill>
                <a:latin typeface="Times New Roman" panose="02020603050405020304" pitchFamily="18" charset="0"/>
              </a:rPr>
              <a:t>  </a:t>
            </a:r>
            <a:r>
              <a:rPr lang="x-none" altLang="zh-CN" sz="1700" b="1" kern="100" smtClean="0">
                <a:solidFill>
                  <a:srgbClr val="0070C0"/>
                </a:solidFill>
                <a:latin typeface="Times New Roman" panose="02020603050405020304" pitchFamily="18" charset="0"/>
              </a:rPr>
              <a:t> </a:t>
            </a:r>
            <a:r>
              <a:rPr lang="x-none" altLang="zh-CN" dirty="0" smtClean="0">
                <a:cs typeface="Times New Roman" panose="02020603050405020304" pitchFamily="18" charset="0"/>
              </a:rPr>
              <a:t>/</a:t>
            </a:r>
            <a:r>
              <a:rPr lang="x-none" altLang="zh-CN" smtClean="0">
                <a:cs typeface="Times New Roman" panose="02020603050405020304" pitchFamily="18" charset="0"/>
              </a:rPr>
              <a:t>'ɒpəzɪt/</a:t>
            </a:r>
            <a:r>
              <a:rPr lang="en-US" altLang="zh-CN" smtClean="0">
                <a:cs typeface="Times New Roman" panose="02020603050405020304" pitchFamily="18" charset="0"/>
              </a:rPr>
              <a:t>  </a:t>
            </a:r>
            <a:endParaRPr lang="zh-CN" altLang="zh-CN" dirty="0" smtClean="0">
              <a:cs typeface="Times New Roman" panose="02020603050405020304" pitchFamily="18" charset="0"/>
            </a:endParaRPr>
          </a:p>
          <a:p>
            <a:pPr>
              <a:lnSpc>
                <a:spcPct val="130000"/>
              </a:lnSpc>
            </a:pPr>
            <a:r>
              <a:rPr lang="x-none" altLang="zh-CN" dirty="0" smtClean="0">
                <a:cs typeface="Times New Roman" panose="02020603050405020304" pitchFamily="18" charset="0"/>
              </a:rPr>
              <a:t>(a</a:t>
            </a:r>
            <a:r>
              <a:rPr lang="x-none" altLang="zh-CN" smtClean="0">
                <a:cs typeface="Times New Roman" panose="02020603050405020304" pitchFamily="18" charset="0"/>
              </a:rPr>
              <a:t>) </a:t>
            </a:r>
            <a:r>
              <a:rPr lang="en-US" altLang="zh-CN" smtClean="0">
                <a:cs typeface="Times New Roman" panose="02020603050405020304" pitchFamily="18" charset="0"/>
              </a:rPr>
              <a:t> </a:t>
            </a:r>
            <a:r>
              <a:rPr lang="x-none" altLang="zh-CN" smtClean="0">
                <a:cs typeface="Times New Roman" panose="02020603050405020304" pitchFamily="18" charset="0"/>
              </a:rPr>
              <a:t>n. </a:t>
            </a:r>
            <a:r>
              <a:rPr lang="en-US" altLang="zh-CN" smtClean="0">
                <a:cs typeface="Times New Roman" panose="02020603050405020304" pitchFamily="18" charset="0"/>
              </a:rPr>
              <a:t> </a:t>
            </a:r>
            <a:r>
              <a:rPr lang="x-none" altLang="zh-CN" smtClean="0">
                <a:cs typeface="Times New Roman" panose="02020603050405020304" pitchFamily="18" charset="0"/>
              </a:rPr>
              <a:t>a </a:t>
            </a:r>
            <a:r>
              <a:rPr lang="x-none" altLang="zh-CN" dirty="0" smtClean="0">
                <a:cs typeface="Times New Roman" panose="02020603050405020304" pitchFamily="18" charset="0"/>
              </a:rPr>
              <a:t>person or thing that is as different as possible from sb. / sth. else  对立的人（或物）；对立面；反面</a:t>
            </a:r>
            <a:endParaRPr lang="zh-CN" altLang="zh-CN" dirty="0"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e.g.</a:t>
            </a:r>
            <a:r>
              <a:rPr lang="en-US" altLang="zh-CN" smtClean="0">
                <a:cs typeface="Times New Roman" panose="02020603050405020304" pitchFamily="18" charset="0"/>
              </a:rPr>
              <a:t>   </a:t>
            </a:r>
            <a:r>
              <a:rPr lang="x-none" altLang="zh-CN" smtClean="0">
                <a:cs typeface="Times New Roman" panose="02020603050405020304" pitchFamily="18" charset="0"/>
              </a:rPr>
              <a:t> Hot </a:t>
            </a:r>
            <a:r>
              <a:rPr lang="x-none" altLang="zh-CN" dirty="0" smtClean="0">
                <a:cs typeface="Times New Roman" panose="02020603050405020304" pitchFamily="18" charset="0"/>
              </a:rPr>
              <a:t>and cold are opposites</a:t>
            </a:r>
            <a:r>
              <a:rPr lang="x-none" altLang="zh-CN" smtClean="0">
                <a:cs typeface="Times New Roman" panose="02020603050405020304" pitchFamily="18" charset="0"/>
              </a:rPr>
              <a:t>.  </a:t>
            </a:r>
            <a:endParaRPr lang="en-US" altLang="zh-CN"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热和冷是对立面</a:t>
            </a:r>
            <a:r>
              <a:rPr lang="x-none" altLang="zh-CN" dirty="0" smtClean="0">
                <a:cs typeface="Times New Roman" panose="02020603050405020304" pitchFamily="18" charset="0"/>
              </a:rPr>
              <a:t>。</a:t>
            </a:r>
            <a:endParaRPr lang="zh-CN" altLang="zh-CN" dirty="0" smtClean="0">
              <a:cs typeface="Times New Roman" panose="02020603050405020304" pitchFamily="18" charset="0"/>
            </a:endParaRPr>
          </a:p>
          <a:p>
            <a:pPr>
              <a:lnSpc>
                <a:spcPct val="130000"/>
              </a:lnSpc>
            </a:pPr>
            <a:r>
              <a:rPr lang="x-none" altLang="zh-CN" dirty="0" smtClean="0">
                <a:cs typeface="Times New Roman" panose="02020603050405020304" pitchFamily="18" charset="0"/>
              </a:rPr>
              <a:t>(b</a:t>
            </a:r>
            <a:r>
              <a:rPr lang="x-none" altLang="zh-CN" smtClean="0">
                <a:cs typeface="Times New Roman" panose="02020603050405020304" pitchFamily="18" charset="0"/>
              </a:rPr>
              <a:t>) </a:t>
            </a:r>
            <a:r>
              <a:rPr lang="en-US" altLang="zh-CN" smtClean="0">
                <a:cs typeface="Times New Roman" panose="02020603050405020304" pitchFamily="18" charset="0"/>
              </a:rPr>
              <a:t> </a:t>
            </a:r>
            <a:r>
              <a:rPr lang="x-none" altLang="zh-CN" smtClean="0">
                <a:cs typeface="Times New Roman" panose="02020603050405020304" pitchFamily="18" charset="0"/>
              </a:rPr>
              <a:t>adj. </a:t>
            </a:r>
            <a:r>
              <a:rPr lang="en-US" altLang="zh-CN" smtClean="0">
                <a:cs typeface="Times New Roman" panose="02020603050405020304" pitchFamily="18" charset="0"/>
              </a:rPr>
              <a:t> </a:t>
            </a:r>
            <a:r>
              <a:rPr lang="x-none" altLang="zh-CN" smtClean="0">
                <a:cs typeface="Times New Roman" panose="02020603050405020304" pitchFamily="18" charset="0"/>
              </a:rPr>
              <a:t>on </a:t>
            </a:r>
            <a:r>
              <a:rPr lang="x-none" altLang="zh-CN" dirty="0" smtClean="0">
                <a:cs typeface="Times New Roman" panose="02020603050405020304" pitchFamily="18" charset="0"/>
              </a:rPr>
              <a:t>the other side of a particular area from sb. / sth. and usually facing them  </a:t>
            </a:r>
            <a:br>
              <a:rPr lang="x-none" altLang="zh-CN" dirty="0" smtClean="0">
                <a:cs typeface="Times New Roman" panose="02020603050405020304" pitchFamily="18" charset="0"/>
              </a:rPr>
            </a:br>
            <a:r>
              <a:rPr lang="x-none" altLang="zh-CN" dirty="0" smtClean="0">
                <a:cs typeface="Times New Roman" panose="02020603050405020304" pitchFamily="18" charset="0"/>
              </a:rPr>
              <a:t>对面的；另一边的</a:t>
            </a:r>
            <a:endParaRPr lang="zh-CN" altLang="zh-CN" dirty="0"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e.g.</a:t>
            </a:r>
            <a:r>
              <a:rPr lang="en-US" altLang="zh-CN" smtClean="0">
                <a:cs typeface="Times New Roman" panose="02020603050405020304" pitchFamily="18" charset="0"/>
              </a:rPr>
              <a:t>  </a:t>
            </a:r>
            <a:r>
              <a:rPr lang="x-none" altLang="zh-CN" smtClean="0">
                <a:cs typeface="Times New Roman" panose="02020603050405020304" pitchFamily="18" charset="0"/>
              </a:rPr>
              <a:t> I </a:t>
            </a:r>
            <a:r>
              <a:rPr lang="x-none" altLang="zh-CN" dirty="0" smtClean="0">
                <a:cs typeface="Times New Roman" panose="02020603050405020304" pitchFamily="18" charset="0"/>
              </a:rPr>
              <a:t>watched them leave and then drove off in the opposite direction.</a:t>
            </a:r>
            <a:endParaRPr lang="zh-CN" altLang="zh-CN" dirty="0"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zh-CN" altLang="zh-CN" smtClean="0">
                <a:cs typeface="Times New Roman" panose="02020603050405020304" pitchFamily="18" charset="0"/>
              </a:rPr>
              <a:t>我</a:t>
            </a:r>
            <a:r>
              <a:rPr lang="zh-CN" altLang="zh-CN" dirty="0" smtClean="0">
                <a:cs typeface="Times New Roman" panose="02020603050405020304" pitchFamily="18" charset="0"/>
              </a:rPr>
              <a:t>目送他们离开，然后开车向相反的方向驶去。</a:t>
            </a:r>
            <a:endParaRPr lang="zh-CN" altLang="en-US" dirty="0" smtClean="0">
              <a:cs typeface="Times New Roman" panose="02020603050405020304" pitchFamily="18" charset="0"/>
            </a:endParaRPr>
          </a:p>
        </p:txBody>
      </p:sp>
      <p:sp>
        <p:nvSpPr>
          <p:cNvPr id="55" name="矩形 54"/>
          <p:cNvSpPr/>
          <p:nvPr/>
        </p:nvSpPr>
        <p:spPr>
          <a:xfrm>
            <a:off x="5941313" y="2962970"/>
            <a:ext cx="5651047" cy="2613023"/>
          </a:xfrm>
          <a:prstGeom prst="rect">
            <a:avLst/>
          </a:prstGeom>
          <a:solidFill>
            <a:srgbClr val="D7F9D3"/>
          </a:solidFill>
          <a:ln>
            <a:solidFill>
              <a:srgbClr val="FF0000"/>
            </a:solidFill>
          </a:ln>
        </p:spPr>
        <p:txBody>
          <a:bodyPr wrap="square">
            <a:spAutoFit/>
          </a:bodyPr>
          <a:lstStyle/>
          <a:p>
            <a:pPr>
              <a:lnSpc>
                <a:spcPct val="130000"/>
              </a:lnSpc>
            </a:pPr>
            <a:r>
              <a:rPr lang="zh-CN" altLang="zh-CN" sz="1700" b="1" kern="100">
                <a:solidFill>
                  <a:srgbClr val="0070C0"/>
                </a:solidFill>
                <a:latin typeface="Times New Roman" panose="02020603050405020304" pitchFamily="18" charset="0"/>
              </a:rPr>
              <a:t>★ </a:t>
            </a:r>
            <a:r>
              <a:rPr lang="x-none" altLang="zh-CN" sz="1700" b="1" kern="100" smtClean="0">
                <a:solidFill>
                  <a:srgbClr val="0070C0"/>
                </a:solidFill>
                <a:latin typeface="Times New Roman" panose="02020603050405020304" pitchFamily="18" charset="0"/>
              </a:rPr>
              <a:t>crush </a:t>
            </a:r>
            <a:r>
              <a:rPr lang="x-none" altLang="zh-CN" smtClean="0">
                <a:cs typeface="Times New Roman" panose="02020603050405020304" pitchFamily="18" charset="0"/>
              </a:rPr>
              <a:t>/krʌʃ/</a:t>
            </a:r>
            <a:endParaRPr lang="zh-CN" altLang="zh-CN" smtClean="0">
              <a:cs typeface="Times New Roman" panose="02020603050405020304" pitchFamily="18" charset="0"/>
            </a:endParaRPr>
          </a:p>
          <a:p>
            <a:pPr>
              <a:lnSpc>
                <a:spcPct val="130000"/>
              </a:lnSpc>
            </a:pPr>
            <a:r>
              <a:rPr lang="x-none" altLang="zh-CN" smtClean="0">
                <a:cs typeface="Times New Roman" panose="02020603050405020304" pitchFamily="18" charset="0"/>
              </a:rPr>
              <a:t>(a) </a:t>
            </a:r>
            <a:r>
              <a:rPr lang="en-US" altLang="zh-CN" smtClean="0">
                <a:cs typeface="Times New Roman" panose="02020603050405020304" pitchFamily="18" charset="0"/>
              </a:rPr>
              <a:t> </a:t>
            </a:r>
            <a:r>
              <a:rPr lang="x-none" altLang="zh-CN" smtClean="0">
                <a:cs typeface="Times New Roman" panose="02020603050405020304" pitchFamily="18" charset="0"/>
              </a:rPr>
              <a:t>v. </a:t>
            </a:r>
            <a:r>
              <a:rPr lang="en-US" altLang="zh-CN" smtClean="0">
                <a:cs typeface="Times New Roman" panose="02020603050405020304" pitchFamily="18" charset="0"/>
              </a:rPr>
              <a:t> </a:t>
            </a:r>
            <a:r>
              <a:rPr lang="x-none" altLang="zh-CN" smtClean="0">
                <a:cs typeface="Times New Roman" panose="02020603050405020304" pitchFamily="18" charset="0"/>
              </a:rPr>
              <a:t>to press or squeeze sth. so hard  挤压；粉碎</a:t>
            </a:r>
            <a:endParaRPr lang="zh-CN" altLang="zh-CN"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e.g.</a:t>
            </a:r>
            <a:r>
              <a:rPr lang="en-US" altLang="zh-CN" smtClean="0">
                <a:cs typeface="Times New Roman" panose="02020603050405020304" pitchFamily="18" charset="0"/>
              </a:rPr>
              <a:t> </a:t>
            </a:r>
            <a:r>
              <a:rPr lang="x-none" altLang="zh-CN" smtClean="0">
                <a:cs typeface="Times New Roman" panose="02020603050405020304" pitchFamily="18" charset="0"/>
              </a:rPr>
              <a:t> The car was completely crushed under the truck.</a:t>
            </a:r>
            <a:endParaRPr lang="zh-CN" altLang="zh-CN"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小轿车被卡车压得完全变形了。</a:t>
            </a:r>
            <a:endParaRPr lang="zh-CN" altLang="zh-CN" smtClean="0">
              <a:cs typeface="Times New Roman" panose="02020603050405020304" pitchFamily="18" charset="0"/>
            </a:endParaRPr>
          </a:p>
          <a:p>
            <a:pPr>
              <a:lnSpc>
                <a:spcPct val="130000"/>
              </a:lnSpc>
            </a:pPr>
            <a:r>
              <a:rPr lang="x-none" altLang="zh-CN" smtClean="0">
                <a:cs typeface="Times New Roman" panose="02020603050405020304" pitchFamily="18" charset="0"/>
              </a:rPr>
              <a:t>(b) </a:t>
            </a:r>
            <a:r>
              <a:rPr lang="en-US" altLang="zh-CN" smtClean="0">
                <a:cs typeface="Times New Roman" panose="02020603050405020304" pitchFamily="18" charset="0"/>
              </a:rPr>
              <a:t> </a:t>
            </a:r>
            <a:r>
              <a:rPr lang="x-none" altLang="zh-CN" smtClean="0">
                <a:cs typeface="Times New Roman" panose="02020603050405020304" pitchFamily="18" charset="0"/>
              </a:rPr>
              <a:t>n. </a:t>
            </a:r>
            <a:r>
              <a:rPr lang="en-US" altLang="zh-CN" smtClean="0">
                <a:cs typeface="Times New Roman" panose="02020603050405020304" pitchFamily="18" charset="0"/>
              </a:rPr>
              <a:t> </a:t>
            </a:r>
            <a:r>
              <a:rPr lang="x-none" altLang="zh-CN" smtClean="0">
                <a:cs typeface="Times New Roman" panose="02020603050405020304" pitchFamily="18" charset="0"/>
              </a:rPr>
              <a:t>(on sb.) a strong feeling of love  迷恋；热恋</a:t>
            </a:r>
            <a:endParaRPr lang="zh-CN" altLang="zh-CN"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e.g.</a:t>
            </a:r>
            <a:r>
              <a:rPr lang="en-US" altLang="zh-CN" smtClean="0">
                <a:cs typeface="Times New Roman" panose="02020603050405020304" pitchFamily="18" charset="0"/>
              </a:rPr>
              <a:t> </a:t>
            </a:r>
            <a:r>
              <a:rPr lang="x-none" altLang="zh-CN" smtClean="0">
                <a:cs typeface="Times New Roman" panose="02020603050405020304" pitchFamily="18" charset="0"/>
              </a:rPr>
              <a:t> I had a huge crush on her.  </a:t>
            </a:r>
            <a:endParaRPr lang="en-US" altLang="zh-CN"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我对她爱慕至极。</a:t>
            </a:r>
            <a:endParaRPr lang="zh-CN" altLang="zh-CN" smtClean="0">
              <a:cs typeface="Times New Roman" panose="02020603050405020304" pitchFamily="18" charset="0"/>
            </a:endParaRPr>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855134" y="2658533"/>
            <a:ext cx="4385733" cy="2572051"/>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2</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We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sat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in </a:t>
            </a:r>
            <a:r>
              <a:rPr lang="en-US" altLang="zh-CN" sz="1700" b="1" kern="100" smtClean="0">
                <a:solidFill>
                  <a:srgbClr val="0070C0"/>
                </a:solidFill>
                <a:latin typeface="Times New Roman" panose="02020603050405020304" pitchFamily="18" charset="0"/>
              </a:rPr>
              <a:t>alphabetical</a:t>
            </a:r>
            <a:r>
              <a:rPr lang="en-US" altLang="zh-CN" sz="2000" b="1" baseline="30000" smtClean="0">
                <a:solidFill>
                  <a:schemeClr val="accent5"/>
                </a:solidFill>
                <a:latin typeface="Times New Roman" panose="02020603050405020304" pitchFamily="18" charset="0"/>
                <a:cs typeface="Times New Roman" panose="02020603050405020304" pitchFamily="18" charset="0"/>
              </a:rPr>
              <a:t> 6</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order, which put me at the </a:t>
            </a:r>
            <a:r>
              <a:rPr lang="en-US" altLang="zh-CN" sz="1700" b="1" kern="100" dirty="0" smtClean="0">
                <a:solidFill>
                  <a:srgbClr val="0070C0"/>
                </a:solidFill>
                <a:latin typeface="Times New Roman" panose="02020603050405020304" pitchFamily="18" charset="0"/>
              </a:rPr>
              <a:t>opposite</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7</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end of the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room from my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new </a:t>
            </a:r>
            <a:r>
              <a:rPr lang="en-US" altLang="zh-CN" sz="1700" b="1" kern="100" dirty="0" smtClean="0">
                <a:solidFill>
                  <a:srgbClr val="0070C0"/>
                </a:solidFill>
                <a:latin typeface="Times New Roman" panose="02020603050405020304" pitchFamily="18" charset="0"/>
              </a:rPr>
              <a:t>crush</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8</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I spent most of that class trying to get </a:t>
            </a:r>
            <a:r>
              <a:rPr lang="en-US" altLang="zh-CN" sz="2000" u="sng"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 </a:t>
            </a:r>
            <a:r>
              <a:rPr lang="en-US" altLang="zh-CN" sz="1700" b="1" u="sng" kern="100" dirty="0" smtClean="0">
                <a:solidFill>
                  <a:srgbClr val="0070C0"/>
                </a:solidFill>
                <a:latin typeface="Times New Roman" panose="02020603050405020304" pitchFamily="18" charset="0"/>
              </a:rPr>
              <a:t>glimpse</a:t>
            </a:r>
            <a:r>
              <a:rPr lang="en-US" altLang="zh-CN" sz="2000" b="1" u="sng" baseline="30000" dirty="0" smtClean="0">
                <a:solidFill>
                  <a:schemeClr val="accent5"/>
                </a:solidFill>
                <a:latin typeface="Times New Roman" panose="02020603050405020304" pitchFamily="18" charset="0"/>
                <a:cs typeface="Times New Roman" panose="02020603050405020304" pitchFamily="18" charset="0"/>
              </a:rPr>
              <a:t>9</a:t>
            </a:r>
            <a:r>
              <a:rPr lang="en-US" altLang="zh-CN" sz="2000" u="sng"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of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his face. At </a:t>
            </a:r>
            <a:r>
              <a:rPr lang="en-US" altLang="zh-CN" sz="1700" b="1" kern="100" dirty="0" smtClean="0">
                <a:solidFill>
                  <a:srgbClr val="0070C0"/>
                </a:solidFill>
                <a:latin typeface="Times New Roman" panose="02020603050405020304" pitchFamily="18" charset="0"/>
              </a:rPr>
              <a:t>roll</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10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call I learned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that his name was Vic.</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矩形 48"/>
          <p:cNvSpPr/>
          <p:nvPr/>
        </p:nvSpPr>
        <p:spPr>
          <a:xfrm>
            <a:off x="6430350" y="2371100"/>
            <a:ext cx="4461767" cy="3250121"/>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a:solidFill>
                  <a:srgbClr val="0070C0"/>
                </a:solidFill>
                <a:latin typeface="Times New Roman" panose="02020603050405020304" pitchFamily="18" charset="0"/>
                <a:ea typeface="+mn-ea"/>
              </a:rPr>
              <a:t>★ </a:t>
            </a:r>
            <a:r>
              <a:rPr lang="x-none" altLang="zh-CN" sz="1700" b="1" kern="100" smtClean="0">
                <a:solidFill>
                  <a:srgbClr val="0070C0"/>
                </a:solidFill>
                <a:latin typeface="Times New Roman" panose="02020603050405020304" pitchFamily="18" charset="0"/>
              </a:rPr>
              <a:t>roll </a:t>
            </a:r>
            <a:r>
              <a:rPr lang="x-none" altLang="zh-CN" smtClean="0">
                <a:cs typeface="Times New Roman" panose="02020603050405020304" pitchFamily="18" charset="0"/>
              </a:rPr>
              <a:t>/rəʊl/</a:t>
            </a:r>
            <a:endParaRPr lang="zh-CN" altLang="zh-CN" smtClean="0">
              <a:cs typeface="Times New Roman" panose="02020603050405020304" pitchFamily="18" charset="0"/>
            </a:endParaRPr>
          </a:p>
          <a:p>
            <a:pPr>
              <a:lnSpc>
                <a:spcPct val="130000"/>
              </a:lnSpc>
            </a:pPr>
            <a:r>
              <a:rPr lang="x-none" altLang="zh-CN" smtClean="0">
                <a:cs typeface="Times New Roman" panose="02020603050405020304" pitchFamily="18" charset="0"/>
              </a:rPr>
              <a:t>(a) n. an official list of names  花名册；名单</a:t>
            </a:r>
            <a:endParaRPr lang="zh-CN" altLang="zh-CN"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e.g.</a:t>
            </a:r>
            <a:r>
              <a:rPr lang="en-US" altLang="zh-CN" smtClean="0">
                <a:cs typeface="Times New Roman" panose="02020603050405020304" pitchFamily="18" charset="0"/>
              </a:rPr>
              <a:t> </a:t>
            </a:r>
            <a:r>
              <a:rPr lang="x-none" altLang="zh-CN" smtClean="0">
                <a:cs typeface="Times New Roman" panose="02020603050405020304" pitchFamily="18" charset="0"/>
              </a:rPr>
              <a:t> The chairman called / took the roll.  </a:t>
            </a:r>
            <a:endParaRPr lang="en-US" altLang="zh-CN"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主席点了名。</a:t>
            </a:r>
            <a:endParaRPr lang="zh-CN" altLang="zh-CN" smtClean="0">
              <a:cs typeface="Times New Roman" panose="02020603050405020304" pitchFamily="18" charset="0"/>
            </a:endParaRPr>
          </a:p>
          <a:p>
            <a:pPr>
              <a:lnSpc>
                <a:spcPct val="130000"/>
              </a:lnSpc>
            </a:pPr>
            <a:r>
              <a:rPr lang="x-none" altLang="zh-CN" smtClean="0">
                <a:cs typeface="Times New Roman" panose="02020603050405020304" pitchFamily="18" charset="0"/>
              </a:rPr>
              <a:t>(b) v. to turn over and over and move in a particular direction  （使）翻滚，滚动</a:t>
            </a:r>
            <a:endParaRPr lang="zh-CN" altLang="zh-CN"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e.g.</a:t>
            </a:r>
            <a:r>
              <a:rPr lang="en-US" altLang="zh-CN" smtClean="0">
                <a:cs typeface="Times New Roman" panose="02020603050405020304" pitchFamily="18" charset="0"/>
              </a:rPr>
              <a:t> </a:t>
            </a:r>
            <a:r>
              <a:rPr lang="x-none" altLang="zh-CN" smtClean="0">
                <a:cs typeface="Times New Roman" panose="02020603050405020304" pitchFamily="18" charset="0"/>
              </a:rPr>
              <a:t> The ball rolled down the hill.  </a:t>
            </a:r>
            <a:endParaRPr lang="en-US" altLang="zh-CN"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球滚下了山。</a:t>
            </a:r>
            <a:endParaRPr lang="zh-CN" altLang="zh-CN" smtClean="0">
              <a:cs typeface="Times New Roman" panose="02020603050405020304" pitchFamily="18" charset="0"/>
            </a:endParaRPr>
          </a:p>
          <a:p>
            <a:endParaRPr lang="zh-CN" altLang="en-US" dirty="0" smtClean="0">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4" name="矩形 33"/>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graphicFrame>
        <p:nvGraphicFramePr>
          <p:cNvPr id="47" name="Group 80"/>
          <p:cNvGraphicFramePr>
            <a:graphicFrameLocks noGrp="1"/>
          </p:cNvGraphicFramePr>
          <p:nvPr/>
        </p:nvGraphicFramePr>
        <p:xfrm>
          <a:off x="4115042" y="3590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0" name="Group 80"/>
          <p:cNvGraphicFramePr>
            <a:graphicFrameLocks noGrp="1"/>
          </p:cNvGraphicFramePr>
          <p:nvPr/>
        </p:nvGraphicFramePr>
        <p:xfrm>
          <a:off x="973183" y="4031101"/>
          <a:ext cx="635483" cy="372534"/>
        </p:xfrm>
        <a:graphic>
          <a:graphicData uri="http://schemas.openxmlformats.org/drawingml/2006/table">
            <a:tbl>
              <a:tblPr/>
              <a:tblGrid>
                <a:gridCol w="635483"/>
              </a:tblGrid>
              <a:tr h="3725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39" name="矩形 38"/>
          <p:cNvSpPr/>
          <p:nvPr/>
        </p:nvSpPr>
        <p:spPr>
          <a:xfrm>
            <a:off x="6237151" y="3545676"/>
            <a:ext cx="5031486" cy="452432"/>
          </a:xfrm>
          <a:prstGeom prst="rect">
            <a:avLst/>
          </a:prstGeom>
          <a:solidFill>
            <a:srgbClr val="D7F9D3"/>
          </a:solidFill>
          <a:ln>
            <a:solidFill>
              <a:srgbClr val="FF0000"/>
            </a:solidFill>
          </a:ln>
        </p:spPr>
        <p:txBody>
          <a:bodyPr wrap="square">
            <a:spAutoFit/>
          </a:bodyPr>
          <a:lstStyle/>
          <a:p>
            <a:pPr>
              <a:lnSpc>
                <a:spcPct val="130000"/>
              </a:lnSpc>
            </a:pPr>
            <a:r>
              <a:rPr lang="zh-CN" altLang="zh-CN" sz="1700" b="1" kern="100">
                <a:solidFill>
                  <a:srgbClr val="0070C0"/>
                </a:solidFill>
                <a:latin typeface="Times New Roman" panose="02020603050405020304" pitchFamily="18" charset="0"/>
              </a:rPr>
              <a:t>★ </a:t>
            </a:r>
            <a:r>
              <a:rPr lang="en-US" altLang="zh-CN" sz="1700" b="1" kern="100" smtClean="0">
                <a:solidFill>
                  <a:srgbClr val="0070C0"/>
                </a:solidFill>
                <a:latin typeface="Times New Roman" panose="02020603050405020304" pitchFamily="18" charset="0"/>
              </a:rPr>
              <a:t>alphabetical </a:t>
            </a:r>
            <a:r>
              <a:rPr lang="en-US" altLang="zh-CN" dirty="0" smtClean="0">
                <a:cs typeface="Times New Roman" panose="02020603050405020304" pitchFamily="18" charset="0"/>
              </a:rPr>
              <a:t>/ˌælfə'betɪkl</a:t>
            </a:r>
            <a:r>
              <a:rPr lang="en-US" altLang="zh-CN" smtClean="0">
                <a:cs typeface="Times New Roman" panose="02020603050405020304" pitchFamily="18" charset="0"/>
              </a:rPr>
              <a:t>/     adj</a:t>
            </a:r>
            <a:r>
              <a:rPr lang="en-US" altLang="zh-CN" dirty="0" smtClean="0">
                <a:cs typeface="Times New Roman" panose="02020603050405020304" pitchFamily="18" charset="0"/>
              </a:rPr>
              <a:t>. </a:t>
            </a:r>
            <a:r>
              <a:rPr lang="zh-CN" altLang="en-US" dirty="0" smtClean="0">
                <a:cs typeface="Times New Roman" panose="02020603050405020304" pitchFamily="18" charset="0"/>
              </a:rPr>
              <a:t>按字母顺序的</a:t>
            </a:r>
            <a:endParaRPr lang="en-US" altLang="zh-CN" dirty="0" err="1" smtClean="0">
              <a:cs typeface="Times New Roman" panose="02020603050405020304" pitchFamily="18" charset="0"/>
            </a:endParaRPr>
          </a:p>
        </p:txBody>
      </p:sp>
      <p:sp>
        <p:nvSpPr>
          <p:cNvPr id="45" name="矩形 44"/>
          <p:cNvSpPr/>
          <p:nvPr/>
        </p:nvSpPr>
        <p:spPr>
          <a:xfrm>
            <a:off x="6237151" y="3447065"/>
            <a:ext cx="4735649" cy="1143518"/>
          </a:xfrm>
          <a:prstGeom prst="rect">
            <a:avLst/>
          </a:prstGeom>
          <a:solidFill>
            <a:srgbClr val="D7F9D3"/>
          </a:solidFill>
          <a:ln>
            <a:solidFill>
              <a:srgbClr val="FF0000"/>
            </a:solidFill>
          </a:ln>
        </p:spPr>
        <p:txBody>
          <a:bodyPr wrap="square">
            <a:spAutoFit/>
          </a:bodyPr>
          <a:lstStyle/>
          <a:p>
            <a:pPr>
              <a:lnSpc>
                <a:spcPct val="130000"/>
              </a:lnSpc>
            </a:pPr>
            <a:r>
              <a:rPr lang="zh-CN" altLang="zh-CN" sz="1700" b="1" kern="100">
                <a:solidFill>
                  <a:srgbClr val="0070C0"/>
                </a:solidFill>
                <a:latin typeface="Times New Roman" panose="02020603050405020304" pitchFamily="18" charset="0"/>
              </a:rPr>
              <a:t>★ </a:t>
            </a:r>
            <a:r>
              <a:rPr lang="en-US" altLang="zh-CN" sz="1700" b="1" kern="100" smtClean="0">
                <a:solidFill>
                  <a:srgbClr val="0070C0"/>
                </a:solidFill>
                <a:latin typeface="Times New Roman" panose="02020603050405020304" pitchFamily="18" charset="0"/>
              </a:rPr>
              <a:t>a glimpse of         </a:t>
            </a:r>
            <a:r>
              <a:rPr lang="zh-CN" altLang="en-US" smtClean="0">
                <a:cs typeface="Times New Roman" panose="02020603050405020304" pitchFamily="18" charset="0"/>
              </a:rPr>
              <a:t>一瞥</a:t>
            </a:r>
            <a:endParaRPr lang="zh-CN" altLang="en-US" dirty="0" smtClean="0">
              <a:cs typeface="Times New Roman" panose="02020603050405020304" pitchFamily="18" charset="0"/>
            </a:endParaRPr>
          </a:p>
          <a:p>
            <a:pPr>
              <a:lnSpc>
                <a:spcPct val="130000"/>
              </a:lnSpc>
            </a:pPr>
            <a:r>
              <a:rPr lang="en-US" altLang="zh-CN" smtClean="0">
                <a:cs typeface="Times New Roman" panose="02020603050405020304" pitchFamily="18" charset="0"/>
              </a:rPr>
              <a:t>     e.g</a:t>
            </a:r>
            <a:r>
              <a:rPr lang="en-US" altLang="zh-CN" dirty="0" smtClean="0">
                <a:cs typeface="Times New Roman" panose="02020603050405020304" pitchFamily="18" charset="0"/>
              </a:rPr>
              <a:t>. He caught a glimpse of the man’s </a:t>
            </a:r>
            <a:r>
              <a:rPr lang="en-US" altLang="zh-CN" smtClean="0">
                <a:cs typeface="Times New Roman" panose="02020603050405020304" pitchFamily="18" charset="0"/>
              </a:rPr>
              <a:t>face in</a:t>
            </a:r>
          </a:p>
          <a:p>
            <a:pPr>
              <a:lnSpc>
                <a:spcPct val="130000"/>
              </a:lnSpc>
            </a:pPr>
            <a:r>
              <a:rPr lang="en-US" altLang="zh-CN" smtClean="0">
                <a:cs typeface="Times New Roman" panose="02020603050405020304" pitchFamily="18" charset="0"/>
              </a:rPr>
              <a:t>             </a:t>
            </a:r>
            <a:r>
              <a:rPr lang="en-US" altLang="zh-CN" dirty="0" smtClean="0">
                <a:cs typeface="Times New Roman" panose="02020603050405020304" pitchFamily="18" charset="0"/>
              </a:rPr>
              <a:t>a shop window.</a:t>
            </a:r>
            <a:endParaRPr lang="en-US" altLang="zh-CN" dirty="0" err="1" smtClean="0">
              <a:cs typeface="Times New Roman" panose="02020603050405020304" pitchFamily="18" charset="0"/>
            </a:endParaRPr>
          </a:p>
        </p:txBody>
      </p:sp>
      <p:graphicFrame>
        <p:nvGraphicFramePr>
          <p:cNvPr id="48" name="Group 80"/>
          <p:cNvGraphicFramePr>
            <a:graphicFrameLocks noGrp="1"/>
          </p:cNvGraphicFramePr>
          <p:nvPr/>
        </p:nvGraphicFramePr>
        <p:xfrm>
          <a:off x="2505833" y="2799430"/>
          <a:ext cx="1295201" cy="334986"/>
        </p:xfrm>
        <a:graphic>
          <a:graphicData uri="http://schemas.openxmlformats.org/drawingml/2006/table">
            <a:tbl>
              <a:tblPr/>
              <a:tblGrid>
                <a:gridCol w="1295201"/>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2" name="Group 80"/>
          <p:cNvGraphicFramePr>
            <a:graphicFrameLocks noGrp="1"/>
          </p:cNvGraphicFramePr>
          <p:nvPr/>
        </p:nvGraphicFramePr>
        <p:xfrm>
          <a:off x="2371363" y="3229735"/>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3" name="Group 80"/>
          <p:cNvGraphicFramePr>
            <a:graphicFrameLocks noGrp="1"/>
          </p:cNvGraphicFramePr>
          <p:nvPr/>
        </p:nvGraphicFramePr>
        <p:xfrm>
          <a:off x="2321858" y="3624182"/>
          <a:ext cx="762001" cy="334986"/>
        </p:xfrm>
        <a:graphic>
          <a:graphicData uri="http://schemas.openxmlformats.org/drawingml/2006/table">
            <a:tbl>
              <a:tblPr/>
              <a:tblGrid>
                <a:gridCol w="762001"/>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4" name="Group 80"/>
          <p:cNvGraphicFramePr>
            <a:graphicFrameLocks noGrp="1"/>
          </p:cNvGraphicFramePr>
          <p:nvPr/>
        </p:nvGraphicFramePr>
        <p:xfrm>
          <a:off x="2873387" y="4054488"/>
          <a:ext cx="1375884" cy="334986"/>
        </p:xfrm>
        <a:graphic>
          <a:graphicData uri="http://schemas.openxmlformats.org/drawingml/2006/table">
            <a:tbl>
              <a:tblPr/>
              <a:tblGrid>
                <a:gridCol w="1375884"/>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6" name="Group 80"/>
          <p:cNvGraphicFramePr>
            <a:graphicFrameLocks noGrp="1"/>
          </p:cNvGraphicFramePr>
          <p:nvPr/>
        </p:nvGraphicFramePr>
        <p:xfrm>
          <a:off x="1241811" y="4439970"/>
          <a:ext cx="497342" cy="334986"/>
        </p:xfrm>
        <a:graphic>
          <a:graphicData uri="http://schemas.openxmlformats.org/drawingml/2006/table">
            <a:tbl>
              <a:tblPr/>
              <a:tblGrid>
                <a:gridCol w="49734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51" name="图片 50" descr="播放.png"/>
          <p:cNvPicPr>
            <a:picLocks noChangeAspect="1"/>
          </p:cNvPicPr>
          <p:nvPr/>
        </p:nvPicPr>
        <p:blipFill>
          <a:blip r:embed="rId9" cstate="print"/>
          <a:stretch>
            <a:fillRect/>
          </a:stretch>
        </p:blipFill>
        <p:spPr>
          <a:xfrm>
            <a:off x="6946077" y="143824"/>
            <a:ext cx="1078903" cy="725364"/>
          </a:xfrm>
          <a:prstGeom prst="rect">
            <a:avLst/>
          </a:prstGeom>
        </p:spPr>
      </p:pic>
      <p:pic>
        <p:nvPicPr>
          <p:cNvPr id="63" name="图片 62" descr="图片1.png"/>
          <p:cNvPicPr>
            <a:picLocks noChangeAspect="1"/>
          </p:cNvPicPr>
          <p:nvPr/>
        </p:nvPicPr>
        <p:blipFill>
          <a:blip r:embed="rId10" cstate="print"/>
          <a:stretch>
            <a:fillRect/>
          </a:stretch>
        </p:blipFill>
        <p:spPr>
          <a:xfrm>
            <a:off x="8178540" y="158705"/>
            <a:ext cx="944802" cy="731460"/>
          </a:xfrm>
          <a:prstGeom prst="rect">
            <a:avLst/>
          </a:prstGeom>
        </p:spPr>
      </p:pic>
      <p:pic>
        <p:nvPicPr>
          <p:cNvPr id="64" name="图片 63" descr="图片2.png"/>
          <p:cNvPicPr>
            <a:picLocks noChangeAspect="1"/>
          </p:cNvPicPr>
          <p:nvPr/>
        </p:nvPicPr>
        <p:blipFill>
          <a:blip r:embed="rId11" cstate="print"/>
          <a:stretch>
            <a:fillRect/>
          </a:stretch>
        </p:blipFill>
        <p:spPr>
          <a:xfrm>
            <a:off x="9219160" y="107576"/>
            <a:ext cx="871656" cy="841179"/>
          </a:xfrm>
          <a:prstGeom prst="rect">
            <a:avLst/>
          </a:prstGeom>
        </p:spPr>
      </p:pic>
      <p:pic>
        <p:nvPicPr>
          <p:cNvPr id="41" name="A-2.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169894"/>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48"/>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39"/>
                                        </p:tgtEl>
                                        <p:attrNameLst>
                                          <p:attrName>ppt_x</p:attrName>
                                        </p:attrNameLst>
                                      </p:cBhvr>
                                      <p:tavLst>
                                        <p:tav tm="0">
                                          <p:val>
                                            <p:strVal val="ppt_x"/>
                                          </p:val>
                                        </p:tav>
                                        <p:tav tm="100000">
                                          <p:val>
                                            <p:strVal val="ppt_x"/>
                                          </p:val>
                                        </p:tav>
                                      </p:tavLst>
                                    </p:anim>
                                    <p:anim calcmode="lin" valueType="num">
                                      <p:cBhvr additive="base">
                                        <p:cTn id="23" dur="500"/>
                                        <p:tgtEl>
                                          <p:spTgt spid="39"/>
                                        </p:tgtEl>
                                        <p:attrNameLst>
                                          <p:attrName>ppt_y</p:attrName>
                                        </p:attrNameLst>
                                      </p:cBhvr>
                                      <p:tavLst>
                                        <p:tav tm="0">
                                          <p:val>
                                            <p:strVal val="ppt_y"/>
                                          </p:val>
                                        </p:tav>
                                        <p:tav tm="100000">
                                          <p:val>
                                            <p:strVal val="1+ppt_h/2"/>
                                          </p:val>
                                        </p:tav>
                                      </p:tavLst>
                                    </p:anim>
                                    <p:set>
                                      <p:cBhvr>
                                        <p:cTn id="24"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ppt_x"/>
                                          </p:val>
                                        </p:tav>
                                        <p:tav tm="100000">
                                          <p:val>
                                            <p:strVal val="#ppt_x"/>
                                          </p:val>
                                        </p:tav>
                                      </p:tavLst>
                                    </p:anim>
                                    <p:anim calcmode="lin" valueType="num">
                                      <p:cBhvr additive="base">
                                        <p:cTn id="3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4"/>
                                        </p:tgtEl>
                                        <p:attrNameLst>
                                          <p:attrName>ppt_x</p:attrName>
                                        </p:attrNameLst>
                                      </p:cBhvr>
                                      <p:tavLst>
                                        <p:tav tm="0">
                                          <p:val>
                                            <p:strVal val="ppt_x"/>
                                          </p:val>
                                        </p:tav>
                                        <p:tav tm="100000">
                                          <p:val>
                                            <p:strVal val="ppt_x"/>
                                          </p:val>
                                        </p:tav>
                                      </p:tavLst>
                                    </p:anim>
                                    <p:anim calcmode="lin" valueType="num">
                                      <p:cBhvr additive="base">
                                        <p:cTn id="36" dur="500"/>
                                        <p:tgtEl>
                                          <p:spTgt spid="44"/>
                                        </p:tgtEl>
                                        <p:attrNameLst>
                                          <p:attrName>ppt_y</p:attrName>
                                        </p:attrNameLst>
                                      </p:cBhvr>
                                      <p:tavLst>
                                        <p:tav tm="0">
                                          <p:val>
                                            <p:strVal val="ppt_y"/>
                                          </p:val>
                                        </p:tav>
                                        <p:tav tm="100000">
                                          <p:val>
                                            <p:strVal val="1+ppt_h/2"/>
                                          </p:val>
                                        </p:tav>
                                      </p:tavLst>
                                    </p:anim>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8" restart="whenNotActive" fill="hold" evtFilter="cancelBubble" nodeType="interactiveSeq">
                <p:stCondLst>
                  <p:cond evt="onClick" delay="0">
                    <p:tgtEl>
                      <p:spTgt spid="53"/>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anim calcmode="lin" valueType="num">
                                      <p:cBhvr additive="base">
                                        <p:cTn id="43" dur="500" fill="hold"/>
                                        <p:tgtEl>
                                          <p:spTgt spid="55"/>
                                        </p:tgtEl>
                                        <p:attrNameLst>
                                          <p:attrName>ppt_x</p:attrName>
                                        </p:attrNameLst>
                                      </p:cBhvr>
                                      <p:tavLst>
                                        <p:tav tm="0">
                                          <p:val>
                                            <p:strVal val="#ppt_x"/>
                                          </p:val>
                                        </p:tav>
                                        <p:tav tm="100000">
                                          <p:val>
                                            <p:strVal val="#ppt_x"/>
                                          </p:val>
                                        </p:tav>
                                      </p:tavLst>
                                    </p:anim>
                                    <p:anim calcmode="lin" valueType="num">
                                      <p:cBhvr additive="base">
                                        <p:cTn id="4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55"/>
                                        </p:tgtEl>
                                        <p:attrNameLst>
                                          <p:attrName>ppt_x</p:attrName>
                                        </p:attrNameLst>
                                      </p:cBhvr>
                                      <p:tavLst>
                                        <p:tav tm="0">
                                          <p:val>
                                            <p:strVal val="ppt_x"/>
                                          </p:val>
                                        </p:tav>
                                        <p:tav tm="100000">
                                          <p:val>
                                            <p:strVal val="ppt_x"/>
                                          </p:val>
                                        </p:tav>
                                      </p:tavLst>
                                    </p:anim>
                                    <p:anim calcmode="lin" valueType="num">
                                      <p:cBhvr additive="base">
                                        <p:cTn id="49" dur="500"/>
                                        <p:tgtEl>
                                          <p:spTgt spid="55"/>
                                        </p:tgtEl>
                                        <p:attrNameLst>
                                          <p:attrName>ppt_y</p:attrName>
                                        </p:attrNameLst>
                                      </p:cBhvr>
                                      <p:tavLst>
                                        <p:tav tm="0">
                                          <p:val>
                                            <p:strVal val="ppt_y"/>
                                          </p:val>
                                        </p:tav>
                                        <p:tav tm="100000">
                                          <p:val>
                                            <p:strVal val="1+ppt_h/2"/>
                                          </p:val>
                                        </p:tav>
                                      </p:tavLst>
                                    </p:anim>
                                    <p:set>
                                      <p:cBhvr>
                                        <p:cTn id="5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4"/>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additive="base">
                                        <p:cTn id="56" dur="500" fill="hold"/>
                                        <p:tgtEl>
                                          <p:spTgt spid="45"/>
                                        </p:tgtEl>
                                        <p:attrNameLst>
                                          <p:attrName>ppt_x</p:attrName>
                                        </p:attrNameLst>
                                      </p:cBhvr>
                                      <p:tavLst>
                                        <p:tav tm="0">
                                          <p:val>
                                            <p:strVal val="#ppt_x"/>
                                          </p:val>
                                        </p:tav>
                                        <p:tav tm="100000">
                                          <p:val>
                                            <p:strVal val="#ppt_x"/>
                                          </p:val>
                                        </p:tav>
                                      </p:tavLst>
                                    </p:anim>
                                    <p:anim calcmode="lin" valueType="num">
                                      <p:cBhvr additive="base">
                                        <p:cTn id="5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45"/>
                                        </p:tgtEl>
                                        <p:attrNameLst>
                                          <p:attrName>ppt_x</p:attrName>
                                        </p:attrNameLst>
                                      </p:cBhvr>
                                      <p:tavLst>
                                        <p:tav tm="0">
                                          <p:val>
                                            <p:strVal val="ppt_x"/>
                                          </p:val>
                                        </p:tav>
                                        <p:tav tm="100000">
                                          <p:val>
                                            <p:strVal val="ppt_x"/>
                                          </p:val>
                                        </p:tav>
                                      </p:tavLst>
                                    </p:anim>
                                    <p:anim calcmode="lin" valueType="num">
                                      <p:cBhvr additive="base">
                                        <p:cTn id="62" dur="500"/>
                                        <p:tgtEl>
                                          <p:spTgt spid="45"/>
                                        </p:tgtEl>
                                        <p:attrNameLst>
                                          <p:attrName>ppt_y</p:attrName>
                                        </p:attrNameLst>
                                      </p:cBhvr>
                                      <p:tavLst>
                                        <p:tav tm="0">
                                          <p:val>
                                            <p:strVal val="ppt_y"/>
                                          </p:val>
                                        </p:tav>
                                        <p:tav tm="100000">
                                          <p:val>
                                            <p:strVal val="1+ppt_h/2"/>
                                          </p:val>
                                        </p:tav>
                                      </p:tavLst>
                                    </p:anim>
                                    <p:set>
                                      <p:cBhvr>
                                        <p:cTn id="6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6"/>
                    </p:tgtEl>
                  </p:cond>
                </p:stCondLst>
                <p:endSync evt="end" delay="0">
                  <p:rtn val="all"/>
                </p:endSync>
                <p:childTnLst>
                  <p:par>
                    <p:cTn id="65" fill="hold">
                      <p:stCondLst>
                        <p:cond delay="0"/>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9"/>
                                        </p:tgtEl>
                                        <p:attrNameLst>
                                          <p:attrName>style.visibility</p:attrName>
                                        </p:attrNameLst>
                                      </p:cBhvr>
                                      <p:to>
                                        <p:strVal val="visible"/>
                                      </p:to>
                                    </p:set>
                                    <p:anim calcmode="lin" valueType="num">
                                      <p:cBhvr additive="base">
                                        <p:cTn id="69" dur="500" fill="hold"/>
                                        <p:tgtEl>
                                          <p:spTgt spid="49"/>
                                        </p:tgtEl>
                                        <p:attrNameLst>
                                          <p:attrName>ppt_x</p:attrName>
                                        </p:attrNameLst>
                                      </p:cBhvr>
                                      <p:tavLst>
                                        <p:tav tm="0">
                                          <p:val>
                                            <p:strVal val="#ppt_x"/>
                                          </p:val>
                                        </p:tav>
                                        <p:tav tm="100000">
                                          <p:val>
                                            <p:strVal val="#ppt_x"/>
                                          </p:val>
                                        </p:tav>
                                      </p:tavLst>
                                    </p:anim>
                                    <p:anim calcmode="lin" valueType="num">
                                      <p:cBhvr additive="base">
                                        <p:cTn id="7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49"/>
                                        </p:tgtEl>
                                        <p:attrNameLst>
                                          <p:attrName>ppt_x</p:attrName>
                                        </p:attrNameLst>
                                      </p:cBhvr>
                                      <p:tavLst>
                                        <p:tav tm="0">
                                          <p:val>
                                            <p:strVal val="ppt_x"/>
                                          </p:val>
                                        </p:tav>
                                        <p:tav tm="100000">
                                          <p:val>
                                            <p:strVal val="ppt_x"/>
                                          </p:val>
                                        </p:tav>
                                      </p:tavLst>
                                    </p:anim>
                                    <p:anim calcmode="lin" valueType="num">
                                      <p:cBhvr additive="base">
                                        <p:cTn id="75" dur="500"/>
                                        <p:tgtEl>
                                          <p:spTgt spid="49"/>
                                        </p:tgtEl>
                                        <p:attrNameLst>
                                          <p:attrName>ppt_y</p:attrName>
                                        </p:attrNameLst>
                                      </p:cBhvr>
                                      <p:tavLst>
                                        <p:tav tm="0">
                                          <p:val>
                                            <p:strVal val="ppt_y"/>
                                          </p:val>
                                        </p:tav>
                                        <p:tav tm="100000">
                                          <p:val>
                                            <p:strVal val="1+ppt_h/2"/>
                                          </p:val>
                                        </p:tav>
                                      </p:tavLst>
                                    </p:anim>
                                    <p:set>
                                      <p:cBhvr>
                                        <p:cTn id="76"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56"/>
                  </p:tgtEl>
                </p:cond>
              </p:nextCondLst>
            </p:seq>
            <p:audio>
              <p:cMediaNode>
                <p:cTn id="77" fill="hold" display="0">
                  <p:stCondLst>
                    <p:cond delay="indefinite"/>
                  </p:stCondLst>
                  <p:endCondLst>
                    <p:cond evt="onNext" delay="0">
                      <p:tgtEl>
                        <p:sldTgt/>
                      </p:tgtEl>
                    </p:cond>
                    <p:cond evt="onPrev" delay="0">
                      <p:tgtEl>
                        <p:sldTgt/>
                      </p:tgtEl>
                    </p:cond>
                    <p:cond evt="onStopAudio" delay="0">
                      <p:tgtEl>
                        <p:sldTgt/>
                      </p:tgtEl>
                    </p:cond>
                  </p:endCondLst>
                </p:cTn>
                <p:tgtEl>
                  <p:spTgt spid="41"/>
                </p:tgtEl>
              </p:cMediaNode>
            </p:audio>
            <p:seq concurrent="1" nextAc="seek">
              <p:cTn id="78" restart="whenNotActive" fill="hold" evtFilter="cancelBubble" nodeType="interactiveSeq">
                <p:stCondLst>
                  <p:cond evt="onClick" delay="0">
                    <p:tgtEl>
                      <p:spTgt spid="51"/>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16880" fill="hold"/>
                                        <p:tgtEl>
                                          <p:spTgt spid="41"/>
                                        </p:tgtEl>
                                      </p:cBhvr>
                                    </p:cmd>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63"/>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41"/>
                                        </p:tgtEl>
                                      </p:cBhvr>
                                    </p:cmd>
                                  </p:childTnLst>
                                </p:cTn>
                              </p:par>
                            </p:childTnLst>
                          </p:cTn>
                        </p:par>
                      </p:childTnLst>
                    </p:cTn>
                  </p:par>
                </p:childTnLst>
              </p:cTn>
              <p:nextCondLst>
                <p:cond evt="onClick" delay="0">
                  <p:tgtEl>
                    <p:spTgt spid="63"/>
                  </p:tgtEl>
                </p:cond>
              </p:nextCondLst>
            </p:seq>
            <p:seq concurrent="1" nextAc="seek">
              <p:cTn id="88" restart="whenNotActive" fill="hold" evtFilter="cancelBubble" nodeType="interactiveSeq">
                <p:stCondLst>
                  <p:cond evt="onClick" delay="0">
                    <p:tgtEl>
                      <p:spTgt spid="64"/>
                    </p:tgtEl>
                  </p:cond>
                </p:stCondLst>
                <p:endSync evt="end" delay="0">
                  <p:rtn val="all"/>
                </p:endSync>
                <p:childTnLst>
                  <p:par>
                    <p:cTn id="89" fill="hold">
                      <p:stCondLst>
                        <p:cond delay="0"/>
                      </p:stCondLst>
                      <p:childTnLst>
                        <p:par>
                          <p:cTn id="90" fill="hold">
                            <p:stCondLst>
                              <p:cond delay="0"/>
                            </p:stCondLst>
                            <p:childTnLst>
                              <p:par>
                                <p:cTn id="91" presetID="3" presetClass="mediacall" presetSubtype="0" fill="hold" nodeType="clickEffect">
                                  <p:stCondLst>
                                    <p:cond delay="0"/>
                                  </p:stCondLst>
                                  <p:childTnLst>
                                    <p:cmd type="call" cmd="stop">
                                      <p:cBhvr>
                                        <p:cTn id="92" dur="1" fill="hold"/>
                                        <p:tgtEl>
                                          <p:spTgt spid="41"/>
                                        </p:tgtEl>
                                      </p:cBhvr>
                                    </p:cmd>
                                  </p:childTnLst>
                                </p:cTn>
                              </p:par>
                            </p:childTnLst>
                          </p:cTn>
                        </p:par>
                      </p:childTnLst>
                    </p:cTn>
                  </p:par>
                </p:childTnLst>
              </p:cTn>
              <p:nextCondLst>
                <p:cond evt="onClick" delay="0">
                  <p:tgtEl>
                    <p:spTgt spid="64"/>
                  </p:tgtEl>
                </p:cond>
              </p:nextCondLst>
            </p:seq>
          </p:childTnLst>
        </p:cTn>
      </p:par>
    </p:tnLst>
    <p:bldLst>
      <p:bldP spid="20" grpId="0" animBg="1"/>
      <p:bldP spid="20" grpId="1" animBg="1"/>
      <p:bldP spid="44" grpId="0" animBg="1"/>
      <p:bldP spid="44" grpId="1" animBg="1"/>
      <p:bldP spid="55" grpId="0" animBg="1"/>
      <p:bldP spid="55" grpId="1" animBg="1"/>
      <p:bldP spid="49" grpId="0" animBg="1"/>
      <p:bldP spid="49" grpId="1" animBg="1"/>
      <p:bldP spid="39" grpId="0" animBg="1"/>
      <p:bldP spid="39" grpId="1" animBg="1"/>
      <p:bldP spid="45" grpId="0" animBg="1"/>
      <p:bldP spid="4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3</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307823" y="2911256"/>
            <a:ext cx="4713288" cy="923330"/>
          </a:xfrm>
          <a:prstGeom prst="rect">
            <a:avLst/>
          </a:prstGeom>
          <a:solidFill>
            <a:srgbClr val="FFFF99"/>
          </a:solidFill>
        </p:spPr>
        <p:txBody>
          <a:bodyPr wrap="square">
            <a:spAutoFit/>
          </a:bodyPr>
          <a:lstStyle/>
          <a:p>
            <a:pPr algn="just"/>
            <a:r>
              <a:rPr lang="en-US" altLang="zh-CN" smtClean="0"/>
              <a:t>         </a:t>
            </a:r>
            <a:r>
              <a:rPr lang="zh-CN" altLang="zh-CN" smtClean="0"/>
              <a:t>第二天早晨，我紧张地在教室门口等</a:t>
            </a:r>
            <a:r>
              <a:rPr lang="en-US" altLang="zh-CN" smtClean="0"/>
              <a:t>Vic</a:t>
            </a:r>
            <a:r>
              <a:rPr lang="zh-CN" altLang="zh-CN" smtClean="0"/>
              <a:t>来。他走过我时，用他那迷人的蓝眼睛看了我一眼。他简直比电影明星还要英俊！</a:t>
            </a:r>
            <a:endParaRPr lang="zh-CN" altLang="zh-CN" dirty="0"/>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115091" y="2776006"/>
            <a:ext cx="4346721"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nervously </a:t>
            </a:r>
            <a:r>
              <a:rPr lang="en-US" altLang="zh-CN" sz="1600" b="1" smtClean="0"/>
              <a:t> </a:t>
            </a:r>
            <a:r>
              <a:rPr lang="en-US" altLang="zh-CN" smtClean="0"/>
              <a:t>/'nɜːvəslɪ/         adv. </a:t>
            </a:r>
            <a:r>
              <a:rPr lang="zh-CN" altLang="en-US" smtClean="0"/>
              <a:t>焦虑地</a:t>
            </a:r>
            <a:endParaRPr lang="zh-CN" altLang="en-US" dirty="0" smtClean="0"/>
          </a:p>
        </p:txBody>
      </p:sp>
      <p:sp>
        <p:nvSpPr>
          <p:cNvPr id="55" name="矩形 54"/>
          <p:cNvSpPr/>
          <p:nvPr/>
        </p:nvSpPr>
        <p:spPr>
          <a:xfrm>
            <a:off x="6039927" y="2496804"/>
            <a:ext cx="5031486" cy="812530"/>
          </a:xfrm>
          <a:prstGeom prst="rect">
            <a:avLst/>
          </a:prstGeom>
          <a:solidFill>
            <a:srgbClr val="D7F9D3"/>
          </a:solidFill>
          <a:ln>
            <a:solidFill>
              <a:srgbClr val="FF0000"/>
            </a:solidFill>
          </a:ln>
        </p:spPr>
        <p:txBody>
          <a:bodyPr wrap="square">
            <a:spAutoFit/>
          </a:bodyPr>
          <a:lstStyle/>
          <a:p>
            <a:pPr>
              <a:lnSpc>
                <a:spcPct val="130000"/>
              </a:lnSpc>
            </a:pPr>
            <a:r>
              <a:rPr lang="zh-CN" altLang="zh-CN" sz="1700" b="1" kern="100">
                <a:solidFill>
                  <a:srgbClr val="0070C0"/>
                </a:solidFill>
                <a:latin typeface="Times New Roman" panose="02020603050405020304" pitchFamily="18" charset="0"/>
              </a:rPr>
              <a:t>★ </a:t>
            </a:r>
            <a:r>
              <a:rPr lang="en-US" altLang="zh-CN" sz="1700" b="1" kern="100" smtClean="0">
                <a:solidFill>
                  <a:srgbClr val="0070C0"/>
                </a:solidFill>
                <a:latin typeface="Times New Roman" panose="02020603050405020304" pitchFamily="18" charset="0"/>
              </a:rPr>
              <a:t>glance at </a:t>
            </a:r>
            <a:r>
              <a:rPr lang="zh-CN" altLang="en-US" smtClean="0"/>
              <a:t>朝</a:t>
            </a:r>
            <a:r>
              <a:rPr lang="en-US" altLang="zh-CN" smtClean="0">
                <a:latin typeface="+mn-ea"/>
              </a:rPr>
              <a:t>……</a:t>
            </a:r>
            <a:r>
              <a:rPr lang="zh-CN" altLang="en-US" smtClean="0"/>
              <a:t>看了一眼</a:t>
            </a:r>
          </a:p>
          <a:p>
            <a:pPr>
              <a:lnSpc>
                <a:spcPct val="130000"/>
              </a:lnSpc>
            </a:pPr>
            <a:r>
              <a:rPr lang="en-US" altLang="zh-CN" smtClean="0"/>
              <a:t>e.g. She took her eyes off the road to glance at me.</a:t>
            </a:r>
            <a:endParaRPr lang="en-US" altLang="zh-CN" dirty="0" err="1" smtClean="0"/>
          </a:p>
        </p:txBody>
      </p:sp>
      <p:sp>
        <p:nvSpPr>
          <p:cNvPr id="43" name="TextBox 42"/>
          <p:cNvSpPr txBox="1"/>
          <p:nvPr/>
        </p:nvSpPr>
        <p:spPr>
          <a:xfrm>
            <a:off x="855135" y="2658533"/>
            <a:ext cx="4045340" cy="2172133"/>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3</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000" smtClean="0"/>
              <a:t>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The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next morning I </a:t>
            </a:r>
            <a:r>
              <a:rPr lang="en-US" altLang="zh-CN" sz="1700" b="1" kern="100" dirty="0" smtClean="0">
                <a:solidFill>
                  <a:srgbClr val="0070C0"/>
                </a:solidFill>
                <a:latin typeface="Times New Roman" panose="02020603050405020304" pitchFamily="18" charset="0"/>
              </a:rPr>
              <a:t>nervously</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11</a:t>
            </a:r>
            <a:r>
              <a:rPr lang="en-US" altLang="zh-CN" sz="1700" b="1" kern="100" dirty="0" smtClean="0">
                <a:solidFill>
                  <a:srgbClr val="0070C0"/>
                </a:solidFill>
                <a:latin typeface="Times New Roman" panose="02020603050405020304" pitchFamily="18" charset="0"/>
              </a:rPr>
              <a:t>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waited at the classroom door until Vic came</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he </a:t>
            </a:r>
            <a:r>
              <a:rPr lang="en-US" altLang="zh-CN" sz="1700" b="1" u="sng" kern="100" dirty="0" smtClean="0">
                <a:solidFill>
                  <a:srgbClr val="0070C0"/>
                </a:solidFill>
                <a:latin typeface="Times New Roman" panose="02020603050405020304" pitchFamily="18" charset="0"/>
              </a:rPr>
              <a:t>glanced</a:t>
            </a:r>
            <a:r>
              <a:rPr lang="en-US" altLang="zh-CN" sz="2000" b="1" u="sng" baseline="30000" dirty="0" smtClean="0">
                <a:solidFill>
                  <a:schemeClr val="accent5"/>
                </a:solidFill>
                <a:latin typeface="Times New Roman" panose="02020603050405020304" pitchFamily="18" charset="0"/>
                <a:cs typeface="Times New Roman" panose="02020603050405020304" pitchFamily="18" charset="0"/>
              </a:rPr>
              <a:t>12</a:t>
            </a:r>
            <a:r>
              <a:rPr lang="en-US" altLang="zh-CN" sz="2000" u="sng"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u="sng"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me with his </a:t>
            </a:r>
            <a:r>
              <a:rPr lang="en-US" altLang="zh-CN" sz="1700" b="1" kern="100" dirty="0" smtClean="0">
                <a:solidFill>
                  <a:srgbClr val="0070C0"/>
                </a:solidFill>
                <a:latin typeface="Times New Roman" panose="02020603050405020304" pitchFamily="18" charset="0"/>
              </a:rPr>
              <a:t>amazingly</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13</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blue eyes. He was </a:t>
            </a:r>
            <a:r>
              <a:rPr lang="en-US" altLang="zh-CN" sz="1700" b="1" kern="100" dirty="0" smtClean="0">
                <a:solidFill>
                  <a:srgbClr val="0070C0"/>
                </a:solidFill>
                <a:latin typeface="Times New Roman" panose="02020603050405020304" pitchFamily="18" charset="0"/>
              </a:rPr>
              <a:t>beyond</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14</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movie-star </a:t>
            </a:r>
            <a:r>
              <a:rPr lang="en-US" altLang="zh-CN" sz="1700" b="1" kern="100" dirty="0" smtClean="0">
                <a:solidFill>
                  <a:srgbClr val="0070C0"/>
                </a:solidFill>
                <a:latin typeface="Times New Roman" panose="02020603050405020304" pitchFamily="18" charset="0"/>
              </a:rPr>
              <a:t>handsome</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15</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矩形 48"/>
          <p:cNvSpPr/>
          <p:nvPr/>
        </p:nvSpPr>
        <p:spPr>
          <a:xfrm>
            <a:off x="6107619" y="2173876"/>
            <a:ext cx="4730710" cy="3333220"/>
          </a:xfrm>
          <a:prstGeom prst="rect">
            <a:avLst/>
          </a:prstGeom>
          <a:solidFill>
            <a:srgbClr val="D7F9D3"/>
          </a:solidFill>
          <a:ln>
            <a:solidFill>
              <a:srgbClr val="FF0000"/>
            </a:solidFill>
          </a:ln>
        </p:spPr>
        <p:txBody>
          <a:bodyPr wrap="square">
            <a:spAutoFit/>
          </a:bodyPr>
          <a:lstStyle/>
          <a:p>
            <a:pPr>
              <a:lnSpc>
                <a:spcPct val="130000"/>
              </a:lnSpc>
            </a:pPr>
            <a:r>
              <a:rPr lang="zh-CN" altLang="zh-CN" kern="100">
                <a:solidFill>
                  <a:srgbClr val="0070C0"/>
                </a:solidFill>
                <a:latin typeface="Times New Roman" panose="02020603050405020304" pitchFamily="18" charset="0"/>
                <a:ea typeface="+mn-ea"/>
              </a:rPr>
              <a:t>★ </a:t>
            </a:r>
            <a:r>
              <a:rPr lang="x-none" altLang="zh-CN" sz="1700" b="1" kern="100" dirty="0" smtClean="0">
                <a:solidFill>
                  <a:srgbClr val="0070C0"/>
                </a:solidFill>
                <a:latin typeface="Times New Roman" panose="02020603050405020304" pitchFamily="18" charset="0"/>
              </a:rPr>
              <a:t>beyond </a:t>
            </a:r>
            <a:r>
              <a:rPr lang="x-none" altLang="zh-CN" smtClean="0"/>
              <a:t>/bɪ'jɒnd/ </a:t>
            </a:r>
            <a:r>
              <a:rPr lang="en-US" altLang="zh-CN" smtClean="0"/>
              <a:t>    </a:t>
            </a:r>
            <a:r>
              <a:rPr lang="x-none" altLang="zh-CN" smtClean="0"/>
              <a:t>prep.</a:t>
            </a:r>
            <a:endParaRPr lang="zh-CN" altLang="zh-CN" smtClean="0"/>
          </a:p>
          <a:p>
            <a:pPr>
              <a:lnSpc>
                <a:spcPct val="130000"/>
              </a:lnSpc>
            </a:pPr>
            <a:r>
              <a:rPr lang="x-none" altLang="zh-CN" b="1" smtClean="0"/>
              <a:t>(a) </a:t>
            </a:r>
            <a:r>
              <a:rPr lang="x-none" altLang="zh-CN" smtClean="0"/>
              <a:t>more than sth.  超出；除</a:t>
            </a:r>
            <a:r>
              <a:rPr lang="x-none" altLang="zh-CN" smtClean="0">
                <a:latin typeface="+mn-ea"/>
              </a:rPr>
              <a:t>……</a:t>
            </a:r>
            <a:r>
              <a:rPr lang="x-none" altLang="zh-CN" smtClean="0"/>
              <a:t>之外</a:t>
            </a:r>
            <a:endParaRPr lang="zh-CN" altLang="zh-CN" smtClean="0"/>
          </a:p>
          <a:p>
            <a:pPr>
              <a:lnSpc>
                <a:spcPct val="130000"/>
              </a:lnSpc>
            </a:pPr>
            <a:r>
              <a:rPr lang="x-none" altLang="zh-CN" b="1" i="1" smtClean="0"/>
              <a:t>e.g.</a:t>
            </a:r>
            <a:r>
              <a:rPr lang="en-US" altLang="zh-CN" b="1" i="1" smtClean="0"/>
              <a:t> </a:t>
            </a:r>
            <a:r>
              <a:rPr lang="x-none" altLang="zh-CN" b="1" i="1" smtClean="0"/>
              <a:t> </a:t>
            </a:r>
            <a:r>
              <a:rPr lang="x-none" altLang="zh-CN" smtClean="0"/>
              <a:t>She’s got nothing beyond her state pension.</a:t>
            </a:r>
            <a:endParaRPr lang="zh-CN" altLang="zh-CN" smtClean="0"/>
          </a:p>
          <a:p>
            <a:pPr>
              <a:lnSpc>
                <a:spcPct val="130000"/>
              </a:lnSpc>
            </a:pPr>
            <a:r>
              <a:rPr lang="en-US" altLang="zh-CN" smtClean="0"/>
              <a:t>          </a:t>
            </a:r>
            <a:r>
              <a:rPr lang="x-none" altLang="zh-CN" smtClean="0"/>
              <a:t>除了政府发的养老金，她什么都没有。</a:t>
            </a:r>
            <a:endParaRPr lang="zh-CN" altLang="zh-CN" smtClean="0"/>
          </a:p>
          <a:p>
            <a:pPr>
              <a:lnSpc>
                <a:spcPct val="130000"/>
              </a:lnSpc>
            </a:pPr>
            <a:r>
              <a:rPr lang="x-none" altLang="zh-CN" b="1" smtClean="0"/>
              <a:t>(b)</a:t>
            </a:r>
            <a:r>
              <a:rPr lang="x-none" altLang="zh-CN" smtClean="0"/>
              <a:t> too far or too advanced for sb. / sth.  </a:t>
            </a:r>
            <a:endParaRPr lang="en-US" altLang="zh-CN" smtClean="0"/>
          </a:p>
          <a:p>
            <a:pPr>
              <a:lnSpc>
                <a:spcPct val="130000"/>
              </a:lnSpc>
            </a:pPr>
            <a:r>
              <a:rPr lang="en-US" altLang="zh-CN" smtClean="0"/>
              <a:t>      </a:t>
            </a:r>
            <a:r>
              <a:rPr lang="x-none" altLang="zh-CN" smtClean="0"/>
              <a:t>超出</a:t>
            </a:r>
            <a:r>
              <a:rPr lang="x-none" altLang="zh-CN" smtClean="0">
                <a:latin typeface="+mn-ea"/>
              </a:rPr>
              <a:t>……</a:t>
            </a:r>
            <a:r>
              <a:rPr lang="x-none" altLang="zh-CN" smtClean="0"/>
              <a:t>之外；超越</a:t>
            </a:r>
            <a:endParaRPr lang="zh-CN" altLang="zh-CN" smtClean="0"/>
          </a:p>
          <a:p>
            <a:pPr>
              <a:lnSpc>
                <a:spcPct val="130000"/>
              </a:lnSpc>
            </a:pPr>
            <a:r>
              <a:rPr lang="x-none" altLang="zh-CN" b="1" i="1" smtClean="0"/>
              <a:t>e.g.</a:t>
            </a:r>
            <a:r>
              <a:rPr lang="en-US" altLang="zh-CN" b="1" i="1" smtClean="0"/>
              <a:t> </a:t>
            </a:r>
            <a:r>
              <a:rPr lang="x-none" altLang="zh-CN" b="1" i="1" smtClean="0"/>
              <a:t> </a:t>
            </a:r>
            <a:r>
              <a:rPr lang="x-none" altLang="zh-CN" smtClean="0"/>
              <a:t>The exercise was beyond the abilities of most of the class.</a:t>
            </a:r>
            <a:endParaRPr lang="zh-CN" altLang="zh-CN" smtClean="0"/>
          </a:p>
          <a:p>
            <a:pPr>
              <a:lnSpc>
                <a:spcPct val="130000"/>
              </a:lnSpc>
            </a:pPr>
            <a:r>
              <a:rPr lang="en-US" altLang="zh-CN" smtClean="0"/>
              <a:t>        </a:t>
            </a:r>
            <a:r>
              <a:rPr lang="zh-CN" altLang="zh-CN" smtClean="0"/>
              <a:t>这个练习超出了班上大多数学生的能力</a:t>
            </a:r>
            <a:r>
              <a:rPr lang="zh-CN" altLang="en-US" smtClean="0"/>
              <a:t>。</a:t>
            </a:r>
            <a:endParaRPr lang="zh-CN" altLang="en-US" dirty="0" smtClean="0"/>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4" name="矩形 33"/>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graphicFrame>
        <p:nvGraphicFramePr>
          <p:cNvPr id="50" name="Group 80"/>
          <p:cNvGraphicFramePr>
            <a:graphicFrameLocks noGrp="1"/>
          </p:cNvGraphicFramePr>
          <p:nvPr/>
        </p:nvGraphicFramePr>
        <p:xfrm>
          <a:off x="973183" y="4031101"/>
          <a:ext cx="635483" cy="372534"/>
        </p:xfrm>
        <a:graphic>
          <a:graphicData uri="http://schemas.openxmlformats.org/drawingml/2006/table">
            <a:tbl>
              <a:tblPr/>
              <a:tblGrid>
                <a:gridCol w="635483"/>
              </a:tblGrid>
              <a:tr h="3725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5" name="Group 80"/>
          <p:cNvGraphicFramePr>
            <a:graphicFrameLocks noGrp="1"/>
          </p:cNvGraphicFramePr>
          <p:nvPr/>
        </p:nvGraphicFramePr>
        <p:xfrm>
          <a:off x="2021739" y="3606252"/>
          <a:ext cx="1295201" cy="334986"/>
        </p:xfrm>
        <a:graphic>
          <a:graphicData uri="http://schemas.openxmlformats.org/drawingml/2006/table">
            <a:tbl>
              <a:tblPr/>
              <a:tblGrid>
                <a:gridCol w="1295201"/>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8" name="Group 80"/>
          <p:cNvGraphicFramePr>
            <a:graphicFrameLocks noGrp="1"/>
          </p:cNvGraphicFramePr>
          <p:nvPr/>
        </p:nvGraphicFramePr>
        <p:xfrm>
          <a:off x="3716070" y="2835288"/>
          <a:ext cx="1214518" cy="334986"/>
        </p:xfrm>
        <a:graphic>
          <a:graphicData uri="http://schemas.openxmlformats.org/drawingml/2006/table">
            <a:tbl>
              <a:tblPr/>
              <a:tblGrid>
                <a:gridCol w="1214518"/>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2" name="矩形 51"/>
          <p:cNvSpPr/>
          <p:nvPr/>
        </p:nvSpPr>
        <p:spPr>
          <a:xfrm>
            <a:off x="6057857" y="2837464"/>
            <a:ext cx="5031486" cy="452432"/>
          </a:xfrm>
          <a:prstGeom prst="rect">
            <a:avLst/>
          </a:prstGeom>
          <a:solidFill>
            <a:srgbClr val="D7F9D3"/>
          </a:solidFill>
          <a:ln>
            <a:solidFill>
              <a:srgbClr val="FF0000"/>
            </a:solidFill>
          </a:ln>
        </p:spPr>
        <p:txBody>
          <a:bodyPr wrap="square">
            <a:spAutoFit/>
          </a:bodyPr>
          <a:lstStyle/>
          <a:p>
            <a:pPr>
              <a:lnSpc>
                <a:spcPct val="130000"/>
              </a:lnSpc>
            </a:pPr>
            <a:r>
              <a:rPr lang="zh-CN" altLang="zh-CN" sz="1700" b="1" kern="100">
                <a:solidFill>
                  <a:srgbClr val="0070C0"/>
                </a:solidFill>
                <a:latin typeface="Times New Roman" panose="02020603050405020304" pitchFamily="18" charset="0"/>
              </a:rPr>
              <a:t>★ </a:t>
            </a:r>
            <a:r>
              <a:rPr lang="en-US" altLang="zh-CN" b="1" kern="100" smtClean="0">
                <a:solidFill>
                  <a:srgbClr val="0070C0"/>
                </a:solidFill>
                <a:latin typeface="Times New Roman" panose="02020603050405020304" pitchFamily="18" charset="0"/>
              </a:rPr>
              <a:t>amazingly</a:t>
            </a:r>
            <a:r>
              <a:rPr lang="en-US" altLang="zh-CN" sz="1600" b="1" smtClean="0"/>
              <a:t> </a:t>
            </a:r>
            <a:r>
              <a:rPr lang="en-US" altLang="zh-CN" smtClean="0"/>
              <a:t>/ə'meɪzɪŋli/     adv. </a:t>
            </a:r>
            <a:r>
              <a:rPr lang="zh-CN" altLang="en-US" smtClean="0"/>
              <a:t>令人惊奇地</a:t>
            </a:r>
            <a:endParaRPr lang="en-US" altLang="zh-CN" dirty="0" err="1" smtClean="0"/>
          </a:p>
        </p:txBody>
      </p:sp>
      <p:graphicFrame>
        <p:nvGraphicFramePr>
          <p:cNvPr id="53" name="Group 80"/>
          <p:cNvGraphicFramePr>
            <a:graphicFrameLocks noGrp="1"/>
          </p:cNvGraphicFramePr>
          <p:nvPr/>
        </p:nvGraphicFramePr>
        <p:xfrm>
          <a:off x="919081" y="4018629"/>
          <a:ext cx="1205554" cy="334986"/>
        </p:xfrm>
        <a:graphic>
          <a:graphicData uri="http://schemas.openxmlformats.org/drawingml/2006/table">
            <a:tbl>
              <a:tblPr/>
              <a:tblGrid>
                <a:gridCol w="1205554"/>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4" name="矩形 53"/>
          <p:cNvSpPr/>
          <p:nvPr/>
        </p:nvSpPr>
        <p:spPr>
          <a:xfrm>
            <a:off x="6237149" y="3805652"/>
            <a:ext cx="3875039" cy="646331"/>
          </a:xfrm>
          <a:prstGeom prst="rect">
            <a:avLst/>
          </a:prstGeom>
          <a:solidFill>
            <a:srgbClr val="D7F9D3"/>
          </a:solidFill>
          <a:ln>
            <a:solidFill>
              <a:srgbClr val="FF0000"/>
            </a:solidFill>
          </a:ln>
        </p:spPr>
        <p:txBody>
          <a:bodyPr wrap="square">
            <a:spAutoFit/>
          </a:bodyPr>
          <a:lstStyle/>
          <a:p>
            <a:r>
              <a:rPr lang="zh-CN" altLang="zh-CN" sz="1700" b="1" kern="100">
                <a:solidFill>
                  <a:srgbClr val="0070C0"/>
                </a:solidFill>
                <a:latin typeface="Times New Roman" panose="02020603050405020304" pitchFamily="18" charset="0"/>
              </a:rPr>
              <a:t>★ </a:t>
            </a:r>
            <a:r>
              <a:rPr lang="en-US" altLang="zh-CN" b="1" kern="100" smtClean="0">
                <a:solidFill>
                  <a:srgbClr val="0070C0"/>
                </a:solidFill>
                <a:latin typeface="Times New Roman" panose="02020603050405020304" pitchFamily="18" charset="0"/>
              </a:rPr>
              <a:t>handsome</a:t>
            </a:r>
            <a:r>
              <a:rPr lang="en-US" altLang="zh-CN" b="1" smtClean="0"/>
              <a:t> </a:t>
            </a:r>
            <a:r>
              <a:rPr lang="en-US" altLang="zh-CN" smtClean="0"/>
              <a:t>/'hænsəm/ </a:t>
            </a:r>
          </a:p>
          <a:p>
            <a:r>
              <a:rPr lang="en-US" altLang="zh-CN" smtClean="0"/>
              <a:t>     adj. </a:t>
            </a:r>
            <a:r>
              <a:rPr lang="zh-CN" altLang="en-US" smtClean="0"/>
              <a:t>英俊的，有魅力的，漂亮的</a:t>
            </a:r>
          </a:p>
        </p:txBody>
      </p:sp>
      <p:graphicFrame>
        <p:nvGraphicFramePr>
          <p:cNvPr id="56" name="Group 80"/>
          <p:cNvGraphicFramePr>
            <a:graphicFrameLocks noGrp="1"/>
          </p:cNvGraphicFramePr>
          <p:nvPr/>
        </p:nvGraphicFramePr>
        <p:xfrm>
          <a:off x="3025787" y="4439971"/>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8" name="Group 80"/>
          <p:cNvGraphicFramePr>
            <a:graphicFrameLocks noGrp="1"/>
          </p:cNvGraphicFramePr>
          <p:nvPr/>
        </p:nvGraphicFramePr>
        <p:xfrm>
          <a:off x="896470" y="4413076"/>
          <a:ext cx="878541" cy="334986"/>
        </p:xfrm>
        <a:graphic>
          <a:graphicData uri="http://schemas.openxmlformats.org/drawingml/2006/table">
            <a:tbl>
              <a:tblPr/>
              <a:tblGrid>
                <a:gridCol w="878541"/>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47" name="A-3.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492624"/>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45"/>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500" fill="hold"/>
                                        <p:tgtEl>
                                          <p:spTgt spid="55"/>
                                        </p:tgtEl>
                                        <p:attrNameLst>
                                          <p:attrName>ppt_x</p:attrName>
                                        </p:attrNameLst>
                                      </p:cBhvr>
                                      <p:tavLst>
                                        <p:tav tm="0">
                                          <p:val>
                                            <p:strVal val="#ppt_x"/>
                                          </p:val>
                                        </p:tav>
                                        <p:tav tm="100000">
                                          <p:val>
                                            <p:strVal val="#ppt_x"/>
                                          </p:val>
                                        </p:tav>
                                      </p:tavLst>
                                    </p:anim>
                                    <p:anim calcmode="lin" valueType="num">
                                      <p:cBhvr additive="base">
                                        <p:cTn id="1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4600"/>
                                  </p:stCondLst>
                                  <p:childTnLst>
                                    <p:anim calcmode="lin" valueType="num">
                                      <p:cBhvr additive="base">
                                        <p:cTn id="22" dur="500"/>
                                        <p:tgtEl>
                                          <p:spTgt spid="55"/>
                                        </p:tgtEl>
                                        <p:attrNameLst>
                                          <p:attrName>ppt_x</p:attrName>
                                        </p:attrNameLst>
                                      </p:cBhvr>
                                      <p:tavLst>
                                        <p:tav tm="0">
                                          <p:val>
                                            <p:strVal val="ppt_x"/>
                                          </p:val>
                                        </p:tav>
                                        <p:tav tm="100000">
                                          <p:val>
                                            <p:strVal val="ppt_x"/>
                                          </p:val>
                                        </p:tav>
                                      </p:tavLst>
                                    </p:anim>
                                    <p:anim calcmode="lin" valueType="num">
                                      <p:cBhvr additive="base">
                                        <p:cTn id="23" dur="500"/>
                                        <p:tgtEl>
                                          <p:spTgt spid="55"/>
                                        </p:tgtEl>
                                        <p:attrNameLst>
                                          <p:attrName>ppt_y</p:attrName>
                                        </p:attrNameLst>
                                      </p:cBhvr>
                                      <p:tavLst>
                                        <p:tav tm="0">
                                          <p:val>
                                            <p:strVal val="ppt_y"/>
                                          </p:val>
                                        </p:tav>
                                        <p:tav tm="100000">
                                          <p:val>
                                            <p:strVal val="1+ppt_h/2"/>
                                          </p:val>
                                        </p:tav>
                                      </p:tavLst>
                                    </p:anim>
                                    <p:set>
                                      <p:cBhvr>
                                        <p:cTn id="24"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5" restart="whenNotActive" fill="hold" evtFilter="cancelBubble" nodeType="interactiveSeq">
                <p:stCondLst>
                  <p:cond evt="onClick" delay="0">
                    <p:tgtEl>
                      <p:spTgt spid="48"/>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ppt_x"/>
                                          </p:val>
                                        </p:tav>
                                        <p:tav tm="100000">
                                          <p:val>
                                            <p:strVal val="#ppt_x"/>
                                          </p:val>
                                        </p:tav>
                                      </p:tavLst>
                                    </p:anim>
                                    <p:anim calcmode="lin" valueType="num">
                                      <p:cBhvr additive="base">
                                        <p:cTn id="3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4"/>
                                        </p:tgtEl>
                                        <p:attrNameLst>
                                          <p:attrName>ppt_x</p:attrName>
                                        </p:attrNameLst>
                                      </p:cBhvr>
                                      <p:tavLst>
                                        <p:tav tm="0">
                                          <p:val>
                                            <p:strVal val="ppt_x"/>
                                          </p:val>
                                        </p:tav>
                                        <p:tav tm="100000">
                                          <p:val>
                                            <p:strVal val="ppt_x"/>
                                          </p:val>
                                        </p:tav>
                                      </p:tavLst>
                                    </p:anim>
                                    <p:anim calcmode="lin" valueType="num">
                                      <p:cBhvr additive="base">
                                        <p:cTn id="36" dur="500"/>
                                        <p:tgtEl>
                                          <p:spTgt spid="44"/>
                                        </p:tgtEl>
                                        <p:attrNameLst>
                                          <p:attrName>ppt_y</p:attrName>
                                        </p:attrNameLst>
                                      </p:cBhvr>
                                      <p:tavLst>
                                        <p:tav tm="0">
                                          <p:val>
                                            <p:strVal val="ppt_y"/>
                                          </p:val>
                                        </p:tav>
                                        <p:tav tm="100000">
                                          <p:val>
                                            <p:strVal val="1+ppt_h/2"/>
                                          </p:val>
                                        </p:tav>
                                      </p:tavLst>
                                    </p:anim>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8" restart="whenNotActive" fill="hold" evtFilter="cancelBubble" nodeType="interactiveSeq">
                <p:stCondLst>
                  <p:cond evt="onClick" delay="0">
                    <p:tgtEl>
                      <p:spTgt spid="53"/>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additive="base">
                                        <p:cTn id="43" dur="500" fill="hold"/>
                                        <p:tgtEl>
                                          <p:spTgt spid="52"/>
                                        </p:tgtEl>
                                        <p:attrNameLst>
                                          <p:attrName>ppt_x</p:attrName>
                                        </p:attrNameLst>
                                      </p:cBhvr>
                                      <p:tavLst>
                                        <p:tav tm="0">
                                          <p:val>
                                            <p:strVal val="#ppt_x"/>
                                          </p:val>
                                        </p:tav>
                                        <p:tav tm="100000">
                                          <p:val>
                                            <p:strVal val="#ppt_x"/>
                                          </p:val>
                                        </p:tav>
                                      </p:tavLst>
                                    </p:anim>
                                    <p:anim calcmode="lin" valueType="num">
                                      <p:cBhvr additive="base">
                                        <p:cTn id="4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52"/>
                                        </p:tgtEl>
                                        <p:attrNameLst>
                                          <p:attrName>ppt_x</p:attrName>
                                        </p:attrNameLst>
                                      </p:cBhvr>
                                      <p:tavLst>
                                        <p:tav tm="0">
                                          <p:val>
                                            <p:strVal val="ppt_x"/>
                                          </p:val>
                                        </p:tav>
                                        <p:tav tm="100000">
                                          <p:val>
                                            <p:strVal val="ppt_x"/>
                                          </p:val>
                                        </p:tav>
                                      </p:tavLst>
                                    </p:anim>
                                    <p:anim calcmode="lin" valueType="num">
                                      <p:cBhvr additive="base">
                                        <p:cTn id="49" dur="500"/>
                                        <p:tgtEl>
                                          <p:spTgt spid="52"/>
                                        </p:tgtEl>
                                        <p:attrNameLst>
                                          <p:attrName>ppt_y</p:attrName>
                                        </p:attrNameLst>
                                      </p:cBhvr>
                                      <p:tavLst>
                                        <p:tav tm="0">
                                          <p:val>
                                            <p:strVal val="ppt_y"/>
                                          </p:val>
                                        </p:tav>
                                        <p:tav tm="100000">
                                          <p:val>
                                            <p:strVal val="1+ppt_h/2"/>
                                          </p:val>
                                        </p:tav>
                                      </p:tavLst>
                                    </p:anim>
                                    <p:set>
                                      <p:cBhvr>
                                        <p:cTn id="50"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6"/>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4"/>
                                        </p:tgtEl>
                                        <p:attrNameLst>
                                          <p:attrName>style.visibility</p:attrName>
                                        </p:attrNameLst>
                                      </p:cBhvr>
                                      <p:to>
                                        <p:strVal val="visible"/>
                                      </p:to>
                                    </p:set>
                                    <p:anim calcmode="lin" valueType="num">
                                      <p:cBhvr additive="base">
                                        <p:cTn id="56" dur="500" fill="hold"/>
                                        <p:tgtEl>
                                          <p:spTgt spid="54"/>
                                        </p:tgtEl>
                                        <p:attrNameLst>
                                          <p:attrName>ppt_x</p:attrName>
                                        </p:attrNameLst>
                                      </p:cBhvr>
                                      <p:tavLst>
                                        <p:tav tm="0">
                                          <p:val>
                                            <p:strVal val="#ppt_x"/>
                                          </p:val>
                                        </p:tav>
                                        <p:tav tm="100000">
                                          <p:val>
                                            <p:strVal val="#ppt_x"/>
                                          </p:val>
                                        </p:tav>
                                      </p:tavLst>
                                    </p:anim>
                                    <p:anim calcmode="lin" valueType="num">
                                      <p:cBhvr additive="base">
                                        <p:cTn id="57"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64" restart="whenNotActive" fill="hold" evtFilter="cancelBubble" nodeType="interactiveSeq">
                <p:stCondLst>
                  <p:cond evt="onClick" delay="0">
                    <p:tgtEl>
                      <p:spTgt spid="58"/>
                    </p:tgtEl>
                  </p:cond>
                </p:stCondLst>
                <p:endSync evt="end" delay="0">
                  <p:rtn val="all"/>
                </p:endSync>
                <p:childTnLst>
                  <p:par>
                    <p:cTn id="65" fill="hold">
                      <p:stCondLst>
                        <p:cond delay="0"/>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9"/>
                                        </p:tgtEl>
                                        <p:attrNameLst>
                                          <p:attrName>style.visibility</p:attrName>
                                        </p:attrNameLst>
                                      </p:cBhvr>
                                      <p:to>
                                        <p:strVal val="visible"/>
                                      </p:to>
                                    </p:set>
                                    <p:anim calcmode="lin" valueType="num">
                                      <p:cBhvr additive="base">
                                        <p:cTn id="69" dur="500" fill="hold"/>
                                        <p:tgtEl>
                                          <p:spTgt spid="49"/>
                                        </p:tgtEl>
                                        <p:attrNameLst>
                                          <p:attrName>ppt_x</p:attrName>
                                        </p:attrNameLst>
                                      </p:cBhvr>
                                      <p:tavLst>
                                        <p:tav tm="0">
                                          <p:val>
                                            <p:strVal val="#ppt_x"/>
                                          </p:val>
                                        </p:tav>
                                        <p:tav tm="100000">
                                          <p:val>
                                            <p:strVal val="#ppt_x"/>
                                          </p:val>
                                        </p:tav>
                                      </p:tavLst>
                                    </p:anim>
                                    <p:anim calcmode="lin" valueType="num">
                                      <p:cBhvr additive="base">
                                        <p:cTn id="7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49"/>
                                        </p:tgtEl>
                                        <p:attrNameLst>
                                          <p:attrName>ppt_x</p:attrName>
                                        </p:attrNameLst>
                                      </p:cBhvr>
                                      <p:tavLst>
                                        <p:tav tm="0">
                                          <p:val>
                                            <p:strVal val="ppt_x"/>
                                          </p:val>
                                        </p:tav>
                                        <p:tav tm="100000">
                                          <p:val>
                                            <p:strVal val="ppt_x"/>
                                          </p:val>
                                        </p:tav>
                                      </p:tavLst>
                                    </p:anim>
                                    <p:anim calcmode="lin" valueType="num">
                                      <p:cBhvr additive="base">
                                        <p:cTn id="75" dur="500"/>
                                        <p:tgtEl>
                                          <p:spTgt spid="49"/>
                                        </p:tgtEl>
                                        <p:attrNameLst>
                                          <p:attrName>ppt_y</p:attrName>
                                        </p:attrNameLst>
                                      </p:cBhvr>
                                      <p:tavLst>
                                        <p:tav tm="0">
                                          <p:val>
                                            <p:strVal val="ppt_y"/>
                                          </p:val>
                                        </p:tav>
                                        <p:tav tm="100000">
                                          <p:val>
                                            <p:strVal val="1+ppt_h/2"/>
                                          </p:val>
                                        </p:tav>
                                      </p:tavLst>
                                    </p:anim>
                                    <p:set>
                                      <p:cBhvr>
                                        <p:cTn id="76"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audio>
              <p:cMediaNode>
                <p:cTn id="77"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seq concurrent="1" nextAc="seek">
              <p:cTn id="78" restart="whenNotActive" fill="hold" evtFilter="cancelBubble" nodeType="interactiveSeq">
                <p:stCondLst>
                  <p:cond evt="onClick" delay="0">
                    <p:tgtEl>
                      <p:spTgt spid="40"/>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12999" fill="hold"/>
                                        <p:tgtEl>
                                          <p:spTgt spid="47"/>
                                        </p:tgtEl>
                                      </p:cBhvr>
                                    </p:cmd>
                                  </p:childTnLst>
                                </p:cTn>
                              </p:par>
                            </p:childTnLst>
                          </p:cTn>
                        </p:par>
                      </p:childTnLst>
                    </p:cTn>
                  </p:par>
                </p:childTnLst>
              </p:cTn>
              <p:nextCondLst>
                <p:cond evt="onClick" delay="0">
                  <p:tgtEl>
                    <p:spTgt spid="40"/>
                  </p:tgtEl>
                </p:cond>
              </p:nextCondLst>
            </p:seq>
            <p:seq concurrent="1" nextAc="seek">
              <p:cTn id="83" restart="whenNotActive" fill="hold" evtFilter="cancelBubble" nodeType="interactiveSeq">
                <p:stCondLst>
                  <p:cond evt="onClick" delay="0">
                    <p:tgtEl>
                      <p:spTgt spid="41"/>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47"/>
                                        </p:tgtEl>
                                      </p:cBhvr>
                                    </p:cmd>
                                  </p:childTnLst>
                                </p:cTn>
                              </p:par>
                            </p:childTnLst>
                          </p:cTn>
                        </p:par>
                      </p:childTnLst>
                    </p:cTn>
                  </p:par>
                </p:childTnLst>
              </p:cTn>
              <p:nextCondLst>
                <p:cond evt="onClick" delay="0">
                  <p:tgtEl>
                    <p:spTgt spid="41"/>
                  </p:tgtEl>
                </p:cond>
              </p:nextCondLst>
            </p:seq>
            <p:seq concurrent="1" nextAc="seek">
              <p:cTn id="88" restart="whenNotActive" fill="hold" evtFilter="cancelBubble" nodeType="interactiveSeq">
                <p:stCondLst>
                  <p:cond evt="onClick" delay="0">
                    <p:tgtEl>
                      <p:spTgt spid="42"/>
                    </p:tgtEl>
                  </p:cond>
                </p:stCondLst>
                <p:endSync evt="end" delay="0">
                  <p:rtn val="all"/>
                </p:endSync>
                <p:childTnLst>
                  <p:par>
                    <p:cTn id="89" fill="hold">
                      <p:stCondLst>
                        <p:cond delay="0"/>
                      </p:stCondLst>
                      <p:childTnLst>
                        <p:par>
                          <p:cTn id="90" fill="hold">
                            <p:stCondLst>
                              <p:cond delay="0"/>
                            </p:stCondLst>
                            <p:childTnLst>
                              <p:par>
                                <p:cTn id="91" presetID="3" presetClass="mediacall" presetSubtype="0" fill="hold" nodeType="clickEffect">
                                  <p:stCondLst>
                                    <p:cond delay="0"/>
                                  </p:stCondLst>
                                  <p:childTnLst>
                                    <p:cmd type="call" cmd="stop">
                                      <p:cBhvr>
                                        <p:cTn id="92" dur="1" fill="hold"/>
                                        <p:tgtEl>
                                          <p:spTgt spid="47"/>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4" grpId="0" animBg="1"/>
      <p:bldP spid="44" grpId="1" animBg="1"/>
      <p:bldP spid="55" grpId="0" animBg="1"/>
      <p:bldP spid="55" grpId="1" animBg="1"/>
      <p:bldP spid="49" grpId="0" animBg="1"/>
      <p:bldP spid="49" grpId="1" animBg="1"/>
      <p:bldP spid="52" grpId="0" animBg="1"/>
      <p:bldP spid="52" grpId="1" animBg="1"/>
      <p:bldP spid="54" grpId="0" animBg="1"/>
      <p:bldP spid="5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4</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657447" y="3063656"/>
            <a:ext cx="4713288" cy="923330"/>
          </a:xfrm>
          <a:prstGeom prst="rect">
            <a:avLst/>
          </a:prstGeom>
          <a:solidFill>
            <a:srgbClr val="FFFF99"/>
          </a:solidFill>
        </p:spPr>
        <p:txBody>
          <a:bodyPr wrap="square">
            <a:spAutoFit/>
          </a:bodyPr>
          <a:lstStyle/>
          <a:p>
            <a:r>
              <a:rPr lang="en-US" altLang="zh-CN" smtClean="0"/>
              <a:t>         </a:t>
            </a:r>
            <a:r>
              <a:rPr lang="zh-CN" altLang="zh-CN" smtClean="0"/>
              <a:t>突然，我呼吸困难，脸色通红，腿脚也站不住了。我的心砰砰跳动——我敢肯定他一定也听到了。我是怎么了呢？</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599185" y="2623606"/>
            <a:ext cx="4883608" cy="646331"/>
          </a:xfrm>
          <a:prstGeom prst="rect">
            <a:avLst/>
          </a:prstGeom>
          <a:solidFill>
            <a:srgbClr val="D7F9D3"/>
          </a:solidFill>
          <a:ln>
            <a:solidFill>
              <a:srgbClr val="FF0000"/>
            </a:solidFill>
          </a:ln>
        </p:spPr>
        <p:txBody>
          <a:bodyPr wrap="square">
            <a:spAutoFit/>
          </a:bodyPr>
          <a:lstStyle/>
          <a:p>
            <a:pPr algn="just"/>
            <a:r>
              <a:rPr lang="zh-CN" altLang="zh-CN" sz="1700" kern="10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be hard to... </a:t>
            </a:r>
            <a:r>
              <a:rPr lang="zh-CN" altLang="en-US" dirty="0" smtClean="0">
                <a:cs typeface="Times New Roman" panose="02020603050405020304" pitchFamily="18" charset="0"/>
              </a:rPr>
              <a:t>做</a:t>
            </a:r>
            <a:r>
              <a:rPr lang="en-US" altLang="zh-CN" dirty="0" smtClean="0">
                <a:latin typeface="+mn-ea"/>
                <a:cs typeface="Times New Roman" panose="02020603050405020304" pitchFamily="18" charset="0"/>
              </a:rPr>
              <a:t>……</a:t>
            </a:r>
            <a:r>
              <a:rPr lang="zh-CN" altLang="en-US" dirty="0" smtClean="0">
                <a:cs typeface="Times New Roman" panose="02020603050405020304" pitchFamily="18" charset="0"/>
              </a:rPr>
              <a:t>很难</a:t>
            </a:r>
          </a:p>
          <a:p>
            <a:r>
              <a:rPr lang="en-US" altLang="zh-CN" dirty="0" smtClean="0">
                <a:cs typeface="Times New Roman" panose="02020603050405020304" pitchFamily="18" charset="0"/>
              </a:rPr>
              <a:t>e.g. If the ink sinks in, it will be hard to remove </a:t>
            </a:r>
            <a:r>
              <a:rPr lang="en-US" altLang="zh-CN" smtClean="0">
                <a:cs typeface="Times New Roman" panose="02020603050405020304" pitchFamily="18" charset="0"/>
              </a:rPr>
              <a:t>it.</a:t>
            </a:r>
            <a:endParaRPr lang="en-US" altLang="zh-CN" dirty="0" smtClean="0">
              <a:cs typeface="Times New Roman" panose="02020603050405020304" pitchFamily="18" charset="0"/>
            </a:endParaRPr>
          </a:p>
        </p:txBody>
      </p:sp>
      <p:sp>
        <p:nvSpPr>
          <p:cNvPr id="55" name="矩形 54"/>
          <p:cNvSpPr/>
          <p:nvPr/>
        </p:nvSpPr>
        <p:spPr>
          <a:xfrm>
            <a:off x="6228185" y="3509815"/>
            <a:ext cx="5651047" cy="646331"/>
          </a:xfrm>
          <a:prstGeom prst="rect">
            <a:avLst/>
          </a:prstGeom>
          <a:solidFill>
            <a:srgbClr val="D7F9D3"/>
          </a:solidFill>
          <a:ln>
            <a:solidFill>
              <a:srgbClr val="FF0000"/>
            </a:solidFill>
          </a:ln>
        </p:spPr>
        <p:txBody>
          <a:bodyPr wrap="square">
            <a:spAutoFit/>
          </a:bodyPr>
          <a:lstStyle/>
          <a:p>
            <a:r>
              <a:rPr lang="zh-CN" altLang="zh-CN" sz="1700" b="1" kern="100">
                <a:solidFill>
                  <a:srgbClr val="0070C0"/>
                </a:solidFill>
                <a:latin typeface="Times New Roman" panose="02020603050405020304" pitchFamily="18" charset="0"/>
              </a:rPr>
              <a:t>★ </a:t>
            </a:r>
            <a:r>
              <a:rPr lang="en-US" altLang="zh-CN" sz="1700" b="1" kern="100" dirty="0" smtClean="0">
                <a:solidFill>
                  <a:srgbClr val="0070C0"/>
                </a:solidFill>
                <a:latin typeface="Times New Roman" panose="02020603050405020304" pitchFamily="18" charset="0"/>
              </a:rPr>
              <a:t>catch one’s breath </a:t>
            </a:r>
            <a:r>
              <a:rPr lang="zh-CN" altLang="en-US" dirty="0" smtClean="0">
                <a:latin typeface="+mn-ea"/>
                <a:cs typeface="Times New Roman" panose="02020603050405020304" pitchFamily="18" charset="0"/>
              </a:rPr>
              <a:t>喘气</a:t>
            </a:r>
          </a:p>
          <a:p>
            <a:r>
              <a:rPr lang="en-US" altLang="zh-CN" dirty="0" smtClean="0">
                <a:cs typeface="Times New Roman" panose="02020603050405020304" pitchFamily="18" charset="0"/>
              </a:rPr>
              <a:t>e.g. I had to catch my breath after the exhausting meeting.</a:t>
            </a:r>
            <a:endParaRPr lang="zh-CN" altLang="en-US" dirty="0" smtClean="0">
              <a:cs typeface="Times New Roman" panose="02020603050405020304" pitchFamily="18" charset="0"/>
            </a:endParaRPr>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855134" y="2658533"/>
            <a:ext cx="4385733" cy="2172133"/>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4</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Suddenly, it </a:t>
            </a:r>
            <a:r>
              <a:rPr lang="en-US" altLang="zh-CN" sz="2000" u="sng"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was hard </a:t>
            </a:r>
            <a:r>
              <a:rPr lang="en-US" altLang="zh-CN" sz="2000" u="sng"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to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u="sng"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catch </a:t>
            </a:r>
            <a:r>
              <a:rPr lang="en-US" altLang="zh-CN" sz="2000" u="sng"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my breath</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my face felt warm and my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knees got weak</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My heart </a:t>
            </a:r>
            <a:r>
              <a:rPr lang="en-US" altLang="zh-CN" sz="1700" b="1" kern="100" dirty="0" smtClean="0">
                <a:solidFill>
                  <a:srgbClr val="0070C0"/>
                </a:solidFill>
                <a:latin typeface="Times New Roman" panose="02020603050405020304" pitchFamily="18" charset="0"/>
              </a:rPr>
              <a:t>pounded</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16</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so loudly — I was sure he must have heard it, too.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What was happening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to me?</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矩形 48"/>
          <p:cNvSpPr/>
          <p:nvPr/>
        </p:nvSpPr>
        <p:spPr>
          <a:xfrm>
            <a:off x="6476293" y="3725892"/>
            <a:ext cx="4910003"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pound</a:t>
            </a:r>
            <a:r>
              <a:rPr lang="en-US" altLang="zh-CN" dirty="0" smtClean="0">
                <a:latin typeface="+mn-ea"/>
                <a:cs typeface="Times New Roman" panose="02020603050405020304" pitchFamily="18" charset="0"/>
              </a:rPr>
              <a:t> </a:t>
            </a:r>
            <a:r>
              <a:rPr lang="en-US" altLang="zh-CN" dirty="0" smtClean="0">
                <a:cs typeface="Times New Roman" panose="02020603050405020304" pitchFamily="18" charset="0"/>
              </a:rPr>
              <a:t>/paʊnd</a:t>
            </a:r>
            <a:r>
              <a:rPr lang="en-US" altLang="zh-CN" smtClean="0">
                <a:cs typeface="Times New Roman" panose="02020603050405020304" pitchFamily="18" charset="0"/>
              </a:rPr>
              <a:t>/    v</a:t>
            </a:r>
            <a:r>
              <a:rPr lang="en-US" altLang="zh-CN" dirty="0" smtClean="0">
                <a:cs typeface="Times New Roman" panose="02020603050405020304" pitchFamily="18" charset="0"/>
              </a:rPr>
              <a:t>. </a:t>
            </a:r>
            <a:r>
              <a:rPr lang="zh-CN" altLang="en-US" dirty="0" smtClean="0">
                <a:cs typeface="Times New Roman" panose="02020603050405020304" pitchFamily="18" charset="0"/>
              </a:rPr>
              <a:t>（心脏）狂跳，怦怦地跳</a:t>
            </a: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4" name="矩形 33"/>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graphicFrame>
        <p:nvGraphicFramePr>
          <p:cNvPr id="50" name="Group 80"/>
          <p:cNvGraphicFramePr>
            <a:graphicFrameLocks noGrp="1"/>
          </p:cNvGraphicFramePr>
          <p:nvPr/>
        </p:nvGraphicFramePr>
        <p:xfrm>
          <a:off x="973183" y="4031101"/>
          <a:ext cx="635483" cy="372534"/>
        </p:xfrm>
        <a:graphic>
          <a:graphicData uri="http://schemas.openxmlformats.org/drawingml/2006/table">
            <a:tbl>
              <a:tblPr/>
              <a:tblGrid>
                <a:gridCol w="635483"/>
              </a:tblGrid>
              <a:tr h="3725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39" name="Group 80"/>
          <p:cNvGraphicFramePr>
            <a:graphicFrameLocks noGrp="1"/>
          </p:cNvGraphicFramePr>
          <p:nvPr/>
        </p:nvGraphicFramePr>
        <p:xfrm>
          <a:off x="2828564" y="2835288"/>
          <a:ext cx="1214518" cy="334986"/>
        </p:xfrm>
        <a:graphic>
          <a:graphicData uri="http://schemas.openxmlformats.org/drawingml/2006/table">
            <a:tbl>
              <a:tblPr/>
              <a:tblGrid>
                <a:gridCol w="1214518"/>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5" name="Group 80"/>
          <p:cNvGraphicFramePr>
            <a:graphicFrameLocks noGrp="1"/>
          </p:cNvGraphicFramePr>
          <p:nvPr/>
        </p:nvGraphicFramePr>
        <p:xfrm>
          <a:off x="4209128" y="2826323"/>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8" name="Group 80"/>
          <p:cNvGraphicFramePr>
            <a:graphicFrameLocks noGrp="1"/>
          </p:cNvGraphicFramePr>
          <p:nvPr/>
        </p:nvGraphicFramePr>
        <p:xfrm>
          <a:off x="3635387" y="3651076"/>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46" name="A-4.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510553"/>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39"/>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4"/>
                                        </p:tgtEl>
                                        <p:attrNameLst>
                                          <p:attrName>ppt_x</p:attrName>
                                        </p:attrNameLst>
                                      </p:cBhvr>
                                      <p:tavLst>
                                        <p:tav tm="0">
                                          <p:val>
                                            <p:strVal val="ppt_x"/>
                                          </p:val>
                                        </p:tav>
                                        <p:tav tm="100000">
                                          <p:val>
                                            <p:strVal val="ppt_x"/>
                                          </p:val>
                                        </p:tav>
                                      </p:tavLst>
                                    </p:anim>
                                    <p:anim calcmode="lin" valueType="num">
                                      <p:cBhvr additive="base">
                                        <p:cTn id="23" dur="500"/>
                                        <p:tgtEl>
                                          <p:spTgt spid="44"/>
                                        </p:tgtEl>
                                        <p:attrNameLst>
                                          <p:attrName>ppt_y</p:attrName>
                                        </p:attrNameLst>
                                      </p:cBhvr>
                                      <p:tavLst>
                                        <p:tav tm="0">
                                          <p:val>
                                            <p:strVal val="ppt_y"/>
                                          </p:val>
                                        </p:tav>
                                        <p:tav tm="100000">
                                          <p:val>
                                            <p:strVal val="1+ppt_h/2"/>
                                          </p:val>
                                        </p:tav>
                                      </p:tavLst>
                                    </p:anim>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5" restart="whenNotActive" fill="hold" evtFilter="cancelBubble" nodeType="interactiveSeq">
                <p:stCondLst>
                  <p:cond evt="onClick" delay="0">
                    <p:tgtEl>
                      <p:spTgt spid="45"/>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5"/>
                                        </p:tgtEl>
                                        <p:attrNameLst>
                                          <p:attrName>style.visibility</p:attrName>
                                        </p:attrNameLst>
                                      </p:cBhvr>
                                      <p:to>
                                        <p:strVal val="visible"/>
                                      </p:to>
                                    </p:set>
                                    <p:anim calcmode="lin" valueType="num">
                                      <p:cBhvr additive="base">
                                        <p:cTn id="30" dur="500" fill="hold"/>
                                        <p:tgtEl>
                                          <p:spTgt spid="55"/>
                                        </p:tgtEl>
                                        <p:attrNameLst>
                                          <p:attrName>ppt_x</p:attrName>
                                        </p:attrNameLst>
                                      </p:cBhvr>
                                      <p:tavLst>
                                        <p:tav tm="0">
                                          <p:val>
                                            <p:strVal val="#ppt_x"/>
                                          </p:val>
                                        </p:tav>
                                        <p:tav tm="100000">
                                          <p:val>
                                            <p:strVal val="#ppt_x"/>
                                          </p:val>
                                        </p:tav>
                                      </p:tavLst>
                                    </p:anim>
                                    <p:anim calcmode="lin" valueType="num">
                                      <p:cBhvr additive="base">
                                        <p:cTn id="31"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55"/>
                                        </p:tgtEl>
                                        <p:attrNameLst>
                                          <p:attrName>ppt_x</p:attrName>
                                        </p:attrNameLst>
                                      </p:cBhvr>
                                      <p:tavLst>
                                        <p:tav tm="0">
                                          <p:val>
                                            <p:strVal val="ppt_x"/>
                                          </p:val>
                                        </p:tav>
                                        <p:tav tm="100000">
                                          <p:val>
                                            <p:strVal val="ppt_x"/>
                                          </p:val>
                                        </p:tav>
                                      </p:tavLst>
                                    </p:anim>
                                    <p:anim calcmode="lin" valueType="num">
                                      <p:cBhvr additive="base">
                                        <p:cTn id="36" dur="500"/>
                                        <p:tgtEl>
                                          <p:spTgt spid="55"/>
                                        </p:tgtEl>
                                        <p:attrNameLst>
                                          <p:attrName>ppt_y</p:attrName>
                                        </p:attrNameLst>
                                      </p:cBhvr>
                                      <p:tavLst>
                                        <p:tav tm="0">
                                          <p:val>
                                            <p:strVal val="ppt_y"/>
                                          </p:val>
                                        </p:tav>
                                        <p:tav tm="100000">
                                          <p:val>
                                            <p:strVal val="1+ppt_h/2"/>
                                          </p:val>
                                        </p:tav>
                                      </p:tavLst>
                                    </p:anim>
                                    <p:set>
                                      <p:cBhvr>
                                        <p:cTn id="37"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8" restart="whenNotActive" fill="hold" evtFilter="cancelBubble" nodeType="interactiveSeq">
                <p:stCondLst>
                  <p:cond evt="onClick" delay="0">
                    <p:tgtEl>
                      <p:spTgt spid="48"/>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ppt_x"/>
                                          </p:val>
                                        </p:tav>
                                        <p:tav tm="100000">
                                          <p:val>
                                            <p:strVal val="#ppt_x"/>
                                          </p:val>
                                        </p:tav>
                                      </p:tavLst>
                                    </p:anim>
                                    <p:anim calcmode="lin" valueType="num">
                                      <p:cBhvr additive="base">
                                        <p:cTn id="4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49"/>
                                        </p:tgtEl>
                                        <p:attrNameLst>
                                          <p:attrName>ppt_x</p:attrName>
                                        </p:attrNameLst>
                                      </p:cBhvr>
                                      <p:tavLst>
                                        <p:tav tm="0">
                                          <p:val>
                                            <p:strVal val="ppt_x"/>
                                          </p:val>
                                        </p:tav>
                                        <p:tav tm="100000">
                                          <p:val>
                                            <p:strVal val="ppt_x"/>
                                          </p:val>
                                        </p:tav>
                                      </p:tavLst>
                                    </p:anim>
                                    <p:anim calcmode="lin" valueType="num">
                                      <p:cBhvr additive="base">
                                        <p:cTn id="49" dur="500"/>
                                        <p:tgtEl>
                                          <p:spTgt spid="49"/>
                                        </p:tgtEl>
                                        <p:attrNameLst>
                                          <p:attrName>ppt_y</p:attrName>
                                        </p:attrNameLst>
                                      </p:cBhvr>
                                      <p:tavLst>
                                        <p:tav tm="0">
                                          <p:val>
                                            <p:strVal val="ppt_y"/>
                                          </p:val>
                                        </p:tav>
                                        <p:tav tm="100000">
                                          <p:val>
                                            <p:strVal val="1+ppt_h/2"/>
                                          </p:val>
                                        </p:tav>
                                      </p:tavLst>
                                    </p:anim>
                                    <p:set>
                                      <p:cBhvr>
                                        <p:cTn id="50"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audio>
              <p:cMediaNode>
                <p:cTn id="51"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seq concurrent="1" nextAc="seek">
              <p:cTn id="52" restart="whenNotActive" fill="hold" evtFilter="cancelBubble" nodeType="interactiveSeq">
                <p:stCondLst>
                  <p:cond evt="onClick" delay="0">
                    <p:tgtEl>
                      <p:spTgt spid="40"/>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5038" fill="hold"/>
                                        <p:tgtEl>
                                          <p:spTgt spid="46"/>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46"/>
                                        </p:tgtEl>
                                      </p:cBhvr>
                                    </p:cmd>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3" presetClass="mediacall" presetSubtype="0" fill="hold" nodeType="clickEffect">
                                  <p:stCondLst>
                                    <p:cond delay="0"/>
                                  </p:stCondLst>
                                  <p:childTnLst>
                                    <p:cmd type="call" cmd="stop">
                                      <p:cBhvr>
                                        <p:cTn id="66" dur="1" fill="hold"/>
                                        <p:tgtEl>
                                          <p:spTgt spid="46"/>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4" grpId="0" animBg="1"/>
      <p:bldP spid="44" grpId="1" animBg="1"/>
      <p:bldP spid="55" grpId="0" animBg="1"/>
      <p:bldP spid="55" grpId="1" animBg="1"/>
      <p:bldP spid="49" grpId="0" animBg="1"/>
      <p:bldP spid="4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5</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648482" y="2480951"/>
            <a:ext cx="4713288" cy="1754326"/>
          </a:xfrm>
          <a:prstGeom prst="rect">
            <a:avLst/>
          </a:prstGeom>
          <a:solidFill>
            <a:srgbClr val="FFFF99"/>
          </a:solidFill>
        </p:spPr>
        <p:txBody>
          <a:bodyPr wrap="square">
            <a:spAutoFit/>
          </a:bodyPr>
          <a:lstStyle/>
          <a:p>
            <a:pPr algn="just"/>
            <a:r>
              <a:rPr lang="en-US" altLang="zh-CN" smtClean="0"/>
              <a:t>          </a:t>
            </a:r>
            <a:r>
              <a:rPr lang="zh-CN" altLang="zh-CN" smtClean="0"/>
              <a:t>一个活泼漂亮、穿着紧身毛衣的女孩与</a:t>
            </a:r>
            <a:r>
              <a:rPr lang="en-US" altLang="zh-CN" smtClean="0"/>
              <a:t>Vic</a:t>
            </a:r>
            <a:r>
              <a:rPr lang="zh-CN" altLang="zh-CN" smtClean="0"/>
              <a:t>只隔一个座位。她笑起来发出“咯咯”的声音，令人生厌。他叫她小兔子，因为每当他转向她时，她就会向他皱鼻子。这快把我逼疯了。我忍不住在教室后面和我的朋友们谈论她。</a:t>
            </a:r>
            <a:endParaRPr lang="zh-CN" altLang="zh-CN" dirty="0"/>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473679" y="2408453"/>
            <a:ext cx="4023991" cy="646331"/>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perky       </a:t>
            </a:r>
            <a:r>
              <a:rPr lang="en-US" altLang="zh-CN" dirty="0" smtClean="0">
                <a:cs typeface="Times New Roman" panose="02020603050405020304" pitchFamily="18" charset="0"/>
              </a:rPr>
              <a:t>/'pɜːki</a:t>
            </a:r>
            <a:r>
              <a:rPr lang="en-US" altLang="zh-CN" smtClean="0">
                <a:cs typeface="Times New Roman" panose="02020603050405020304" pitchFamily="18" charset="0"/>
              </a:rPr>
              <a:t>/ </a:t>
            </a:r>
          </a:p>
          <a:p>
            <a:r>
              <a:rPr lang="en-US" altLang="zh-CN" smtClean="0">
                <a:cs typeface="Times New Roman" panose="02020603050405020304" pitchFamily="18" charset="0"/>
              </a:rPr>
              <a:t>     adj</a:t>
            </a:r>
            <a:r>
              <a:rPr lang="en-US" altLang="zh-CN" dirty="0" smtClean="0">
                <a:cs typeface="Times New Roman" panose="02020603050405020304" pitchFamily="18" charset="0"/>
              </a:rPr>
              <a:t>. </a:t>
            </a:r>
            <a:r>
              <a:rPr lang="zh-CN" altLang="en-US" dirty="0" smtClean="0">
                <a:cs typeface="Times New Roman" panose="02020603050405020304" pitchFamily="18" charset="0"/>
              </a:rPr>
              <a:t>高兴的，快活的，精力充沛的</a:t>
            </a:r>
          </a:p>
        </p:txBody>
      </p:sp>
      <p:sp>
        <p:nvSpPr>
          <p:cNvPr id="55" name="矩形 54"/>
          <p:cNvSpPr/>
          <p:nvPr/>
        </p:nvSpPr>
        <p:spPr>
          <a:xfrm>
            <a:off x="6388430" y="2397072"/>
            <a:ext cx="5139062" cy="369332"/>
          </a:xfrm>
          <a:prstGeom prst="rect">
            <a:avLst/>
          </a:prstGeom>
          <a:solidFill>
            <a:srgbClr val="D7F9D3"/>
          </a:solidFill>
          <a:ln>
            <a:solidFill>
              <a:srgbClr val="FF0000"/>
            </a:solidFill>
          </a:ln>
        </p:spPr>
        <p:txBody>
          <a:bodyPr wrap="square">
            <a:spAutoFit/>
          </a:bodyPr>
          <a:lstStyle/>
          <a:p>
            <a:r>
              <a:rPr lang="zh-CN" altLang="zh-CN" sz="1700" b="1" kern="100">
                <a:solidFill>
                  <a:srgbClr val="0070C0"/>
                </a:solidFill>
                <a:latin typeface="Times New Roman" panose="02020603050405020304" pitchFamily="18" charset="0"/>
              </a:rPr>
              <a:t>★ </a:t>
            </a:r>
            <a:r>
              <a:rPr lang="en-US" altLang="zh-CN" sz="1700" b="1" kern="100" smtClean="0">
                <a:solidFill>
                  <a:srgbClr val="0070C0"/>
                </a:solidFill>
                <a:latin typeface="Times New Roman" panose="02020603050405020304" pitchFamily="18" charset="0"/>
              </a:rPr>
              <a:t>annoying</a:t>
            </a:r>
            <a:r>
              <a:rPr lang="en-US" altLang="zh-CN" sz="1600" b="1" smtClean="0"/>
              <a:t> </a:t>
            </a:r>
            <a:r>
              <a:rPr lang="en-US" altLang="zh-CN" dirty="0" smtClean="0">
                <a:cs typeface="Times New Roman" panose="02020603050405020304" pitchFamily="18" charset="0"/>
              </a:rPr>
              <a:t>/ə'nɔɪɪŋ</a:t>
            </a:r>
            <a:r>
              <a:rPr lang="en-US" altLang="zh-CN" smtClean="0">
                <a:cs typeface="Times New Roman" panose="02020603050405020304" pitchFamily="18" charset="0"/>
              </a:rPr>
              <a:t>/        adj</a:t>
            </a:r>
            <a:r>
              <a:rPr lang="en-US" altLang="zh-CN" dirty="0" smtClean="0">
                <a:cs typeface="Times New Roman" panose="02020603050405020304" pitchFamily="18" charset="0"/>
              </a:rPr>
              <a:t>. </a:t>
            </a:r>
            <a:r>
              <a:rPr lang="zh-CN" altLang="en-US" dirty="0" smtClean="0">
                <a:cs typeface="Times New Roman" panose="02020603050405020304" pitchFamily="18" charset="0"/>
              </a:rPr>
              <a:t>使烦恼的，使生气的</a:t>
            </a:r>
            <a:endParaRPr lang="en-US" altLang="zh-CN" dirty="0" err="1" smtClean="0">
              <a:cs typeface="Times New Roman" panose="02020603050405020304" pitchFamily="18" charset="0"/>
            </a:endParaRPr>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784113" y="2188017"/>
            <a:ext cx="4746676" cy="3371885"/>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5</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 </a:t>
            </a:r>
            <a:r>
              <a:rPr lang="en-US" altLang="zh-CN" sz="1700" b="1" kern="100" dirty="0" smtClean="0">
                <a:solidFill>
                  <a:srgbClr val="0070C0"/>
                </a:solidFill>
                <a:latin typeface="Times New Roman" panose="02020603050405020304" pitchFamily="18" charset="0"/>
              </a:rPr>
              <a:t>perky</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17</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pretty girl with an </a:t>
            </a:r>
            <a:r>
              <a:rPr lang="en-US" altLang="zh-CN" sz="1700" b="1" kern="100" dirty="0" smtClean="0">
                <a:solidFill>
                  <a:srgbClr val="0070C0"/>
                </a:solidFill>
                <a:latin typeface="Times New Roman" panose="02020603050405020304" pitchFamily="18" charset="0"/>
              </a:rPr>
              <a:t>annoying</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18</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700" b="1" kern="100" dirty="0" smtClean="0">
                <a:solidFill>
                  <a:srgbClr val="0070C0"/>
                </a:solidFill>
                <a:latin typeface="Times New Roman" panose="02020603050405020304" pitchFamily="18" charset="0"/>
              </a:rPr>
              <a:t>giggle</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19</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and a tight sweater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sat one seat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away from Vic. He called her bunny because she’d </a:t>
            </a:r>
            <a:r>
              <a:rPr lang="en-US" altLang="zh-CN" sz="1700" b="1" kern="100" dirty="0" smtClean="0">
                <a:solidFill>
                  <a:srgbClr val="0070C0"/>
                </a:solidFill>
                <a:latin typeface="Times New Roman" panose="02020603050405020304" pitchFamily="18" charset="0"/>
              </a:rPr>
              <a:t>wrinkle</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20</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her little nose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him </a:t>
            </a:r>
            <a:r>
              <a:rPr lang="en-US" altLang="zh-CN" sz="1700" b="1" kern="100" smtClean="0">
                <a:solidFill>
                  <a:srgbClr val="0070C0"/>
                </a:solidFill>
                <a:latin typeface="Times New Roman" panose="02020603050405020304" pitchFamily="18" charset="0"/>
              </a:rPr>
              <a:t>whenever</a:t>
            </a:r>
            <a:r>
              <a:rPr lang="en-US" altLang="zh-CN" sz="2000" b="1" baseline="30000" smtClean="0">
                <a:solidFill>
                  <a:schemeClr val="accent5"/>
                </a:solidFill>
                <a:latin typeface="Times New Roman" panose="02020603050405020304" pitchFamily="18" charset="0"/>
                <a:cs typeface="Times New Roman" panose="02020603050405020304" pitchFamily="18" charset="0"/>
              </a:rPr>
              <a:t>21</a:t>
            </a:r>
            <a:r>
              <a:rPr lang="en-US" altLang="zh-CN" sz="1700" b="1" kern="100" smtClean="0">
                <a:solidFill>
                  <a:srgbClr val="0070C0"/>
                </a:solidFill>
                <a:latin typeface="Times New Roman" panose="02020603050405020304" pitchFamily="18" charset="0"/>
              </a:rPr>
              <a:t>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he turned in her </a:t>
            </a:r>
            <a:r>
              <a:rPr lang="en-US" altLang="zh-CN" sz="1700" b="1" kern="100" dirty="0" smtClean="0">
                <a:solidFill>
                  <a:srgbClr val="0070C0"/>
                </a:solidFill>
                <a:latin typeface="Times New Roman" panose="02020603050405020304" pitchFamily="18" charset="0"/>
              </a:rPr>
              <a:t>direction</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22</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which was often. It drove me nuts. I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couldn’t stop talking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about her to my girlfriends in the back of the classroom.</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矩形 48"/>
          <p:cNvSpPr/>
          <p:nvPr/>
        </p:nvSpPr>
        <p:spPr>
          <a:xfrm>
            <a:off x="6519996" y="4002677"/>
            <a:ext cx="4407980"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fr-FR" altLang="zh-CN" sz="1700" b="1" kern="100" smtClean="0">
                <a:solidFill>
                  <a:srgbClr val="0070C0"/>
                </a:solidFill>
                <a:latin typeface="Times New Roman" panose="02020603050405020304" pitchFamily="18" charset="0"/>
              </a:rPr>
              <a:t>direction</a:t>
            </a:r>
            <a:r>
              <a:rPr lang="fr-FR" altLang="zh-CN" sz="1600" b="1" smtClean="0"/>
              <a:t> </a:t>
            </a:r>
            <a:r>
              <a:rPr lang="fr-FR" altLang="zh-CN" dirty="0" smtClean="0">
                <a:cs typeface="Times New Roman" panose="02020603050405020304" pitchFamily="18" charset="0"/>
              </a:rPr>
              <a:t>/də'rekʃn</a:t>
            </a:r>
            <a:r>
              <a:rPr lang="fr-FR" altLang="zh-CN" smtClean="0">
                <a:cs typeface="Times New Roman" panose="02020603050405020304" pitchFamily="18" charset="0"/>
              </a:rPr>
              <a:t>/       n</a:t>
            </a:r>
            <a:r>
              <a:rPr lang="fr-FR" altLang="zh-CN" dirty="0" smtClean="0">
                <a:cs typeface="Times New Roman" panose="02020603050405020304" pitchFamily="18" charset="0"/>
              </a:rPr>
              <a:t>. </a:t>
            </a:r>
            <a:r>
              <a:rPr lang="zh-CN" altLang="fr-FR" dirty="0" smtClean="0">
                <a:cs typeface="Times New Roman" panose="02020603050405020304" pitchFamily="18" charset="0"/>
              </a:rPr>
              <a:t>方向，方位</a:t>
            </a:r>
            <a:endParaRPr lang="zh-CN" altLang="en-US" dirty="0" smtClean="0">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4" name="矩形 33"/>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graphicFrame>
        <p:nvGraphicFramePr>
          <p:cNvPr id="39" name="Group 80"/>
          <p:cNvGraphicFramePr>
            <a:graphicFrameLocks noGrp="1"/>
          </p:cNvGraphicFramePr>
          <p:nvPr/>
        </p:nvGraphicFramePr>
        <p:xfrm>
          <a:off x="1654187" y="2324300"/>
          <a:ext cx="712495" cy="334986"/>
        </p:xfrm>
        <a:graphic>
          <a:graphicData uri="http://schemas.openxmlformats.org/drawingml/2006/table">
            <a:tbl>
              <a:tblPr/>
              <a:tblGrid>
                <a:gridCol w="712495"/>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5" name="Group 80"/>
          <p:cNvGraphicFramePr>
            <a:graphicFrameLocks noGrp="1"/>
          </p:cNvGraphicFramePr>
          <p:nvPr/>
        </p:nvGraphicFramePr>
        <p:xfrm>
          <a:off x="4388422" y="2378088"/>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8" name="矩形 47"/>
          <p:cNvSpPr/>
          <p:nvPr/>
        </p:nvSpPr>
        <p:spPr>
          <a:xfrm>
            <a:off x="6421384" y="3339288"/>
            <a:ext cx="4820356"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whenever</a:t>
            </a:r>
            <a:r>
              <a:rPr lang="en-US" altLang="zh-CN" sz="1600" b="1" smtClean="0"/>
              <a:t> </a:t>
            </a:r>
            <a:r>
              <a:rPr lang="en-US" altLang="zh-CN" smtClean="0">
                <a:cs typeface="Times New Roman" panose="02020603050405020304" pitchFamily="18" charset="0"/>
              </a:rPr>
              <a:t>/wen'evə(r)/       conj. </a:t>
            </a:r>
            <a:r>
              <a:rPr lang="zh-CN" altLang="en-US" smtClean="0">
                <a:cs typeface="Times New Roman" panose="02020603050405020304" pitchFamily="18" charset="0"/>
              </a:rPr>
              <a:t>无论何时</a:t>
            </a:r>
          </a:p>
        </p:txBody>
      </p:sp>
      <p:sp>
        <p:nvSpPr>
          <p:cNvPr id="52" name="矩形 51"/>
          <p:cNvSpPr/>
          <p:nvPr/>
        </p:nvSpPr>
        <p:spPr>
          <a:xfrm>
            <a:off x="6457243" y="3572370"/>
            <a:ext cx="3323251"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wrinkle</a:t>
            </a:r>
            <a:r>
              <a:rPr lang="en-US" altLang="zh-CN" sz="1600" b="1" smtClean="0"/>
              <a:t> </a:t>
            </a:r>
            <a:r>
              <a:rPr lang="en-US" altLang="zh-CN" smtClean="0">
                <a:cs typeface="Times New Roman" panose="02020603050405020304" pitchFamily="18" charset="0"/>
              </a:rPr>
              <a:t>/'rɪŋkl/        v. </a:t>
            </a:r>
            <a:r>
              <a:rPr lang="zh-CN" altLang="en-US" smtClean="0">
                <a:cs typeface="Times New Roman" panose="02020603050405020304" pitchFamily="18" charset="0"/>
              </a:rPr>
              <a:t>皱起</a:t>
            </a:r>
            <a:endParaRPr lang="zh-CN" altLang="en-US" dirty="0" smtClean="0">
              <a:cs typeface="Times New Roman" panose="02020603050405020304" pitchFamily="18" charset="0"/>
            </a:endParaRPr>
          </a:p>
        </p:txBody>
      </p:sp>
      <p:sp>
        <p:nvSpPr>
          <p:cNvPr id="53" name="矩形 52"/>
          <p:cNvSpPr/>
          <p:nvPr/>
        </p:nvSpPr>
        <p:spPr>
          <a:xfrm>
            <a:off x="6412421" y="2962770"/>
            <a:ext cx="3749074"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giggle</a:t>
            </a:r>
            <a:r>
              <a:rPr lang="en-US" altLang="zh-CN" sz="1600" b="1" smtClean="0"/>
              <a:t> </a:t>
            </a:r>
            <a:r>
              <a:rPr lang="en-US" altLang="zh-CN" dirty="0" smtClean="0">
                <a:cs typeface="Times New Roman" panose="02020603050405020304" pitchFamily="18" charset="0"/>
              </a:rPr>
              <a:t>/</a:t>
            </a:r>
            <a:r>
              <a:rPr lang="en-US" altLang="zh-CN" smtClean="0">
                <a:cs typeface="Times New Roman" panose="02020603050405020304" pitchFamily="18" charset="0"/>
              </a:rPr>
              <a:t>'gɪgl/      </a:t>
            </a:r>
            <a:r>
              <a:rPr lang="en-US" altLang="zh-CN" dirty="0" smtClean="0">
                <a:cs typeface="Times New Roman" panose="02020603050405020304" pitchFamily="18" charset="0"/>
              </a:rPr>
              <a:t>n. </a:t>
            </a:r>
            <a:r>
              <a:rPr lang="zh-CN" altLang="en-US" dirty="0" smtClean="0">
                <a:cs typeface="Times New Roman" panose="02020603050405020304" pitchFamily="18" charset="0"/>
              </a:rPr>
              <a:t>咯咯笑，傻笑</a:t>
            </a:r>
          </a:p>
        </p:txBody>
      </p:sp>
      <p:graphicFrame>
        <p:nvGraphicFramePr>
          <p:cNvPr id="54" name="Group 80"/>
          <p:cNvGraphicFramePr>
            <a:graphicFrameLocks noGrp="1"/>
          </p:cNvGraphicFramePr>
          <p:nvPr/>
        </p:nvGraphicFramePr>
        <p:xfrm>
          <a:off x="860611" y="2754606"/>
          <a:ext cx="762001" cy="334986"/>
        </p:xfrm>
        <a:graphic>
          <a:graphicData uri="http://schemas.openxmlformats.org/drawingml/2006/table">
            <a:tbl>
              <a:tblPr/>
              <a:tblGrid>
                <a:gridCol w="762001"/>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6" name="Group 80"/>
          <p:cNvGraphicFramePr>
            <a:graphicFrameLocks noGrp="1"/>
          </p:cNvGraphicFramePr>
          <p:nvPr/>
        </p:nvGraphicFramePr>
        <p:xfrm>
          <a:off x="829434" y="3534535"/>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7" name="Group 80"/>
          <p:cNvGraphicFramePr>
            <a:graphicFrameLocks noGrp="1"/>
          </p:cNvGraphicFramePr>
          <p:nvPr/>
        </p:nvGraphicFramePr>
        <p:xfrm>
          <a:off x="4101552" y="3543500"/>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8" name="Group 80"/>
          <p:cNvGraphicFramePr>
            <a:graphicFrameLocks noGrp="1"/>
          </p:cNvGraphicFramePr>
          <p:nvPr/>
        </p:nvGraphicFramePr>
        <p:xfrm>
          <a:off x="2236893" y="3920018"/>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46" name="A-5.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205753"/>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39"/>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4"/>
                                        </p:tgtEl>
                                        <p:attrNameLst>
                                          <p:attrName>ppt_x</p:attrName>
                                        </p:attrNameLst>
                                      </p:cBhvr>
                                      <p:tavLst>
                                        <p:tav tm="0">
                                          <p:val>
                                            <p:strVal val="ppt_x"/>
                                          </p:val>
                                        </p:tav>
                                        <p:tav tm="100000">
                                          <p:val>
                                            <p:strVal val="ppt_x"/>
                                          </p:val>
                                        </p:tav>
                                      </p:tavLst>
                                    </p:anim>
                                    <p:anim calcmode="lin" valueType="num">
                                      <p:cBhvr additive="base">
                                        <p:cTn id="23" dur="500"/>
                                        <p:tgtEl>
                                          <p:spTgt spid="44"/>
                                        </p:tgtEl>
                                        <p:attrNameLst>
                                          <p:attrName>ppt_y</p:attrName>
                                        </p:attrNameLst>
                                      </p:cBhvr>
                                      <p:tavLst>
                                        <p:tav tm="0">
                                          <p:val>
                                            <p:strVal val="ppt_y"/>
                                          </p:val>
                                        </p:tav>
                                        <p:tav tm="100000">
                                          <p:val>
                                            <p:strVal val="1+ppt_h/2"/>
                                          </p:val>
                                        </p:tav>
                                      </p:tavLst>
                                    </p:anim>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5" restart="whenNotActive" fill="hold" evtFilter="cancelBubble" nodeType="interactiveSeq">
                <p:stCondLst>
                  <p:cond evt="onClick" delay="0">
                    <p:tgtEl>
                      <p:spTgt spid="45"/>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5"/>
                                        </p:tgtEl>
                                        <p:attrNameLst>
                                          <p:attrName>style.visibility</p:attrName>
                                        </p:attrNameLst>
                                      </p:cBhvr>
                                      <p:to>
                                        <p:strVal val="visible"/>
                                      </p:to>
                                    </p:set>
                                    <p:anim calcmode="lin" valueType="num">
                                      <p:cBhvr additive="base">
                                        <p:cTn id="30" dur="500" fill="hold"/>
                                        <p:tgtEl>
                                          <p:spTgt spid="55"/>
                                        </p:tgtEl>
                                        <p:attrNameLst>
                                          <p:attrName>ppt_x</p:attrName>
                                        </p:attrNameLst>
                                      </p:cBhvr>
                                      <p:tavLst>
                                        <p:tav tm="0">
                                          <p:val>
                                            <p:strVal val="#ppt_x"/>
                                          </p:val>
                                        </p:tav>
                                        <p:tav tm="100000">
                                          <p:val>
                                            <p:strVal val="#ppt_x"/>
                                          </p:val>
                                        </p:tav>
                                      </p:tavLst>
                                    </p:anim>
                                    <p:anim calcmode="lin" valueType="num">
                                      <p:cBhvr additive="base">
                                        <p:cTn id="31"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55"/>
                                        </p:tgtEl>
                                        <p:attrNameLst>
                                          <p:attrName>ppt_x</p:attrName>
                                        </p:attrNameLst>
                                      </p:cBhvr>
                                      <p:tavLst>
                                        <p:tav tm="0">
                                          <p:val>
                                            <p:strVal val="ppt_x"/>
                                          </p:val>
                                        </p:tav>
                                        <p:tav tm="100000">
                                          <p:val>
                                            <p:strVal val="ppt_x"/>
                                          </p:val>
                                        </p:tav>
                                      </p:tavLst>
                                    </p:anim>
                                    <p:anim calcmode="lin" valueType="num">
                                      <p:cBhvr additive="base">
                                        <p:cTn id="36" dur="500"/>
                                        <p:tgtEl>
                                          <p:spTgt spid="55"/>
                                        </p:tgtEl>
                                        <p:attrNameLst>
                                          <p:attrName>ppt_y</p:attrName>
                                        </p:attrNameLst>
                                      </p:cBhvr>
                                      <p:tavLst>
                                        <p:tav tm="0">
                                          <p:val>
                                            <p:strVal val="ppt_y"/>
                                          </p:val>
                                        </p:tav>
                                        <p:tav tm="100000">
                                          <p:val>
                                            <p:strVal val="1+ppt_h/2"/>
                                          </p:val>
                                        </p:tav>
                                      </p:tavLst>
                                    </p:anim>
                                    <p:set>
                                      <p:cBhvr>
                                        <p:cTn id="37"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fill="hold"/>
                                        <p:tgtEl>
                                          <p:spTgt spid="53"/>
                                        </p:tgtEl>
                                        <p:attrNameLst>
                                          <p:attrName>ppt_x</p:attrName>
                                        </p:attrNameLst>
                                      </p:cBhvr>
                                      <p:tavLst>
                                        <p:tav tm="0">
                                          <p:val>
                                            <p:strVal val="#ppt_x"/>
                                          </p:val>
                                        </p:tav>
                                        <p:tav tm="100000">
                                          <p:val>
                                            <p:strVal val="#ppt_x"/>
                                          </p:val>
                                        </p:tav>
                                      </p:tavLst>
                                    </p:anim>
                                    <p:anim calcmode="lin" valueType="num">
                                      <p:cBhvr additive="base">
                                        <p:cTn id="4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53"/>
                                        </p:tgtEl>
                                        <p:attrNameLst>
                                          <p:attrName>ppt_x</p:attrName>
                                        </p:attrNameLst>
                                      </p:cBhvr>
                                      <p:tavLst>
                                        <p:tav tm="0">
                                          <p:val>
                                            <p:strVal val="ppt_x"/>
                                          </p:val>
                                        </p:tav>
                                        <p:tav tm="100000">
                                          <p:val>
                                            <p:strVal val="ppt_x"/>
                                          </p:val>
                                        </p:tav>
                                      </p:tavLst>
                                    </p:anim>
                                    <p:anim calcmode="lin" valueType="num">
                                      <p:cBhvr additive="base">
                                        <p:cTn id="49" dur="500"/>
                                        <p:tgtEl>
                                          <p:spTgt spid="53"/>
                                        </p:tgtEl>
                                        <p:attrNameLst>
                                          <p:attrName>ppt_y</p:attrName>
                                        </p:attrNameLst>
                                      </p:cBhvr>
                                      <p:tavLst>
                                        <p:tav tm="0">
                                          <p:val>
                                            <p:strVal val="ppt_y"/>
                                          </p:val>
                                        </p:tav>
                                        <p:tav tm="100000">
                                          <p:val>
                                            <p:strVal val="1+ppt_h/2"/>
                                          </p:val>
                                        </p:tav>
                                      </p:tavLst>
                                    </p:anim>
                                    <p:set>
                                      <p:cBhvr>
                                        <p:cTn id="5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1" restart="whenNotActive" fill="hold" evtFilter="cancelBubble" nodeType="interactiveSeq">
                <p:stCondLst>
                  <p:cond evt="onClick" delay="0">
                    <p:tgtEl>
                      <p:spTgt spid="56"/>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 calcmode="lin" valueType="num">
                                      <p:cBhvr additive="base">
                                        <p:cTn id="56" dur="500" fill="hold"/>
                                        <p:tgtEl>
                                          <p:spTgt spid="52"/>
                                        </p:tgtEl>
                                        <p:attrNameLst>
                                          <p:attrName>ppt_x</p:attrName>
                                        </p:attrNameLst>
                                      </p:cBhvr>
                                      <p:tavLst>
                                        <p:tav tm="0">
                                          <p:val>
                                            <p:strVal val="#ppt_x"/>
                                          </p:val>
                                        </p:tav>
                                        <p:tav tm="100000">
                                          <p:val>
                                            <p:strVal val="#ppt_x"/>
                                          </p:val>
                                        </p:tav>
                                      </p:tavLst>
                                    </p:anim>
                                    <p:anim calcmode="lin" valueType="num">
                                      <p:cBhvr additive="base">
                                        <p:cTn id="57"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52"/>
                                        </p:tgtEl>
                                        <p:attrNameLst>
                                          <p:attrName>ppt_x</p:attrName>
                                        </p:attrNameLst>
                                      </p:cBhvr>
                                      <p:tavLst>
                                        <p:tav tm="0">
                                          <p:val>
                                            <p:strVal val="ppt_x"/>
                                          </p:val>
                                        </p:tav>
                                        <p:tav tm="100000">
                                          <p:val>
                                            <p:strVal val="ppt_x"/>
                                          </p:val>
                                        </p:tav>
                                      </p:tavLst>
                                    </p:anim>
                                    <p:anim calcmode="lin" valueType="num">
                                      <p:cBhvr additive="base">
                                        <p:cTn id="62" dur="500"/>
                                        <p:tgtEl>
                                          <p:spTgt spid="52"/>
                                        </p:tgtEl>
                                        <p:attrNameLst>
                                          <p:attrName>ppt_y</p:attrName>
                                        </p:attrNameLst>
                                      </p:cBhvr>
                                      <p:tavLst>
                                        <p:tav tm="0">
                                          <p:val>
                                            <p:strVal val="ppt_y"/>
                                          </p:val>
                                        </p:tav>
                                        <p:tav tm="100000">
                                          <p:val>
                                            <p:strVal val="1+ppt_h/2"/>
                                          </p:val>
                                        </p:tav>
                                      </p:tavLst>
                                    </p:anim>
                                    <p:set>
                                      <p:cBhvr>
                                        <p:cTn id="6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64" restart="whenNotActive" fill="hold" evtFilter="cancelBubble" nodeType="interactiveSeq">
                <p:stCondLst>
                  <p:cond evt="onClick" delay="0">
                    <p:tgtEl>
                      <p:spTgt spid="57"/>
                    </p:tgtEl>
                  </p:cond>
                </p:stCondLst>
                <p:endSync evt="end" delay="0">
                  <p:rtn val="all"/>
                </p:endSync>
                <p:childTnLst>
                  <p:par>
                    <p:cTn id="65" fill="hold">
                      <p:stCondLst>
                        <p:cond delay="0"/>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8"/>
                                        </p:tgtEl>
                                        <p:attrNameLst>
                                          <p:attrName>style.visibility</p:attrName>
                                        </p:attrNameLst>
                                      </p:cBhvr>
                                      <p:to>
                                        <p:strVal val="visible"/>
                                      </p:to>
                                    </p:set>
                                    <p:anim calcmode="lin" valueType="num">
                                      <p:cBhvr additive="base">
                                        <p:cTn id="69" dur="500" fill="hold"/>
                                        <p:tgtEl>
                                          <p:spTgt spid="48"/>
                                        </p:tgtEl>
                                        <p:attrNameLst>
                                          <p:attrName>ppt_x</p:attrName>
                                        </p:attrNameLst>
                                      </p:cBhvr>
                                      <p:tavLst>
                                        <p:tav tm="0">
                                          <p:val>
                                            <p:strVal val="#ppt_x"/>
                                          </p:val>
                                        </p:tav>
                                        <p:tav tm="100000">
                                          <p:val>
                                            <p:strVal val="#ppt_x"/>
                                          </p:val>
                                        </p:tav>
                                      </p:tavLst>
                                    </p:anim>
                                    <p:anim calcmode="lin" valueType="num">
                                      <p:cBhvr additive="base">
                                        <p:cTn id="7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48"/>
                                        </p:tgtEl>
                                        <p:attrNameLst>
                                          <p:attrName>ppt_x</p:attrName>
                                        </p:attrNameLst>
                                      </p:cBhvr>
                                      <p:tavLst>
                                        <p:tav tm="0">
                                          <p:val>
                                            <p:strVal val="ppt_x"/>
                                          </p:val>
                                        </p:tav>
                                        <p:tav tm="100000">
                                          <p:val>
                                            <p:strVal val="ppt_x"/>
                                          </p:val>
                                        </p:tav>
                                      </p:tavLst>
                                    </p:anim>
                                    <p:anim calcmode="lin" valueType="num">
                                      <p:cBhvr additive="base">
                                        <p:cTn id="75" dur="500"/>
                                        <p:tgtEl>
                                          <p:spTgt spid="48"/>
                                        </p:tgtEl>
                                        <p:attrNameLst>
                                          <p:attrName>ppt_y</p:attrName>
                                        </p:attrNameLst>
                                      </p:cBhvr>
                                      <p:tavLst>
                                        <p:tav tm="0">
                                          <p:val>
                                            <p:strVal val="ppt_y"/>
                                          </p:val>
                                        </p:tav>
                                        <p:tav tm="100000">
                                          <p:val>
                                            <p:strVal val="1+ppt_h/2"/>
                                          </p:val>
                                        </p:tav>
                                      </p:tavLst>
                                    </p:anim>
                                    <p:set>
                                      <p:cBhvr>
                                        <p:cTn id="7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7" restart="whenNotActive" fill="hold" evtFilter="cancelBubble" nodeType="interactiveSeq">
                <p:stCondLst>
                  <p:cond evt="onClick" delay="0">
                    <p:tgtEl>
                      <p:spTgt spid="58"/>
                    </p:tgtEl>
                  </p:cond>
                </p:stCondLst>
                <p:endSync evt="end" delay="0">
                  <p:rtn val="all"/>
                </p:endSync>
                <p:childTnLst>
                  <p:par>
                    <p:cTn id="78" fill="hold">
                      <p:stCondLst>
                        <p:cond delay="0"/>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49"/>
                                        </p:tgtEl>
                                        <p:attrNameLst>
                                          <p:attrName>style.visibility</p:attrName>
                                        </p:attrNameLst>
                                      </p:cBhvr>
                                      <p:to>
                                        <p:strVal val="visible"/>
                                      </p:to>
                                    </p:set>
                                    <p:anim calcmode="lin" valueType="num">
                                      <p:cBhvr additive="base">
                                        <p:cTn id="82" dur="500" fill="hold"/>
                                        <p:tgtEl>
                                          <p:spTgt spid="49"/>
                                        </p:tgtEl>
                                        <p:attrNameLst>
                                          <p:attrName>ppt_x</p:attrName>
                                        </p:attrNameLst>
                                      </p:cBhvr>
                                      <p:tavLst>
                                        <p:tav tm="0">
                                          <p:val>
                                            <p:strVal val="#ppt_x"/>
                                          </p:val>
                                        </p:tav>
                                        <p:tav tm="100000">
                                          <p:val>
                                            <p:strVal val="#ppt_x"/>
                                          </p:val>
                                        </p:tav>
                                      </p:tavLst>
                                    </p:anim>
                                    <p:anim calcmode="lin" valueType="num">
                                      <p:cBhvr additive="base">
                                        <p:cTn id="83"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grpId="1" nodeType="clickEffect">
                                  <p:stCondLst>
                                    <p:cond delay="0"/>
                                  </p:stCondLst>
                                  <p:childTnLst>
                                    <p:anim calcmode="lin" valueType="num">
                                      <p:cBhvr additive="base">
                                        <p:cTn id="87" dur="500"/>
                                        <p:tgtEl>
                                          <p:spTgt spid="49"/>
                                        </p:tgtEl>
                                        <p:attrNameLst>
                                          <p:attrName>ppt_x</p:attrName>
                                        </p:attrNameLst>
                                      </p:cBhvr>
                                      <p:tavLst>
                                        <p:tav tm="0">
                                          <p:val>
                                            <p:strVal val="ppt_x"/>
                                          </p:val>
                                        </p:tav>
                                        <p:tav tm="100000">
                                          <p:val>
                                            <p:strVal val="ppt_x"/>
                                          </p:val>
                                        </p:tav>
                                      </p:tavLst>
                                    </p:anim>
                                    <p:anim calcmode="lin" valueType="num">
                                      <p:cBhvr additive="base">
                                        <p:cTn id="88" dur="500"/>
                                        <p:tgtEl>
                                          <p:spTgt spid="49"/>
                                        </p:tgtEl>
                                        <p:attrNameLst>
                                          <p:attrName>ppt_y</p:attrName>
                                        </p:attrNameLst>
                                      </p:cBhvr>
                                      <p:tavLst>
                                        <p:tav tm="0">
                                          <p:val>
                                            <p:strVal val="ppt_y"/>
                                          </p:val>
                                        </p:tav>
                                        <p:tav tm="100000">
                                          <p:val>
                                            <p:strVal val="1+ppt_h/2"/>
                                          </p:val>
                                        </p:tav>
                                      </p:tavLst>
                                    </p:anim>
                                    <p:set>
                                      <p:cBhvr>
                                        <p:cTn id="89"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audio>
              <p:cMediaNode>
                <p:cTn id="90"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seq concurrent="1" nextAc="seek">
              <p:cTn id="91" restart="whenNotActive" fill="hold" evtFilter="cancelBubble" nodeType="interactiveSeq">
                <p:stCondLst>
                  <p:cond evt="onClick" delay="0">
                    <p:tgtEl>
                      <p:spTgt spid="40"/>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clickEffect">
                                  <p:stCondLst>
                                    <p:cond delay="0"/>
                                  </p:stCondLst>
                                  <p:childTnLst>
                                    <p:cmd type="call" cmd="playFrom(0.0)">
                                      <p:cBhvr>
                                        <p:cTn id="95" dur="22629" fill="hold"/>
                                        <p:tgtEl>
                                          <p:spTgt spid="46"/>
                                        </p:tgtEl>
                                      </p:cBhvr>
                                    </p:cmd>
                                  </p:childTnLst>
                                </p:cTn>
                              </p:par>
                            </p:childTnLst>
                          </p:cTn>
                        </p:par>
                      </p:childTnLst>
                    </p:cTn>
                  </p:par>
                </p:childTnLst>
              </p:cTn>
              <p:nextCondLst>
                <p:cond evt="onClick" delay="0">
                  <p:tgtEl>
                    <p:spTgt spid="40"/>
                  </p:tgtEl>
                </p:cond>
              </p:nextCondLst>
            </p:seq>
            <p:seq concurrent="1" nextAc="seek">
              <p:cTn id="96" restart="whenNotActive" fill="hold" evtFilter="cancelBubble" nodeType="interactiveSeq">
                <p:stCondLst>
                  <p:cond evt="onClick" delay="0">
                    <p:tgtEl>
                      <p:spTgt spid="41"/>
                    </p:tgtEl>
                  </p:cond>
                </p:stCondLst>
                <p:endSync evt="end" delay="0">
                  <p:rtn val="all"/>
                </p:endSync>
                <p:childTnLst>
                  <p:par>
                    <p:cTn id="97" fill="hold">
                      <p:stCondLst>
                        <p:cond delay="0"/>
                      </p:stCondLst>
                      <p:childTnLst>
                        <p:par>
                          <p:cTn id="98" fill="hold">
                            <p:stCondLst>
                              <p:cond delay="0"/>
                            </p:stCondLst>
                            <p:childTnLst>
                              <p:par>
                                <p:cTn id="99" presetID="2" presetClass="mediacall" presetSubtype="0" fill="hold" nodeType="clickEffect">
                                  <p:stCondLst>
                                    <p:cond delay="0"/>
                                  </p:stCondLst>
                                  <p:childTnLst>
                                    <p:cmd type="call" cmd="togglePause">
                                      <p:cBhvr>
                                        <p:cTn id="100" dur="1" fill="hold"/>
                                        <p:tgtEl>
                                          <p:spTgt spid="46"/>
                                        </p:tgtEl>
                                      </p:cBhvr>
                                    </p:cmd>
                                  </p:childTnLst>
                                </p:cTn>
                              </p:par>
                            </p:childTnLst>
                          </p:cTn>
                        </p:par>
                      </p:childTnLst>
                    </p:cTn>
                  </p:par>
                </p:childTnLst>
              </p:cTn>
              <p:nextCondLst>
                <p:cond evt="onClick" delay="0">
                  <p:tgtEl>
                    <p:spTgt spid="41"/>
                  </p:tgtEl>
                </p:cond>
              </p:nextCondLst>
            </p:seq>
            <p:seq concurrent="1" nextAc="seek">
              <p:cTn id="101" restart="whenNotActive" fill="hold" evtFilter="cancelBubble" nodeType="interactiveSeq">
                <p:stCondLst>
                  <p:cond evt="onClick" delay="0">
                    <p:tgtEl>
                      <p:spTgt spid="42"/>
                    </p:tgtEl>
                  </p:cond>
                </p:stCondLst>
                <p:endSync evt="end" delay="0">
                  <p:rtn val="all"/>
                </p:endSync>
                <p:childTnLst>
                  <p:par>
                    <p:cTn id="102" fill="hold">
                      <p:stCondLst>
                        <p:cond delay="0"/>
                      </p:stCondLst>
                      <p:childTnLst>
                        <p:par>
                          <p:cTn id="103" fill="hold">
                            <p:stCondLst>
                              <p:cond delay="0"/>
                            </p:stCondLst>
                            <p:childTnLst>
                              <p:par>
                                <p:cTn id="104" presetID="3" presetClass="mediacall" presetSubtype="0" fill="hold" nodeType="clickEffect">
                                  <p:stCondLst>
                                    <p:cond delay="0"/>
                                  </p:stCondLst>
                                  <p:childTnLst>
                                    <p:cmd type="call" cmd="stop">
                                      <p:cBhvr>
                                        <p:cTn id="105" dur="1" fill="hold"/>
                                        <p:tgtEl>
                                          <p:spTgt spid="46"/>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4" grpId="0" animBg="1"/>
      <p:bldP spid="44" grpId="1" animBg="1"/>
      <p:bldP spid="55" grpId="0" animBg="1"/>
      <p:bldP spid="55" grpId="1" animBg="1"/>
      <p:bldP spid="49" grpId="0" animBg="1"/>
      <p:bldP spid="49" grpId="1" animBg="1"/>
      <p:bldP spid="48" grpId="0" animBg="1"/>
      <p:bldP spid="48" grpId="1" animBg="1"/>
      <p:bldP spid="52" grpId="0" animBg="1"/>
      <p:bldP spid="52" grpId="1" animBg="1"/>
      <p:bldP spid="53" grpId="0" animBg="1"/>
      <p:bldP spid="5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6</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657447" y="2391303"/>
            <a:ext cx="4713288" cy="1200329"/>
          </a:xfrm>
          <a:prstGeom prst="rect">
            <a:avLst/>
          </a:prstGeom>
          <a:solidFill>
            <a:srgbClr val="FFFF99"/>
          </a:solidFill>
        </p:spPr>
        <p:txBody>
          <a:bodyPr wrap="square">
            <a:spAutoFit/>
          </a:bodyPr>
          <a:lstStyle/>
          <a:p>
            <a:r>
              <a:rPr lang="en-US" altLang="zh-CN" smtClean="0"/>
              <a:t>         </a:t>
            </a:r>
            <a:r>
              <a:rPr lang="zh-CN" altLang="zh-CN" smtClean="0"/>
              <a:t>奇迹般地，为了不让我和朋友们聊天，我的老师克里斯托弗夫人要求我坐在前排，这就解决了我的难题。于是，我坐在了“紧身毛衣”和我的男神中间。</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138623" y="2790573"/>
            <a:ext cx="4883608" cy="1892826"/>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a:solidFill>
                  <a:srgbClr val="0070C0"/>
                </a:solidFill>
                <a:latin typeface="Times New Roman" panose="02020603050405020304" pitchFamily="18" charset="0"/>
                <a:ea typeface="+mn-ea"/>
              </a:rPr>
              <a:t>★ </a:t>
            </a:r>
            <a:r>
              <a:rPr lang="x-none" altLang="zh-CN" sz="1700" b="1" kern="100" smtClean="0">
                <a:solidFill>
                  <a:srgbClr val="0070C0"/>
                </a:solidFill>
                <a:latin typeface="Times New Roman" panose="02020603050405020304" pitchFamily="18" charset="0"/>
              </a:rPr>
              <a:t>miraculously</a:t>
            </a:r>
            <a:r>
              <a:rPr lang="en-US" altLang="zh-CN" sz="1700" b="1" kern="100" smtClean="0">
                <a:solidFill>
                  <a:srgbClr val="0070C0"/>
                </a:solidFill>
                <a:latin typeface="Times New Roman" panose="02020603050405020304" pitchFamily="18" charset="0"/>
              </a:rPr>
              <a:t> </a:t>
            </a:r>
            <a:r>
              <a:rPr lang="x-none" altLang="zh-CN" sz="1700" b="1" kern="100" smtClean="0">
                <a:solidFill>
                  <a:srgbClr val="0070C0"/>
                </a:solidFill>
                <a:latin typeface="Times New Roman" panose="02020603050405020304" pitchFamily="18" charset="0"/>
              </a:rPr>
              <a:t> </a:t>
            </a:r>
            <a:r>
              <a:rPr lang="x-none" altLang="zh-CN" sz="1600" smtClean="0"/>
              <a:t>/mɪ'rækjələslɪ/ </a:t>
            </a:r>
            <a:r>
              <a:rPr lang="en-US" altLang="zh-CN" sz="1600" smtClean="0"/>
              <a:t>  </a:t>
            </a:r>
            <a:r>
              <a:rPr lang="x-none" altLang="zh-CN" smtClean="0">
                <a:cs typeface="Times New Roman" panose="02020603050405020304" pitchFamily="18" charset="0"/>
              </a:rPr>
              <a:t>adv</a:t>
            </a:r>
            <a:r>
              <a:rPr lang="x-none" altLang="zh-CN" dirty="0" err="1" smtClean="0">
                <a:cs typeface="Times New Roman" panose="02020603050405020304" pitchFamily="18" charset="0"/>
              </a:rPr>
              <a:t>.</a:t>
            </a:r>
            <a:endParaRPr lang="zh-CN" altLang="zh-CN" dirty="0" err="1" smtClean="0">
              <a:cs typeface="Times New Roman" panose="02020603050405020304" pitchFamily="18" charset="0"/>
            </a:endParaRPr>
          </a:p>
          <a:p>
            <a:pPr>
              <a:lnSpc>
                <a:spcPct val="130000"/>
              </a:lnSpc>
            </a:pPr>
            <a:r>
              <a:rPr lang="x-none" altLang="zh-CN" dirty="0" err="1" smtClean="0">
                <a:cs typeface="Times New Roman" panose="02020603050405020304" pitchFamily="18" charset="0"/>
              </a:rPr>
              <a:t>like a miracle; completely unexpected  奇迹般</a:t>
            </a:r>
            <a:r>
              <a:rPr lang="zh-CN" altLang="zh-CN" dirty="0" err="1" smtClean="0">
                <a:cs typeface="Times New Roman" panose="02020603050405020304" pitchFamily="18" charset="0"/>
              </a:rPr>
              <a:t>地</a:t>
            </a:r>
            <a:r>
              <a:rPr lang="x-none" altLang="zh-CN" dirty="0" err="1" smtClean="0">
                <a:cs typeface="Times New Roman" panose="02020603050405020304" pitchFamily="18" charset="0"/>
              </a:rPr>
              <a:t>；不可思议</a:t>
            </a:r>
            <a:r>
              <a:rPr lang="zh-CN" altLang="zh-CN" dirty="0" err="1" smtClean="0">
                <a:cs typeface="Times New Roman" panose="02020603050405020304" pitchFamily="18" charset="0"/>
              </a:rPr>
              <a:t>地</a:t>
            </a:r>
          </a:p>
          <a:p>
            <a:pPr>
              <a:lnSpc>
                <a:spcPct val="130000"/>
              </a:lnSpc>
            </a:pPr>
            <a:r>
              <a:rPr lang="x-none" altLang="zh-CN" err="1" smtClean="0">
                <a:cs typeface="Times New Roman" panose="02020603050405020304" pitchFamily="18" charset="0"/>
              </a:rPr>
              <a:t>e.g</a:t>
            </a:r>
            <a:r>
              <a:rPr lang="x-none" altLang="zh-CN" smtClean="0">
                <a:cs typeface="Times New Roman" panose="02020603050405020304" pitchFamily="18" charset="0"/>
              </a:rPr>
              <a:t>.</a:t>
            </a:r>
            <a:r>
              <a:rPr lang="en-US" altLang="zh-CN" smtClean="0">
                <a:cs typeface="Times New Roman" panose="02020603050405020304" pitchFamily="18" charset="0"/>
              </a:rPr>
              <a:t> </a:t>
            </a:r>
            <a:r>
              <a:rPr lang="x-none" altLang="zh-CN" smtClean="0">
                <a:cs typeface="Times New Roman" panose="02020603050405020304" pitchFamily="18" charset="0"/>
              </a:rPr>
              <a:t> Miraculously</a:t>
            </a:r>
            <a:r>
              <a:rPr lang="x-none" altLang="zh-CN" dirty="0" err="1" smtClean="0">
                <a:cs typeface="Times New Roman" panose="02020603050405020304" pitchFamily="18" charset="0"/>
              </a:rPr>
              <a:t>, all those flowers are open</a:t>
            </a:r>
            <a:r>
              <a:rPr lang="x-none" altLang="zh-CN" err="1" smtClean="0">
                <a:cs typeface="Times New Roman" panose="02020603050405020304" pitchFamily="18" charset="0"/>
              </a:rPr>
              <a:t>. </a:t>
            </a:r>
            <a:endParaRPr lang="en-US" altLang="zh-CN"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 </a:t>
            </a:r>
            <a:r>
              <a:rPr lang="x-none" altLang="zh-CN" dirty="0" err="1" smtClean="0">
                <a:cs typeface="Times New Roman" panose="02020603050405020304" pitchFamily="18" charset="0"/>
              </a:rPr>
              <a:t>奇迹般的，那些花儿全部开放了</a:t>
            </a:r>
            <a:r>
              <a:rPr lang="zh-CN" altLang="zh-CN" dirty="0" err="1" smtClean="0">
                <a:cs typeface="Times New Roman" panose="02020603050405020304" pitchFamily="18" charset="0"/>
              </a:rPr>
              <a:t>。</a:t>
            </a:r>
          </a:p>
        </p:txBody>
      </p:sp>
      <p:sp>
        <p:nvSpPr>
          <p:cNvPr id="55" name="矩形 54"/>
          <p:cNvSpPr/>
          <p:nvPr/>
        </p:nvSpPr>
        <p:spPr>
          <a:xfrm>
            <a:off x="6143022" y="2606622"/>
            <a:ext cx="5085273" cy="3693319"/>
          </a:xfrm>
          <a:prstGeom prst="rect">
            <a:avLst/>
          </a:prstGeom>
          <a:solidFill>
            <a:srgbClr val="D7F9D3"/>
          </a:solidFill>
          <a:ln>
            <a:solidFill>
              <a:srgbClr val="FF0000"/>
            </a:solidFill>
          </a:ln>
        </p:spPr>
        <p:txBody>
          <a:bodyPr wrap="square">
            <a:spAutoFit/>
          </a:bodyPr>
          <a:lstStyle/>
          <a:p>
            <a:pPr>
              <a:lnSpc>
                <a:spcPct val="130000"/>
              </a:lnSpc>
            </a:pPr>
            <a:r>
              <a:rPr lang="zh-CN" altLang="zh-CN" sz="1700" b="1" kern="100">
                <a:solidFill>
                  <a:srgbClr val="0070C0"/>
                </a:solidFill>
                <a:latin typeface="Times New Roman" panose="02020603050405020304" pitchFamily="18" charset="0"/>
              </a:rPr>
              <a:t>★ </a:t>
            </a:r>
            <a:r>
              <a:rPr lang="x-none" altLang="zh-CN" sz="1700" b="1" kern="100" dirty="0" smtClean="0">
                <a:solidFill>
                  <a:srgbClr val="0070C0"/>
                </a:solidFill>
                <a:latin typeface="Times New Roman" panose="02020603050405020304" pitchFamily="18" charset="0"/>
              </a:rPr>
              <a:t>dilemma </a:t>
            </a:r>
            <a:r>
              <a:rPr lang="x-none" altLang="zh-CN" dirty="0" err="1" smtClean="0">
                <a:cs typeface="Times New Roman" panose="02020603050405020304" pitchFamily="18" charset="0"/>
              </a:rPr>
              <a:t>/dɪ'lemə</a:t>
            </a:r>
            <a:r>
              <a:rPr lang="x-none" altLang="zh-CN" err="1" smtClean="0">
                <a:cs typeface="Times New Roman" panose="02020603050405020304" pitchFamily="18" charset="0"/>
              </a:rPr>
              <a:t>/ </a:t>
            </a:r>
            <a:r>
              <a:rPr lang="en-US" altLang="zh-CN" smtClean="0">
                <a:cs typeface="Times New Roman" panose="02020603050405020304" pitchFamily="18" charset="0"/>
              </a:rPr>
              <a:t>    </a:t>
            </a:r>
            <a:r>
              <a:rPr lang="x-none" altLang="zh-CN" smtClean="0">
                <a:cs typeface="Times New Roman" panose="02020603050405020304" pitchFamily="18" charset="0"/>
              </a:rPr>
              <a:t>n</a:t>
            </a:r>
            <a:r>
              <a:rPr lang="x-none" altLang="zh-CN" dirty="0" err="1" smtClean="0">
                <a:cs typeface="Times New Roman" panose="02020603050405020304" pitchFamily="18" charset="0"/>
              </a:rPr>
              <a:t>.</a:t>
            </a:r>
            <a:endParaRPr lang="zh-CN" altLang="zh-CN" dirty="0" err="1" smtClean="0">
              <a:cs typeface="Times New Roman" panose="02020603050405020304" pitchFamily="18" charset="0"/>
            </a:endParaRPr>
          </a:p>
          <a:p>
            <a:pPr>
              <a:lnSpc>
                <a:spcPct val="130000"/>
              </a:lnSpc>
            </a:pPr>
            <a:r>
              <a:rPr lang="x-none" altLang="zh-CN" dirty="0" err="1" smtClean="0">
                <a:cs typeface="Times New Roman" panose="02020603050405020304" pitchFamily="18" charset="0"/>
              </a:rPr>
              <a:t>a situation in which you have to make a very difficult choice  窘境，困境</a:t>
            </a:r>
            <a:endParaRPr lang="zh-CN" altLang="zh-CN" dirty="0" err="1" smtClean="0">
              <a:cs typeface="Times New Roman" panose="02020603050405020304" pitchFamily="18" charset="0"/>
            </a:endParaRPr>
          </a:p>
          <a:p>
            <a:pPr>
              <a:lnSpc>
                <a:spcPct val="130000"/>
              </a:lnSpc>
            </a:pPr>
            <a:r>
              <a:rPr lang="x-none" altLang="zh-CN" smtClean="0">
                <a:cs typeface="Times New Roman" panose="02020603050405020304" pitchFamily="18" charset="0"/>
              </a:rPr>
              <a:t>e.g.</a:t>
            </a:r>
            <a:r>
              <a:rPr lang="en-US" altLang="zh-CN" smtClean="0">
                <a:cs typeface="Times New Roman" panose="02020603050405020304" pitchFamily="18" charset="0"/>
              </a:rPr>
              <a:t>   </a:t>
            </a:r>
            <a:r>
              <a:rPr lang="x-none" altLang="zh-CN" smtClean="0">
                <a:cs typeface="Times New Roman" panose="02020603050405020304" pitchFamily="18" charset="0"/>
              </a:rPr>
              <a:t>They </a:t>
            </a:r>
            <a:r>
              <a:rPr lang="x-none" altLang="zh-CN" dirty="0" err="1" smtClean="0">
                <a:cs typeface="Times New Roman" panose="02020603050405020304" pitchFamily="18" charset="0"/>
              </a:rPr>
              <a:t>try to find a way out of their dilemma</a:t>
            </a:r>
            <a:r>
              <a:rPr lang="x-none" altLang="zh-CN" err="1" smtClean="0">
                <a:cs typeface="Times New Roman" panose="02020603050405020304" pitchFamily="18" charset="0"/>
              </a:rPr>
              <a:t>.  </a:t>
            </a:r>
            <a:endParaRPr lang="en-US" altLang="zh-CN"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他们试图摆脱困境</a:t>
            </a:r>
            <a:r>
              <a:rPr lang="x-none" altLang="zh-CN" dirty="0" err="1" smtClean="0">
                <a:cs typeface="Times New Roman" panose="02020603050405020304" pitchFamily="18" charset="0"/>
              </a:rPr>
              <a:t>。</a:t>
            </a:r>
            <a:endParaRPr lang="zh-CN" altLang="zh-CN" dirty="0" err="1" smtClean="0">
              <a:cs typeface="Times New Roman" panose="02020603050405020304" pitchFamily="18" charset="0"/>
            </a:endParaRPr>
          </a:p>
          <a:p>
            <a:pPr>
              <a:lnSpc>
                <a:spcPct val="130000"/>
              </a:lnSpc>
            </a:pPr>
            <a:r>
              <a:rPr lang="x-none" altLang="zh-CN" dirty="0" err="1" smtClean="0">
                <a:cs typeface="Times New Roman" panose="02020603050405020304" pitchFamily="18" charset="0"/>
              </a:rPr>
              <a:t>solve the dilemma  解决困境</a:t>
            </a:r>
            <a:endParaRPr lang="zh-CN" altLang="zh-CN" dirty="0" err="1" smtClean="0">
              <a:cs typeface="Times New Roman" panose="02020603050405020304" pitchFamily="18" charset="0"/>
            </a:endParaRPr>
          </a:p>
          <a:p>
            <a:pPr>
              <a:lnSpc>
                <a:spcPct val="130000"/>
              </a:lnSpc>
            </a:pPr>
            <a:r>
              <a:rPr lang="x-none" altLang="zh-CN" b="1" dirty="0" err="1" smtClean="0">
                <a:cs typeface="Times New Roman" panose="02020603050405020304" pitchFamily="18" charset="0"/>
              </a:rPr>
              <a:t>Language Point: </a:t>
            </a:r>
            <a:endParaRPr lang="zh-CN" altLang="zh-CN" b="1" dirty="0" err="1" smtClean="0">
              <a:cs typeface="Times New Roman" panose="02020603050405020304" pitchFamily="18" charset="0"/>
            </a:endParaRPr>
          </a:p>
          <a:p>
            <a:pPr>
              <a:lnSpc>
                <a:spcPct val="130000"/>
              </a:lnSpc>
            </a:pPr>
            <a:r>
              <a:rPr lang="en-US" altLang="zh-CN" dirty="0" err="1" smtClean="0">
                <a:cs typeface="Times New Roman" panose="02020603050405020304" pitchFamily="18" charset="0"/>
              </a:rPr>
              <a:t>when she demanded that… with my friends</a:t>
            </a:r>
            <a:r>
              <a:rPr lang="zh-CN" altLang="zh-CN" dirty="0" err="1" smtClean="0">
                <a:cs typeface="Times New Roman" panose="02020603050405020304" pitchFamily="18" charset="0"/>
              </a:rPr>
              <a:t>是时间状语从句，而</a:t>
            </a:r>
            <a:r>
              <a:rPr lang="en-US" altLang="zh-CN" dirty="0" err="1" smtClean="0">
                <a:cs typeface="Times New Roman" panose="02020603050405020304" pitchFamily="18" charset="0"/>
              </a:rPr>
              <a:t>so I couldn’t chat with my friends</a:t>
            </a:r>
            <a:r>
              <a:rPr lang="zh-CN" altLang="zh-CN" dirty="0" err="1" smtClean="0">
                <a:cs typeface="Times New Roman" panose="02020603050405020304" pitchFamily="18" charset="0"/>
              </a:rPr>
              <a:t>是</a:t>
            </a:r>
            <a:r>
              <a:rPr lang="en-US" altLang="zh-CN" dirty="0" err="1" smtClean="0">
                <a:cs typeface="Times New Roman" panose="02020603050405020304" pitchFamily="18" charset="0"/>
              </a:rPr>
              <a:t>so</a:t>
            </a:r>
            <a:r>
              <a:rPr lang="zh-CN" altLang="zh-CN" dirty="0" err="1" smtClean="0">
                <a:cs typeface="Times New Roman" panose="02020603050405020304" pitchFamily="18" charset="0"/>
              </a:rPr>
              <a:t>引导的结果状语从句。</a:t>
            </a:r>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855134" y="2658533"/>
            <a:ext cx="4385733" cy="2532168"/>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6</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700" b="1" kern="100" dirty="0" smtClean="0">
                <a:solidFill>
                  <a:srgbClr val="0070C0"/>
                </a:solidFill>
                <a:latin typeface="Times New Roman" panose="02020603050405020304" pitchFamily="18" charset="0"/>
              </a:rPr>
              <a:t>Miraculously</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23</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my teacher Mrs. Christopher solved my </a:t>
            </a:r>
            <a:r>
              <a:rPr lang="en-US" altLang="zh-CN" sz="1700" b="1" kern="100" dirty="0" smtClean="0">
                <a:solidFill>
                  <a:srgbClr val="0070C0"/>
                </a:solidFill>
                <a:latin typeface="Times New Roman" panose="02020603050405020304" pitchFamily="18" charset="0"/>
              </a:rPr>
              <a:t>dilemma</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24</a:t>
            </a:r>
            <a:r>
              <a:rPr lang="en-US" altLang="zh-CN" sz="1700" b="1" kern="100" dirty="0" smtClean="0">
                <a:solidFill>
                  <a:srgbClr val="0070C0"/>
                </a:solidFill>
                <a:latin typeface="Times New Roman" panose="02020603050405020304" pitchFamily="18" charset="0"/>
              </a:rPr>
              <a:t>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when she demanded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that I sit in the front row so I couldn’t </a:t>
            </a:r>
            <a:r>
              <a:rPr lang="en-US" altLang="zh-CN" sz="1700" b="1" u="sng" kern="100" dirty="0" smtClean="0">
                <a:solidFill>
                  <a:srgbClr val="0070C0"/>
                </a:solidFill>
                <a:latin typeface="Times New Roman" panose="02020603050405020304" pitchFamily="18" charset="0"/>
              </a:rPr>
              <a:t>chat</a:t>
            </a:r>
            <a:r>
              <a:rPr lang="en-US" altLang="zh-CN" sz="2000" b="1" u="sng" baseline="30000" dirty="0" smtClean="0">
                <a:solidFill>
                  <a:schemeClr val="accent5"/>
                </a:solidFill>
                <a:latin typeface="Times New Roman" panose="02020603050405020304" pitchFamily="18" charset="0"/>
                <a:cs typeface="Times New Roman" panose="02020603050405020304" pitchFamily="18" charset="0"/>
              </a:rPr>
              <a:t>25</a:t>
            </a:r>
            <a:r>
              <a:rPr lang="en-US" altLang="zh-CN" sz="2000" u="sng"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with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my friends. This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put me between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the bunny in the tight sweater and my Adonis.</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矩形 48"/>
          <p:cNvSpPr/>
          <p:nvPr/>
        </p:nvSpPr>
        <p:spPr>
          <a:xfrm>
            <a:off x="6177098" y="3752787"/>
            <a:ext cx="5024302" cy="812530"/>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chat with </a:t>
            </a:r>
            <a:r>
              <a:rPr lang="zh-CN" altLang="en-US" dirty="0" err="1" smtClean="0">
                <a:cs typeface="Times New Roman" panose="02020603050405020304" pitchFamily="18" charset="0"/>
              </a:rPr>
              <a:t>和</a:t>
            </a:r>
            <a:r>
              <a:rPr lang="en-US" altLang="zh-CN" dirty="0" err="1" smtClean="0">
                <a:latin typeface="+mn-ea"/>
                <a:cs typeface="Times New Roman" panose="02020603050405020304" pitchFamily="18" charset="0"/>
              </a:rPr>
              <a:t>……</a:t>
            </a:r>
            <a:r>
              <a:rPr lang="zh-CN" altLang="en-US" dirty="0" err="1" smtClean="0">
                <a:cs typeface="Times New Roman" panose="02020603050405020304" pitchFamily="18" charset="0"/>
              </a:rPr>
              <a:t>闲谈</a:t>
            </a:r>
          </a:p>
          <a:p>
            <a:pPr>
              <a:lnSpc>
                <a:spcPct val="130000"/>
              </a:lnSpc>
            </a:pPr>
            <a:r>
              <a:rPr lang="en-US" altLang="zh-CN" smtClean="0">
                <a:cs typeface="Times New Roman" panose="02020603050405020304" pitchFamily="18" charset="0"/>
              </a:rPr>
              <a:t>     e.g</a:t>
            </a:r>
            <a:r>
              <a:rPr lang="en-US" altLang="zh-CN" dirty="0" err="1" smtClean="0">
                <a:cs typeface="Times New Roman" panose="02020603050405020304" pitchFamily="18" charset="0"/>
              </a:rPr>
              <a:t>. Would you care to come and chat with me?</a:t>
            </a:r>
            <a:endParaRPr lang="zh-CN" altLang="en-US" dirty="0" smtClean="0">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4" name="矩形 33"/>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graphicFrame>
        <p:nvGraphicFramePr>
          <p:cNvPr id="39" name="Group 80"/>
          <p:cNvGraphicFramePr>
            <a:graphicFrameLocks noGrp="1"/>
          </p:cNvGraphicFramePr>
          <p:nvPr/>
        </p:nvGraphicFramePr>
        <p:xfrm>
          <a:off x="1672117" y="2790464"/>
          <a:ext cx="1465530" cy="334986"/>
        </p:xfrm>
        <a:graphic>
          <a:graphicData uri="http://schemas.openxmlformats.org/drawingml/2006/table">
            <a:tbl>
              <a:tblPr/>
              <a:tblGrid>
                <a:gridCol w="1465530"/>
              </a:tblGrid>
              <a:tr h="32846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5" name="Group 80"/>
          <p:cNvGraphicFramePr>
            <a:graphicFrameLocks noGrp="1"/>
          </p:cNvGraphicFramePr>
          <p:nvPr/>
        </p:nvGraphicFramePr>
        <p:xfrm>
          <a:off x="3465058" y="3229735"/>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8" name="Group 80"/>
          <p:cNvGraphicFramePr>
            <a:graphicFrameLocks noGrp="1"/>
          </p:cNvGraphicFramePr>
          <p:nvPr/>
        </p:nvGraphicFramePr>
        <p:xfrm>
          <a:off x="2317575" y="4018629"/>
          <a:ext cx="1124872" cy="334986"/>
        </p:xfrm>
        <a:graphic>
          <a:graphicData uri="http://schemas.openxmlformats.org/drawingml/2006/table">
            <a:tbl>
              <a:tblPr/>
              <a:tblGrid>
                <a:gridCol w="11248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46" name="A-6.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205753"/>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39"/>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4"/>
                                        </p:tgtEl>
                                        <p:attrNameLst>
                                          <p:attrName>ppt_x</p:attrName>
                                        </p:attrNameLst>
                                      </p:cBhvr>
                                      <p:tavLst>
                                        <p:tav tm="0">
                                          <p:val>
                                            <p:strVal val="ppt_x"/>
                                          </p:val>
                                        </p:tav>
                                        <p:tav tm="100000">
                                          <p:val>
                                            <p:strVal val="ppt_x"/>
                                          </p:val>
                                        </p:tav>
                                      </p:tavLst>
                                    </p:anim>
                                    <p:anim calcmode="lin" valueType="num">
                                      <p:cBhvr additive="base">
                                        <p:cTn id="23" dur="500"/>
                                        <p:tgtEl>
                                          <p:spTgt spid="44"/>
                                        </p:tgtEl>
                                        <p:attrNameLst>
                                          <p:attrName>ppt_y</p:attrName>
                                        </p:attrNameLst>
                                      </p:cBhvr>
                                      <p:tavLst>
                                        <p:tav tm="0">
                                          <p:val>
                                            <p:strVal val="ppt_y"/>
                                          </p:val>
                                        </p:tav>
                                        <p:tav tm="100000">
                                          <p:val>
                                            <p:strVal val="1+ppt_h/2"/>
                                          </p:val>
                                        </p:tav>
                                      </p:tavLst>
                                    </p:anim>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5" restart="whenNotActive" fill="hold" evtFilter="cancelBubble" nodeType="interactiveSeq">
                <p:stCondLst>
                  <p:cond evt="onClick" delay="0">
                    <p:tgtEl>
                      <p:spTgt spid="45"/>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5"/>
                                        </p:tgtEl>
                                        <p:attrNameLst>
                                          <p:attrName>style.visibility</p:attrName>
                                        </p:attrNameLst>
                                      </p:cBhvr>
                                      <p:to>
                                        <p:strVal val="visible"/>
                                      </p:to>
                                    </p:set>
                                    <p:anim calcmode="lin" valueType="num">
                                      <p:cBhvr additive="base">
                                        <p:cTn id="30" dur="500" fill="hold"/>
                                        <p:tgtEl>
                                          <p:spTgt spid="55"/>
                                        </p:tgtEl>
                                        <p:attrNameLst>
                                          <p:attrName>ppt_x</p:attrName>
                                        </p:attrNameLst>
                                      </p:cBhvr>
                                      <p:tavLst>
                                        <p:tav tm="0">
                                          <p:val>
                                            <p:strVal val="#ppt_x"/>
                                          </p:val>
                                        </p:tav>
                                        <p:tav tm="100000">
                                          <p:val>
                                            <p:strVal val="#ppt_x"/>
                                          </p:val>
                                        </p:tav>
                                      </p:tavLst>
                                    </p:anim>
                                    <p:anim calcmode="lin" valueType="num">
                                      <p:cBhvr additive="base">
                                        <p:cTn id="31"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55"/>
                                        </p:tgtEl>
                                        <p:attrNameLst>
                                          <p:attrName>ppt_x</p:attrName>
                                        </p:attrNameLst>
                                      </p:cBhvr>
                                      <p:tavLst>
                                        <p:tav tm="0">
                                          <p:val>
                                            <p:strVal val="ppt_x"/>
                                          </p:val>
                                        </p:tav>
                                        <p:tav tm="100000">
                                          <p:val>
                                            <p:strVal val="ppt_x"/>
                                          </p:val>
                                        </p:tav>
                                      </p:tavLst>
                                    </p:anim>
                                    <p:anim calcmode="lin" valueType="num">
                                      <p:cBhvr additive="base">
                                        <p:cTn id="36" dur="500"/>
                                        <p:tgtEl>
                                          <p:spTgt spid="55"/>
                                        </p:tgtEl>
                                        <p:attrNameLst>
                                          <p:attrName>ppt_y</p:attrName>
                                        </p:attrNameLst>
                                      </p:cBhvr>
                                      <p:tavLst>
                                        <p:tav tm="0">
                                          <p:val>
                                            <p:strVal val="ppt_y"/>
                                          </p:val>
                                        </p:tav>
                                        <p:tav tm="100000">
                                          <p:val>
                                            <p:strVal val="1+ppt_h/2"/>
                                          </p:val>
                                        </p:tav>
                                      </p:tavLst>
                                    </p:anim>
                                    <p:set>
                                      <p:cBhvr>
                                        <p:cTn id="37"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8" restart="whenNotActive" fill="hold" evtFilter="cancelBubble" nodeType="interactiveSeq">
                <p:stCondLst>
                  <p:cond evt="onClick" delay="0">
                    <p:tgtEl>
                      <p:spTgt spid="48"/>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ppt_x"/>
                                          </p:val>
                                        </p:tav>
                                        <p:tav tm="100000">
                                          <p:val>
                                            <p:strVal val="#ppt_x"/>
                                          </p:val>
                                        </p:tav>
                                      </p:tavLst>
                                    </p:anim>
                                    <p:anim calcmode="lin" valueType="num">
                                      <p:cBhvr additive="base">
                                        <p:cTn id="4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49"/>
                                        </p:tgtEl>
                                        <p:attrNameLst>
                                          <p:attrName>ppt_x</p:attrName>
                                        </p:attrNameLst>
                                      </p:cBhvr>
                                      <p:tavLst>
                                        <p:tav tm="0">
                                          <p:val>
                                            <p:strVal val="ppt_x"/>
                                          </p:val>
                                        </p:tav>
                                        <p:tav tm="100000">
                                          <p:val>
                                            <p:strVal val="ppt_x"/>
                                          </p:val>
                                        </p:tav>
                                      </p:tavLst>
                                    </p:anim>
                                    <p:anim calcmode="lin" valueType="num">
                                      <p:cBhvr additive="base">
                                        <p:cTn id="49" dur="500"/>
                                        <p:tgtEl>
                                          <p:spTgt spid="49"/>
                                        </p:tgtEl>
                                        <p:attrNameLst>
                                          <p:attrName>ppt_y</p:attrName>
                                        </p:attrNameLst>
                                      </p:cBhvr>
                                      <p:tavLst>
                                        <p:tav tm="0">
                                          <p:val>
                                            <p:strVal val="ppt_y"/>
                                          </p:val>
                                        </p:tav>
                                        <p:tav tm="100000">
                                          <p:val>
                                            <p:strVal val="1+ppt_h/2"/>
                                          </p:val>
                                        </p:tav>
                                      </p:tavLst>
                                    </p:anim>
                                    <p:set>
                                      <p:cBhvr>
                                        <p:cTn id="50"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audio>
              <p:cMediaNode>
                <p:cTn id="51"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seq concurrent="1" nextAc="seek">
              <p:cTn id="52" restart="whenNotActive" fill="hold" evtFilter="cancelBubble" nodeType="interactiveSeq">
                <p:stCondLst>
                  <p:cond evt="onClick" delay="0">
                    <p:tgtEl>
                      <p:spTgt spid="40"/>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6333" fill="hold"/>
                                        <p:tgtEl>
                                          <p:spTgt spid="46"/>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46"/>
                                        </p:tgtEl>
                                      </p:cBhvr>
                                    </p:cmd>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3" presetClass="mediacall" presetSubtype="0" fill="hold" nodeType="clickEffect">
                                  <p:stCondLst>
                                    <p:cond delay="0"/>
                                  </p:stCondLst>
                                  <p:childTnLst>
                                    <p:cmd type="call" cmd="stop">
                                      <p:cBhvr>
                                        <p:cTn id="66" dur="1" fill="hold"/>
                                        <p:tgtEl>
                                          <p:spTgt spid="46"/>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4" grpId="0" animBg="1"/>
      <p:bldP spid="44" grpId="1" animBg="1"/>
      <p:bldP spid="55" grpId="0" animBg="1"/>
      <p:bldP spid="55" grpId="1" animBg="1"/>
      <p:bldP spid="49" grpId="0" animBg="1"/>
      <p:bldP spid="4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7</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639518" y="2651279"/>
            <a:ext cx="4713288" cy="1754326"/>
          </a:xfrm>
          <a:prstGeom prst="rect">
            <a:avLst/>
          </a:prstGeom>
          <a:solidFill>
            <a:srgbClr val="FFFF99"/>
          </a:solidFill>
        </p:spPr>
        <p:txBody>
          <a:bodyPr wrap="square">
            <a:spAutoFit/>
          </a:bodyPr>
          <a:lstStyle/>
          <a:p>
            <a:pPr algn="just"/>
            <a:r>
              <a:rPr lang="en-US" altLang="zh-CN" smtClean="0"/>
              <a:t>         </a:t>
            </a:r>
            <a:r>
              <a:rPr lang="zh-CN" altLang="zh-CN" smtClean="0"/>
              <a:t>发现他在作业上有困难时，我主动在课后帮助他。他的成绩开始提高，不久后，每当在大厅相遇，他就会帮我把书带到教室。他说，没有谁能像我一样让他开怀大笑。他身上有一些特别的东西，有他在身边，我很有安全感。</a:t>
            </a:r>
            <a:endParaRPr lang="zh-CN" altLang="zh-CN" dirty="0"/>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626078" y="2641535"/>
            <a:ext cx="4883608" cy="783420"/>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have trouble </a:t>
            </a:r>
            <a:r>
              <a:rPr lang="en-US" altLang="zh-CN" sz="1700" b="1" kern="100" smtClean="0">
                <a:solidFill>
                  <a:srgbClr val="0070C0"/>
                </a:solidFill>
                <a:latin typeface="Times New Roman" panose="02020603050405020304" pitchFamily="18" charset="0"/>
              </a:rPr>
              <a:t>with       </a:t>
            </a:r>
            <a:r>
              <a:rPr lang="zh-CN" altLang="en-US" smtClean="0">
                <a:cs typeface="Times New Roman" panose="02020603050405020304" pitchFamily="18" charset="0"/>
              </a:rPr>
              <a:t>因</a:t>
            </a:r>
            <a:r>
              <a:rPr lang="en-US" altLang="zh-CN" dirty="0" smtClean="0">
                <a:latin typeface="+mn-ea"/>
                <a:cs typeface="Times New Roman" panose="02020603050405020304" pitchFamily="18" charset="0"/>
              </a:rPr>
              <a:t>……</a:t>
            </a:r>
            <a:r>
              <a:rPr lang="zh-CN" altLang="en-US" dirty="0" smtClean="0">
                <a:cs typeface="Times New Roman" panose="02020603050405020304" pitchFamily="18" charset="0"/>
              </a:rPr>
              <a:t>而苦恼</a:t>
            </a:r>
          </a:p>
          <a:p>
            <a:pPr>
              <a:lnSpc>
                <a:spcPct val="130000"/>
              </a:lnSpc>
            </a:pPr>
            <a:r>
              <a:rPr lang="en-US" altLang="zh-CN" smtClean="0">
                <a:cs typeface="Times New Roman" panose="02020603050405020304" pitchFamily="18" charset="0"/>
              </a:rPr>
              <a:t>     e.g</a:t>
            </a:r>
            <a:r>
              <a:rPr lang="en-US" altLang="zh-CN" dirty="0" smtClean="0">
                <a:cs typeface="Times New Roman" panose="02020603050405020304" pitchFamily="18" charset="0"/>
              </a:rPr>
              <a:t>. I often have trouble with my teeth.</a:t>
            </a:r>
            <a:endParaRPr lang="zh-CN" altLang="en-US" dirty="0" smtClean="0">
              <a:cs typeface="Times New Roman" panose="02020603050405020304" pitchFamily="18" charset="0"/>
            </a:endParaRPr>
          </a:p>
        </p:txBody>
      </p:sp>
      <p:sp>
        <p:nvSpPr>
          <p:cNvPr id="55" name="矩形 54"/>
          <p:cNvSpPr/>
          <p:nvPr/>
        </p:nvSpPr>
        <p:spPr>
          <a:xfrm>
            <a:off x="6655254" y="2822896"/>
            <a:ext cx="4727682" cy="452432"/>
          </a:xfrm>
          <a:prstGeom prst="rect">
            <a:avLst/>
          </a:prstGeom>
          <a:solidFill>
            <a:srgbClr val="D7F9D3"/>
          </a:solidFill>
          <a:ln>
            <a:solidFill>
              <a:srgbClr val="FF0000"/>
            </a:solidFill>
          </a:ln>
        </p:spPr>
        <p:txBody>
          <a:bodyPr wrap="square">
            <a:spAutoFit/>
          </a:bodyPr>
          <a:lstStyle/>
          <a:p>
            <a:pPr>
              <a:lnSpc>
                <a:spcPct val="130000"/>
              </a:lnSpc>
            </a:pPr>
            <a:r>
              <a:rPr lang="zh-CN" altLang="zh-CN" sz="1700" b="1" kern="100" dirty="0">
                <a:solidFill>
                  <a:srgbClr val="0070C0"/>
                </a:solidFill>
                <a:latin typeface="Times New Roman" panose="02020603050405020304" pitchFamily="18" charset="0"/>
              </a:rPr>
              <a:t>★ </a:t>
            </a:r>
            <a:r>
              <a:rPr lang="en-US" altLang="zh-CN" sz="1700" b="1" kern="100" dirty="0" smtClean="0">
                <a:solidFill>
                  <a:srgbClr val="0070C0"/>
                </a:solidFill>
                <a:latin typeface="Times New Roman" panose="02020603050405020304" pitchFamily="18" charset="0"/>
              </a:rPr>
              <a:t>assignment </a:t>
            </a:r>
            <a:r>
              <a:rPr lang="en-US" altLang="zh-CN" dirty="0" smtClean="0">
                <a:cs typeface="Times New Roman" panose="02020603050405020304" pitchFamily="18" charset="0"/>
              </a:rPr>
              <a:t>/ə'saɪnmənt/      </a:t>
            </a:r>
            <a:r>
              <a:rPr lang="en-US" altLang="zh-CN" dirty="0" smtClean="0">
                <a:latin typeface="+mn-ea"/>
                <a:cs typeface="Times New Roman" panose="02020603050405020304" pitchFamily="18" charset="0"/>
              </a:rPr>
              <a:t>n. </a:t>
            </a:r>
            <a:r>
              <a:rPr lang="zh-CN" altLang="en-US" dirty="0" smtClean="0">
                <a:latin typeface="+mn-ea"/>
                <a:cs typeface="Times New Roman" panose="02020603050405020304" pitchFamily="18" charset="0"/>
              </a:rPr>
              <a:t>任务，工作</a:t>
            </a:r>
            <a:endParaRPr lang="en-US" altLang="zh-CN" dirty="0" err="1" smtClean="0">
              <a:latin typeface="+mn-ea"/>
              <a:cs typeface="Times New Roman" panose="02020603050405020304" pitchFamily="18" charset="0"/>
            </a:endParaRPr>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828501" y="2321182"/>
            <a:ext cx="5021884" cy="3371885"/>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7</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When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 noticed Vic was </a:t>
            </a:r>
            <a:r>
              <a:rPr lang="en-US" altLang="zh-CN" sz="2000" u="sng"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having trouble with</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the </a:t>
            </a:r>
            <a:r>
              <a:rPr lang="en-US" altLang="zh-CN" sz="1700" b="1" kern="100" dirty="0" smtClean="0">
                <a:solidFill>
                  <a:srgbClr val="0070C0"/>
                </a:solidFill>
                <a:latin typeface="Times New Roman" panose="02020603050405020304" pitchFamily="18" charset="0"/>
              </a:rPr>
              <a:t>assignments</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26</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I offered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to help him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after class. His grades began to improve, and soon he started carrying my books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to class when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he saw me in the hall. He said that I made him laugh the way no one else could</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And there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was something about him that made me feel safe and special just to be near him.</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4" name="矩形 33"/>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graphicFrame>
        <p:nvGraphicFramePr>
          <p:cNvPr id="45" name="Group 80"/>
          <p:cNvGraphicFramePr>
            <a:graphicFrameLocks noGrp="1"/>
          </p:cNvGraphicFramePr>
          <p:nvPr/>
        </p:nvGraphicFramePr>
        <p:xfrm>
          <a:off x="4271881" y="2404982"/>
          <a:ext cx="1483460" cy="334986"/>
        </p:xfrm>
        <a:graphic>
          <a:graphicData uri="http://schemas.openxmlformats.org/drawingml/2006/table">
            <a:tbl>
              <a:tblPr/>
              <a:tblGrid>
                <a:gridCol w="1483460"/>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8" name="Group 80"/>
          <p:cNvGraphicFramePr>
            <a:graphicFrameLocks noGrp="1"/>
          </p:cNvGraphicFramePr>
          <p:nvPr/>
        </p:nvGraphicFramePr>
        <p:xfrm>
          <a:off x="1887268" y="2889077"/>
          <a:ext cx="1366919" cy="334986"/>
        </p:xfrm>
        <a:graphic>
          <a:graphicData uri="http://schemas.openxmlformats.org/drawingml/2006/table">
            <a:tbl>
              <a:tblPr/>
              <a:tblGrid>
                <a:gridCol w="1366919"/>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39" name="A-7.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062317"/>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45"/>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4"/>
                                        </p:tgtEl>
                                        <p:attrNameLst>
                                          <p:attrName>ppt_x</p:attrName>
                                        </p:attrNameLst>
                                      </p:cBhvr>
                                      <p:tavLst>
                                        <p:tav tm="0">
                                          <p:val>
                                            <p:strVal val="ppt_x"/>
                                          </p:val>
                                        </p:tav>
                                        <p:tav tm="100000">
                                          <p:val>
                                            <p:strVal val="ppt_x"/>
                                          </p:val>
                                        </p:tav>
                                      </p:tavLst>
                                    </p:anim>
                                    <p:anim calcmode="lin" valueType="num">
                                      <p:cBhvr additive="base">
                                        <p:cTn id="23" dur="500"/>
                                        <p:tgtEl>
                                          <p:spTgt spid="44"/>
                                        </p:tgtEl>
                                        <p:attrNameLst>
                                          <p:attrName>ppt_y</p:attrName>
                                        </p:attrNameLst>
                                      </p:cBhvr>
                                      <p:tavLst>
                                        <p:tav tm="0">
                                          <p:val>
                                            <p:strVal val="ppt_y"/>
                                          </p:val>
                                        </p:tav>
                                        <p:tav tm="100000">
                                          <p:val>
                                            <p:strVal val="1+ppt_h/2"/>
                                          </p:val>
                                        </p:tav>
                                      </p:tavLst>
                                    </p:anim>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5" restart="whenNotActive" fill="hold" evtFilter="cancelBubble" nodeType="interactiveSeq">
                <p:stCondLst>
                  <p:cond evt="onClick" delay="0">
                    <p:tgtEl>
                      <p:spTgt spid="48"/>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5"/>
                                        </p:tgtEl>
                                        <p:attrNameLst>
                                          <p:attrName>style.visibility</p:attrName>
                                        </p:attrNameLst>
                                      </p:cBhvr>
                                      <p:to>
                                        <p:strVal val="visible"/>
                                      </p:to>
                                    </p:set>
                                    <p:anim calcmode="lin" valueType="num">
                                      <p:cBhvr additive="base">
                                        <p:cTn id="30" dur="500" fill="hold"/>
                                        <p:tgtEl>
                                          <p:spTgt spid="55"/>
                                        </p:tgtEl>
                                        <p:attrNameLst>
                                          <p:attrName>ppt_x</p:attrName>
                                        </p:attrNameLst>
                                      </p:cBhvr>
                                      <p:tavLst>
                                        <p:tav tm="0">
                                          <p:val>
                                            <p:strVal val="#ppt_x"/>
                                          </p:val>
                                        </p:tav>
                                        <p:tav tm="100000">
                                          <p:val>
                                            <p:strVal val="#ppt_x"/>
                                          </p:val>
                                        </p:tav>
                                      </p:tavLst>
                                    </p:anim>
                                    <p:anim calcmode="lin" valueType="num">
                                      <p:cBhvr additive="base">
                                        <p:cTn id="31"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55"/>
                                        </p:tgtEl>
                                        <p:attrNameLst>
                                          <p:attrName>ppt_x</p:attrName>
                                        </p:attrNameLst>
                                      </p:cBhvr>
                                      <p:tavLst>
                                        <p:tav tm="0">
                                          <p:val>
                                            <p:strVal val="ppt_x"/>
                                          </p:val>
                                        </p:tav>
                                        <p:tav tm="100000">
                                          <p:val>
                                            <p:strVal val="ppt_x"/>
                                          </p:val>
                                        </p:tav>
                                      </p:tavLst>
                                    </p:anim>
                                    <p:anim calcmode="lin" valueType="num">
                                      <p:cBhvr additive="base">
                                        <p:cTn id="36" dur="500"/>
                                        <p:tgtEl>
                                          <p:spTgt spid="55"/>
                                        </p:tgtEl>
                                        <p:attrNameLst>
                                          <p:attrName>ppt_y</p:attrName>
                                        </p:attrNameLst>
                                      </p:cBhvr>
                                      <p:tavLst>
                                        <p:tav tm="0">
                                          <p:val>
                                            <p:strVal val="ppt_y"/>
                                          </p:val>
                                        </p:tav>
                                        <p:tav tm="100000">
                                          <p:val>
                                            <p:strVal val="1+ppt_h/2"/>
                                          </p:val>
                                        </p:tav>
                                      </p:tavLst>
                                    </p:anim>
                                    <p:set>
                                      <p:cBhvr>
                                        <p:cTn id="37"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audio>
              <p:cMediaNode>
                <p:cTn id="38" fill="hold" display="0">
                  <p:stCondLst>
                    <p:cond delay="indefinite"/>
                  </p:stCondLst>
                  <p:endCondLst>
                    <p:cond evt="onNext" delay="0">
                      <p:tgtEl>
                        <p:sldTgt/>
                      </p:tgtEl>
                    </p:cond>
                    <p:cond evt="onPrev" delay="0">
                      <p:tgtEl>
                        <p:sldTgt/>
                      </p:tgtEl>
                    </p:cond>
                    <p:cond evt="onStopAudio" delay="0">
                      <p:tgtEl>
                        <p:sldTgt/>
                      </p:tgtEl>
                    </p:cond>
                  </p:endCondLst>
                </p:cTn>
                <p:tgtEl>
                  <p:spTgt spid="39"/>
                </p:tgtEl>
              </p:cMediaNode>
            </p:audio>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6328" fill="hold"/>
                                        <p:tgtEl>
                                          <p:spTgt spid="39"/>
                                        </p:tgtEl>
                                      </p:cBhvr>
                                    </p:cmd>
                                  </p:childTnLst>
                                </p:cTn>
                              </p:par>
                            </p:childTnLst>
                          </p:cTn>
                        </p:par>
                      </p:childTnLst>
                    </p:cTn>
                  </p:par>
                </p:childTnLst>
              </p:cTn>
              <p:nextCondLst>
                <p:cond evt="onClick" delay="0">
                  <p:tgtEl>
                    <p:spTgt spid="40"/>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39"/>
                                        </p:tgtEl>
                                      </p:cBhvr>
                                    </p:cmd>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3" presetClass="mediacall" presetSubtype="0" fill="hold" nodeType="clickEffect">
                                  <p:stCondLst>
                                    <p:cond delay="0"/>
                                  </p:stCondLst>
                                  <p:childTnLst>
                                    <p:cmd type="call" cmd="stop">
                                      <p:cBhvr>
                                        <p:cTn id="53" dur="1" fill="hold"/>
                                        <p:tgtEl>
                                          <p:spTgt spid="39"/>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4" grpId="0" animBg="1"/>
      <p:bldP spid="44" grpId="1" animBg="1"/>
      <p:bldP spid="55" grpId="0" animBg="1"/>
      <p:bldP spid="5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8</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657447" y="2391303"/>
            <a:ext cx="4713288" cy="1754326"/>
          </a:xfrm>
          <a:prstGeom prst="rect">
            <a:avLst/>
          </a:prstGeom>
          <a:solidFill>
            <a:srgbClr val="FFFF99"/>
          </a:solidFill>
        </p:spPr>
        <p:txBody>
          <a:bodyPr wrap="square">
            <a:spAutoFit/>
          </a:bodyPr>
          <a:lstStyle/>
          <a:p>
            <a:pPr algn="just"/>
            <a:r>
              <a:rPr lang="en-US" altLang="zh-CN" smtClean="0"/>
              <a:t>         </a:t>
            </a:r>
            <a:r>
              <a:rPr lang="zh-CN" altLang="zh-CN" smtClean="0"/>
              <a:t>有一天，我正沿着学校图书馆台阶向下走，</a:t>
            </a:r>
            <a:r>
              <a:rPr lang="en-US" altLang="zh-CN" smtClean="0"/>
              <a:t>Vic</a:t>
            </a:r>
            <a:r>
              <a:rPr lang="zh-CN" altLang="zh-CN" smtClean="0"/>
              <a:t>正往上走。当四目相对，我们停下来，彼此凝视。直到楼梯间只剩下我们两个人，他走到我站的台阶上，用双臂搂住我的腰，给了我第一个成人的吻，是我在电影中看到的那种吻。</a:t>
            </a:r>
            <a:endParaRPr lang="zh-CN" altLang="zh-CN" dirty="0"/>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548759" y="2883584"/>
            <a:ext cx="4883608" cy="812530"/>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dirty="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stare at     </a:t>
            </a:r>
            <a:r>
              <a:rPr lang="zh-CN" altLang="en-US" dirty="0" smtClean="0">
                <a:cs typeface="Times New Roman" panose="02020603050405020304" pitchFamily="18" charset="0"/>
              </a:rPr>
              <a:t>盯着看，凝视</a:t>
            </a:r>
          </a:p>
          <a:p>
            <a:pPr>
              <a:lnSpc>
                <a:spcPct val="130000"/>
              </a:lnSpc>
            </a:pPr>
            <a:r>
              <a:rPr lang="en-US" altLang="zh-CN" dirty="0" smtClean="0">
                <a:cs typeface="Times New Roman" panose="02020603050405020304" pitchFamily="18" charset="0"/>
              </a:rPr>
              <a:t>     e.g. It is not polite to stare at a girl in the face</a:t>
            </a:r>
            <a:endParaRPr lang="zh-CN" altLang="en-US" dirty="0" smtClean="0">
              <a:cs typeface="Times New Roman" panose="02020603050405020304" pitchFamily="18" charset="0"/>
            </a:endParaRPr>
          </a:p>
        </p:txBody>
      </p:sp>
      <p:sp>
        <p:nvSpPr>
          <p:cNvPr id="55" name="矩形 54"/>
          <p:cNvSpPr/>
          <p:nvPr/>
        </p:nvSpPr>
        <p:spPr>
          <a:xfrm>
            <a:off x="6613667" y="3267768"/>
            <a:ext cx="3408873" cy="369332"/>
          </a:xfrm>
          <a:prstGeom prst="rect">
            <a:avLst/>
          </a:prstGeom>
          <a:solidFill>
            <a:srgbClr val="D7F9D3"/>
          </a:solidFill>
          <a:ln>
            <a:solidFill>
              <a:srgbClr val="FF0000"/>
            </a:solidFill>
          </a:ln>
        </p:spPr>
        <p:txBody>
          <a:bodyPr wrap="square">
            <a:spAutoFit/>
          </a:bodyPr>
          <a:lstStyle/>
          <a:p>
            <a:r>
              <a:rPr lang="zh-CN" altLang="zh-CN" sz="1700" b="1" kern="100">
                <a:solidFill>
                  <a:srgbClr val="0070C0"/>
                </a:solidFill>
                <a:latin typeface="Times New Roman" panose="02020603050405020304" pitchFamily="18" charset="0"/>
              </a:rPr>
              <a:t>★ </a:t>
            </a:r>
            <a:r>
              <a:rPr lang="en-US" altLang="zh-CN" sz="1700" b="1" kern="100" smtClean="0">
                <a:solidFill>
                  <a:srgbClr val="0070C0"/>
                </a:solidFill>
                <a:latin typeface="Times New Roman" panose="02020603050405020304" pitchFamily="18" charset="0"/>
              </a:rPr>
              <a:t>staircase</a:t>
            </a:r>
            <a:r>
              <a:rPr lang="en-US" altLang="zh-CN" sz="1600" b="1" smtClean="0"/>
              <a:t> </a:t>
            </a:r>
            <a:r>
              <a:rPr lang="en-US" altLang="zh-CN" dirty="0" err="1" smtClean="0">
                <a:cs typeface="Times New Roman" panose="02020603050405020304" pitchFamily="18" charset="0"/>
              </a:rPr>
              <a:t>/</a:t>
            </a:r>
            <a:r>
              <a:rPr lang="en-US" altLang="zh-CN" err="1" smtClean="0">
                <a:cs typeface="Times New Roman" panose="02020603050405020304" pitchFamily="18" charset="0"/>
              </a:rPr>
              <a:t>'steəkeɪs</a:t>
            </a:r>
            <a:r>
              <a:rPr lang="en-US" altLang="zh-CN" smtClean="0">
                <a:cs typeface="Times New Roman" panose="02020603050405020304" pitchFamily="18" charset="0"/>
              </a:rPr>
              <a:t>/    </a:t>
            </a:r>
            <a:r>
              <a:rPr lang="en-US" altLang="zh-CN" dirty="0" err="1" smtClean="0">
                <a:cs typeface="Times New Roman" panose="02020603050405020304" pitchFamily="18" charset="0"/>
              </a:rPr>
              <a:t>n</a:t>
            </a:r>
            <a:r>
              <a:rPr lang="en-US" altLang="zh-CN" err="1" smtClean="0">
                <a:cs typeface="Times New Roman" panose="02020603050405020304" pitchFamily="18" charset="0"/>
              </a:rPr>
              <a:t>. </a:t>
            </a:r>
            <a:r>
              <a:rPr lang="zh-CN" altLang="en-US" smtClean="0">
                <a:cs typeface="Times New Roman" panose="02020603050405020304" pitchFamily="18" charset="0"/>
              </a:rPr>
              <a:t>楼梯</a:t>
            </a:r>
            <a:endParaRPr lang="en-US" altLang="zh-CN" dirty="0" err="1" smtClean="0">
              <a:cs typeface="Times New Roman" panose="02020603050405020304" pitchFamily="18" charset="0"/>
            </a:endParaRPr>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828501" y="2321182"/>
            <a:ext cx="5021884" cy="2307555"/>
          </a:xfrm>
          <a:prstGeom prst="rect">
            <a:avLst/>
          </a:prstGeom>
          <a:noFill/>
        </p:spPr>
        <p:txBody>
          <a:bodyPr wrap="square" rtlCol="0">
            <a:spAutoFit/>
          </a:bodyPr>
          <a:lstStyle/>
          <a:p>
            <a:pPr algn="just"/>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8</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One day I was going down the steps of the school library as Vic was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going up. When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our eyes met, we stopped and just </a:t>
            </a:r>
            <a:r>
              <a:rPr lang="en-US" altLang="zh-CN" sz="2000" u="sng"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stared at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each other until the </a:t>
            </a:r>
            <a:r>
              <a:rPr lang="en-US" altLang="zh-CN" sz="1700" b="1" kern="100" dirty="0" smtClean="0">
                <a:solidFill>
                  <a:srgbClr val="0070C0"/>
                </a:solidFill>
                <a:latin typeface="Times New Roman" panose="02020603050405020304" pitchFamily="18" charset="0"/>
              </a:rPr>
              <a:t>staircase</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27</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was empty. Then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he came up to the step I was on, </a:t>
            </a:r>
            <a:r>
              <a:rPr lang="en-US" altLang="zh-CN" sz="1700" b="1" kern="100" dirty="0" smtClean="0">
                <a:solidFill>
                  <a:srgbClr val="0070C0"/>
                </a:solidFill>
                <a:latin typeface="Times New Roman" panose="02020603050405020304" pitchFamily="18" charset="0"/>
              </a:rPr>
              <a:t>wrapped</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28</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his arms around my </a:t>
            </a:r>
            <a:r>
              <a:rPr lang="en-US" altLang="zh-CN" sz="1700" b="1" kern="100" dirty="0" smtClean="0">
                <a:solidFill>
                  <a:srgbClr val="0070C0"/>
                </a:solidFill>
                <a:latin typeface="Times New Roman" panose="02020603050405020304" pitchFamily="18" charset="0"/>
              </a:rPr>
              <a:t>waist</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29</a:t>
            </a:r>
            <a:r>
              <a:rPr lang="en-US" altLang="zh-CN" sz="1700" b="1" kern="100" dirty="0" smtClean="0">
                <a:solidFill>
                  <a:srgbClr val="0070C0"/>
                </a:solidFill>
                <a:latin typeface="Times New Roman" panose="02020603050405020304" pitchFamily="18" charset="0"/>
              </a:rPr>
              <a:t>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and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gave me my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first grown-up kiss, the kind I’d seen in the movies.</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矩形 48"/>
          <p:cNvSpPr/>
          <p:nvPr/>
        </p:nvSpPr>
        <p:spPr>
          <a:xfrm>
            <a:off x="6555854" y="3626159"/>
            <a:ext cx="4201793"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a:t>
            </a:r>
            <a:r>
              <a:rPr lang="zh-CN" altLang="zh-CN" sz="1700" b="1" kern="100">
                <a:solidFill>
                  <a:srgbClr val="0070C0"/>
                </a:solidFill>
                <a:latin typeface="Times New Roman" panose="02020603050405020304" pitchFamily="18" charset="0"/>
              </a:rPr>
              <a:t> </a:t>
            </a:r>
            <a:r>
              <a:rPr lang="en-US" altLang="zh-CN" sz="1700" b="1" kern="100" smtClean="0">
                <a:solidFill>
                  <a:srgbClr val="0070C0"/>
                </a:solidFill>
                <a:latin typeface="Times New Roman" panose="02020603050405020304" pitchFamily="18" charset="0"/>
              </a:rPr>
              <a:t>wrap </a:t>
            </a:r>
            <a:r>
              <a:rPr lang="en-US" altLang="zh-CN" err="1" smtClean="0">
                <a:cs typeface="Times New Roman" panose="02020603050405020304" pitchFamily="18" charset="0"/>
              </a:rPr>
              <a:t>/ræp/ </a:t>
            </a:r>
            <a:r>
              <a:rPr lang="en-US" altLang="zh-CN" smtClean="0">
                <a:cs typeface="Times New Roman" panose="02020603050405020304" pitchFamily="18" charset="0"/>
              </a:rPr>
              <a:t>     v</a:t>
            </a:r>
            <a:r>
              <a:rPr lang="en-US" altLang="zh-CN" err="1" smtClean="0">
                <a:cs typeface="Times New Roman" panose="02020603050405020304" pitchFamily="18" charset="0"/>
              </a:rPr>
              <a:t>. </a:t>
            </a:r>
            <a:r>
              <a:rPr lang="zh-CN" altLang="en-US" err="1" smtClean="0">
                <a:cs typeface="Times New Roman" panose="02020603050405020304" pitchFamily="18" charset="0"/>
              </a:rPr>
              <a:t>用</a:t>
            </a:r>
            <a:r>
              <a:rPr lang="en-US" altLang="zh-CN" err="1" smtClean="0">
                <a:latin typeface="+mn-ea"/>
                <a:cs typeface="Times New Roman" panose="02020603050405020304" pitchFamily="18" charset="0"/>
              </a:rPr>
              <a:t>……</a:t>
            </a:r>
            <a:r>
              <a:rPr lang="zh-CN" altLang="en-US" err="1" smtClean="0">
                <a:cs typeface="Times New Roman" panose="02020603050405020304" pitchFamily="18" charset="0"/>
              </a:rPr>
              <a:t>缠绕（或围紧）</a:t>
            </a:r>
            <a:endParaRPr lang="zh-CN" altLang="en-US" dirty="0" smtClean="0">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4" name="矩形 33"/>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graphicFrame>
        <p:nvGraphicFramePr>
          <p:cNvPr id="39" name="Group 80"/>
          <p:cNvGraphicFramePr>
            <a:graphicFrameLocks noGrp="1"/>
          </p:cNvGraphicFramePr>
          <p:nvPr/>
        </p:nvGraphicFramePr>
        <p:xfrm>
          <a:off x="4836657" y="3050441"/>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5" name="Group 80"/>
          <p:cNvGraphicFramePr>
            <a:graphicFrameLocks noGrp="1"/>
          </p:cNvGraphicFramePr>
          <p:nvPr/>
        </p:nvGraphicFramePr>
        <p:xfrm>
          <a:off x="2980964" y="3382135"/>
          <a:ext cx="972472" cy="334986"/>
        </p:xfrm>
        <a:graphic>
          <a:graphicData uri="http://schemas.openxmlformats.org/drawingml/2006/table">
            <a:tbl>
              <a:tblPr/>
              <a:tblGrid>
                <a:gridCol w="972472"/>
              </a:tblGrid>
              <a:tr h="32846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6" name="Group 80"/>
          <p:cNvGraphicFramePr>
            <a:graphicFrameLocks noGrp="1"/>
          </p:cNvGraphicFramePr>
          <p:nvPr/>
        </p:nvGraphicFramePr>
        <p:xfrm>
          <a:off x="4334635" y="3660041"/>
          <a:ext cx="1017294" cy="334986"/>
        </p:xfrm>
        <a:graphic>
          <a:graphicData uri="http://schemas.openxmlformats.org/drawingml/2006/table">
            <a:tbl>
              <a:tblPr/>
              <a:tblGrid>
                <a:gridCol w="1017294"/>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7" name="矩形 46"/>
          <p:cNvSpPr/>
          <p:nvPr/>
        </p:nvSpPr>
        <p:spPr>
          <a:xfrm>
            <a:off x="6511030" y="4083359"/>
            <a:ext cx="3377041"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a:t>
            </a:r>
            <a:r>
              <a:rPr lang="zh-CN" altLang="zh-CN" sz="1700" b="1" kern="100">
                <a:solidFill>
                  <a:srgbClr val="0070C0"/>
                </a:solidFill>
                <a:latin typeface="Times New Roman" panose="02020603050405020304" pitchFamily="18" charset="0"/>
              </a:rPr>
              <a:t> </a:t>
            </a:r>
            <a:r>
              <a:rPr lang="en-US" altLang="zh-CN" sz="1700" b="1" kern="100" smtClean="0">
                <a:solidFill>
                  <a:srgbClr val="0070C0"/>
                </a:solidFill>
                <a:latin typeface="Times New Roman" panose="02020603050405020304" pitchFamily="18" charset="0"/>
              </a:rPr>
              <a:t>waist </a:t>
            </a:r>
            <a:r>
              <a:rPr lang="en-US" altLang="zh-CN" err="1" smtClean="0">
                <a:cs typeface="Times New Roman" panose="02020603050405020304" pitchFamily="18" charset="0"/>
              </a:rPr>
              <a:t>/weɪst/ </a:t>
            </a:r>
            <a:r>
              <a:rPr lang="en-US" altLang="zh-CN" smtClean="0">
                <a:cs typeface="Times New Roman" panose="02020603050405020304" pitchFamily="18" charset="0"/>
              </a:rPr>
              <a:t>   n</a:t>
            </a:r>
            <a:r>
              <a:rPr lang="en-US" altLang="zh-CN" err="1" smtClean="0">
                <a:cs typeface="Times New Roman" panose="02020603050405020304" pitchFamily="18" charset="0"/>
              </a:rPr>
              <a:t>. </a:t>
            </a:r>
            <a:r>
              <a:rPr lang="zh-CN" altLang="en-US" err="1" smtClean="0">
                <a:cs typeface="Times New Roman" panose="02020603050405020304" pitchFamily="18" charset="0"/>
              </a:rPr>
              <a:t>腰，腰部</a:t>
            </a:r>
            <a:endParaRPr lang="zh-CN" altLang="en-US" dirty="0" err="1" smtClean="0">
              <a:cs typeface="Times New Roman" panose="02020603050405020304" pitchFamily="18" charset="0"/>
            </a:endParaRPr>
          </a:p>
        </p:txBody>
      </p:sp>
      <p:graphicFrame>
        <p:nvGraphicFramePr>
          <p:cNvPr id="48" name="Group 80"/>
          <p:cNvGraphicFramePr>
            <a:graphicFrameLocks noGrp="1"/>
          </p:cNvGraphicFramePr>
          <p:nvPr/>
        </p:nvGraphicFramePr>
        <p:xfrm>
          <a:off x="2729952" y="3964841"/>
          <a:ext cx="712495" cy="334986"/>
        </p:xfrm>
        <a:graphic>
          <a:graphicData uri="http://schemas.openxmlformats.org/drawingml/2006/table">
            <a:tbl>
              <a:tblPr/>
              <a:tblGrid>
                <a:gridCol w="712495"/>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51" name="A-8.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071282"/>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39"/>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4"/>
                                        </p:tgtEl>
                                        <p:attrNameLst>
                                          <p:attrName>ppt_x</p:attrName>
                                        </p:attrNameLst>
                                      </p:cBhvr>
                                      <p:tavLst>
                                        <p:tav tm="0">
                                          <p:val>
                                            <p:strVal val="ppt_x"/>
                                          </p:val>
                                        </p:tav>
                                        <p:tav tm="100000">
                                          <p:val>
                                            <p:strVal val="ppt_x"/>
                                          </p:val>
                                        </p:tav>
                                      </p:tavLst>
                                    </p:anim>
                                    <p:anim calcmode="lin" valueType="num">
                                      <p:cBhvr additive="base">
                                        <p:cTn id="23" dur="500"/>
                                        <p:tgtEl>
                                          <p:spTgt spid="44"/>
                                        </p:tgtEl>
                                        <p:attrNameLst>
                                          <p:attrName>ppt_y</p:attrName>
                                        </p:attrNameLst>
                                      </p:cBhvr>
                                      <p:tavLst>
                                        <p:tav tm="0">
                                          <p:val>
                                            <p:strVal val="ppt_y"/>
                                          </p:val>
                                        </p:tav>
                                        <p:tav tm="100000">
                                          <p:val>
                                            <p:strVal val="1+ppt_h/2"/>
                                          </p:val>
                                        </p:tav>
                                      </p:tavLst>
                                    </p:anim>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5" restart="whenNotActive" fill="hold" evtFilter="cancelBubble" nodeType="interactiveSeq">
                <p:stCondLst>
                  <p:cond evt="onClick" delay="0">
                    <p:tgtEl>
                      <p:spTgt spid="45"/>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5"/>
                                        </p:tgtEl>
                                        <p:attrNameLst>
                                          <p:attrName>style.visibility</p:attrName>
                                        </p:attrNameLst>
                                      </p:cBhvr>
                                      <p:to>
                                        <p:strVal val="visible"/>
                                      </p:to>
                                    </p:set>
                                    <p:anim calcmode="lin" valueType="num">
                                      <p:cBhvr additive="base">
                                        <p:cTn id="30" dur="500" fill="hold"/>
                                        <p:tgtEl>
                                          <p:spTgt spid="55"/>
                                        </p:tgtEl>
                                        <p:attrNameLst>
                                          <p:attrName>ppt_x</p:attrName>
                                        </p:attrNameLst>
                                      </p:cBhvr>
                                      <p:tavLst>
                                        <p:tav tm="0">
                                          <p:val>
                                            <p:strVal val="#ppt_x"/>
                                          </p:val>
                                        </p:tav>
                                        <p:tav tm="100000">
                                          <p:val>
                                            <p:strVal val="#ppt_x"/>
                                          </p:val>
                                        </p:tav>
                                      </p:tavLst>
                                    </p:anim>
                                    <p:anim calcmode="lin" valueType="num">
                                      <p:cBhvr additive="base">
                                        <p:cTn id="31"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55"/>
                                        </p:tgtEl>
                                        <p:attrNameLst>
                                          <p:attrName>ppt_x</p:attrName>
                                        </p:attrNameLst>
                                      </p:cBhvr>
                                      <p:tavLst>
                                        <p:tav tm="0">
                                          <p:val>
                                            <p:strVal val="ppt_x"/>
                                          </p:val>
                                        </p:tav>
                                        <p:tav tm="100000">
                                          <p:val>
                                            <p:strVal val="ppt_x"/>
                                          </p:val>
                                        </p:tav>
                                      </p:tavLst>
                                    </p:anim>
                                    <p:anim calcmode="lin" valueType="num">
                                      <p:cBhvr additive="base">
                                        <p:cTn id="36" dur="500"/>
                                        <p:tgtEl>
                                          <p:spTgt spid="55"/>
                                        </p:tgtEl>
                                        <p:attrNameLst>
                                          <p:attrName>ppt_y</p:attrName>
                                        </p:attrNameLst>
                                      </p:cBhvr>
                                      <p:tavLst>
                                        <p:tav tm="0">
                                          <p:val>
                                            <p:strVal val="ppt_y"/>
                                          </p:val>
                                        </p:tav>
                                        <p:tav tm="100000">
                                          <p:val>
                                            <p:strVal val="1+ppt_h/2"/>
                                          </p:val>
                                        </p:tav>
                                      </p:tavLst>
                                    </p:anim>
                                    <p:set>
                                      <p:cBhvr>
                                        <p:cTn id="37"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8" restart="whenNotActive" fill="hold" evtFilter="cancelBubble" nodeType="interactiveSeq">
                <p:stCondLst>
                  <p:cond evt="onClick" delay="0">
                    <p:tgtEl>
                      <p:spTgt spid="46"/>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ppt_x"/>
                                          </p:val>
                                        </p:tav>
                                        <p:tav tm="100000">
                                          <p:val>
                                            <p:strVal val="#ppt_x"/>
                                          </p:val>
                                        </p:tav>
                                      </p:tavLst>
                                    </p:anim>
                                    <p:anim calcmode="lin" valueType="num">
                                      <p:cBhvr additive="base">
                                        <p:cTn id="4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49"/>
                                        </p:tgtEl>
                                        <p:attrNameLst>
                                          <p:attrName>ppt_x</p:attrName>
                                        </p:attrNameLst>
                                      </p:cBhvr>
                                      <p:tavLst>
                                        <p:tav tm="0">
                                          <p:val>
                                            <p:strVal val="ppt_x"/>
                                          </p:val>
                                        </p:tav>
                                        <p:tav tm="100000">
                                          <p:val>
                                            <p:strVal val="ppt_x"/>
                                          </p:val>
                                        </p:tav>
                                      </p:tavLst>
                                    </p:anim>
                                    <p:anim calcmode="lin" valueType="num">
                                      <p:cBhvr additive="base">
                                        <p:cTn id="49" dur="500"/>
                                        <p:tgtEl>
                                          <p:spTgt spid="49"/>
                                        </p:tgtEl>
                                        <p:attrNameLst>
                                          <p:attrName>ppt_y</p:attrName>
                                        </p:attrNameLst>
                                      </p:cBhvr>
                                      <p:tavLst>
                                        <p:tav tm="0">
                                          <p:val>
                                            <p:strVal val="ppt_y"/>
                                          </p:val>
                                        </p:tav>
                                        <p:tav tm="100000">
                                          <p:val>
                                            <p:strVal val="1+ppt_h/2"/>
                                          </p:val>
                                        </p:tav>
                                      </p:tavLst>
                                    </p:anim>
                                    <p:set>
                                      <p:cBhvr>
                                        <p:cTn id="50"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1" restart="whenNotActive" fill="hold" evtFilter="cancelBubble" nodeType="interactiveSeq">
                <p:stCondLst>
                  <p:cond evt="onClick" delay="0">
                    <p:tgtEl>
                      <p:spTgt spid="48"/>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7"/>
                                        </p:tgtEl>
                                        <p:attrNameLst>
                                          <p:attrName>style.visibility</p:attrName>
                                        </p:attrNameLst>
                                      </p:cBhvr>
                                      <p:to>
                                        <p:strVal val="visible"/>
                                      </p:to>
                                    </p:set>
                                    <p:anim calcmode="lin" valueType="num">
                                      <p:cBhvr additive="base">
                                        <p:cTn id="56" dur="500" fill="hold"/>
                                        <p:tgtEl>
                                          <p:spTgt spid="47"/>
                                        </p:tgtEl>
                                        <p:attrNameLst>
                                          <p:attrName>ppt_x</p:attrName>
                                        </p:attrNameLst>
                                      </p:cBhvr>
                                      <p:tavLst>
                                        <p:tav tm="0">
                                          <p:val>
                                            <p:strVal val="#ppt_x"/>
                                          </p:val>
                                        </p:tav>
                                        <p:tav tm="100000">
                                          <p:val>
                                            <p:strVal val="#ppt_x"/>
                                          </p:val>
                                        </p:tav>
                                      </p:tavLst>
                                    </p:anim>
                                    <p:anim calcmode="lin" valueType="num">
                                      <p:cBhvr additive="base">
                                        <p:cTn id="57"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47"/>
                                        </p:tgtEl>
                                        <p:attrNameLst>
                                          <p:attrName>ppt_x</p:attrName>
                                        </p:attrNameLst>
                                      </p:cBhvr>
                                      <p:tavLst>
                                        <p:tav tm="0">
                                          <p:val>
                                            <p:strVal val="ppt_x"/>
                                          </p:val>
                                        </p:tav>
                                        <p:tav tm="100000">
                                          <p:val>
                                            <p:strVal val="ppt_x"/>
                                          </p:val>
                                        </p:tav>
                                      </p:tavLst>
                                    </p:anim>
                                    <p:anim calcmode="lin" valueType="num">
                                      <p:cBhvr additive="base">
                                        <p:cTn id="62" dur="500"/>
                                        <p:tgtEl>
                                          <p:spTgt spid="47"/>
                                        </p:tgtEl>
                                        <p:attrNameLst>
                                          <p:attrName>ppt_y</p:attrName>
                                        </p:attrNameLst>
                                      </p:cBhvr>
                                      <p:tavLst>
                                        <p:tav tm="0">
                                          <p:val>
                                            <p:strVal val="ppt_y"/>
                                          </p:val>
                                        </p:tav>
                                        <p:tav tm="100000">
                                          <p:val>
                                            <p:strVal val="1+ppt_h/2"/>
                                          </p:val>
                                        </p:tav>
                                      </p:tavLst>
                                    </p:anim>
                                    <p:set>
                                      <p:cBhvr>
                                        <p:cTn id="63"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audio>
              <p:cMediaNode>
                <p:cTn id="64" fill="hold" display="0">
                  <p:stCondLst>
                    <p:cond delay="indefinite"/>
                  </p:stCondLst>
                  <p:endCondLst>
                    <p:cond evt="onNext" delay="0">
                      <p:tgtEl>
                        <p:sldTgt/>
                      </p:tgtEl>
                    </p:cond>
                    <p:cond evt="onPrev" delay="0">
                      <p:tgtEl>
                        <p:sldTgt/>
                      </p:tgtEl>
                    </p:cond>
                    <p:cond evt="onStopAudio" delay="0">
                      <p:tgtEl>
                        <p:sldTgt/>
                      </p:tgtEl>
                    </p:cond>
                  </p:endCondLst>
                </p:cTn>
                <p:tgtEl>
                  <p:spTgt spid="51"/>
                </p:tgtEl>
              </p:cMediaNode>
            </p:audio>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24501" fill="hold"/>
                                        <p:tgtEl>
                                          <p:spTgt spid="51"/>
                                        </p:tgtEl>
                                      </p:cBhvr>
                                    </p:cmd>
                                  </p:childTnLst>
                                </p:cTn>
                              </p:par>
                            </p:childTnLst>
                          </p:cTn>
                        </p:par>
                      </p:childTnLst>
                    </p:cTn>
                  </p:par>
                </p:childTnLst>
              </p:cTn>
              <p:nextCondLst>
                <p:cond evt="onClick" delay="0">
                  <p:tgtEl>
                    <p:spTgt spid="40"/>
                  </p:tgtEl>
                </p:cond>
              </p:nextCondLst>
            </p:seq>
            <p:seq concurrent="1" nextAc="seek">
              <p:cTn id="70" restart="whenNotActive" fill="hold" evtFilter="cancelBubble" nodeType="interactiveSeq">
                <p:stCondLst>
                  <p:cond evt="onClick" delay="0">
                    <p:tgtEl>
                      <p:spTgt spid="41"/>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51"/>
                                        </p:tgtEl>
                                      </p:cBhvr>
                                    </p:cmd>
                                  </p:childTnLst>
                                </p:cTn>
                              </p:par>
                            </p:childTnLst>
                          </p:cTn>
                        </p:par>
                      </p:childTnLst>
                    </p:cTn>
                  </p:par>
                </p:childTnLst>
              </p:cTn>
              <p:nextCondLst>
                <p:cond evt="onClick" delay="0">
                  <p:tgtEl>
                    <p:spTgt spid="41"/>
                  </p:tgtEl>
                </p:cond>
              </p:nextCondLst>
            </p:seq>
            <p:seq concurrent="1" nextAc="seek">
              <p:cTn id="75" restart="whenNotActive" fill="hold" evtFilter="cancelBubble" nodeType="interactiveSeq">
                <p:stCondLst>
                  <p:cond evt="onClick" delay="0">
                    <p:tgtEl>
                      <p:spTgt spid="42"/>
                    </p:tgtEl>
                  </p:cond>
                </p:stCondLst>
                <p:endSync evt="end" delay="0">
                  <p:rtn val="all"/>
                </p:endSync>
                <p:childTnLst>
                  <p:par>
                    <p:cTn id="76" fill="hold">
                      <p:stCondLst>
                        <p:cond delay="0"/>
                      </p:stCondLst>
                      <p:childTnLst>
                        <p:par>
                          <p:cTn id="77" fill="hold">
                            <p:stCondLst>
                              <p:cond delay="0"/>
                            </p:stCondLst>
                            <p:childTnLst>
                              <p:par>
                                <p:cTn id="78" presetID="3" presetClass="mediacall" presetSubtype="0" fill="hold" nodeType="clickEffect">
                                  <p:stCondLst>
                                    <p:cond delay="0"/>
                                  </p:stCondLst>
                                  <p:childTnLst>
                                    <p:cmd type="call" cmd="stop">
                                      <p:cBhvr>
                                        <p:cTn id="79" dur="1" fill="hold"/>
                                        <p:tgtEl>
                                          <p:spTgt spid="51"/>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4" grpId="0" animBg="1"/>
      <p:bldP spid="44" grpId="1" animBg="1"/>
      <p:bldP spid="55" grpId="0" animBg="1"/>
      <p:bldP spid="55" grpId="1" animBg="1"/>
      <p:bldP spid="49" grpId="0" animBg="1"/>
      <p:bldP spid="49" grpId="1" animBg="1"/>
      <p:bldP spid="47" grpId="0" animBg="1"/>
      <p:bldP spid="4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36245" y="1457960"/>
            <a:ext cx="11143615" cy="3016210"/>
          </a:xfrm>
          <a:prstGeom prst="rect">
            <a:avLst/>
          </a:prstGeom>
          <a:noFill/>
          <a:ln w="9525">
            <a:noFill/>
          </a:ln>
        </p:spPr>
        <p:txBody>
          <a:bodyPr wrap="square">
            <a:spAutoFit/>
          </a:bodyPr>
          <a:lstStyle/>
          <a:p>
            <a:pPr marL="266700" indent="-266700"/>
            <a:r>
              <a:rPr lang="en-US" sz="3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Ideological and Political Aims</a:t>
            </a:r>
            <a:r>
              <a:rPr lang="zh-CN"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（思政目标）</a:t>
            </a:r>
          </a:p>
          <a:p>
            <a:pPr marL="266700" indent="-266700"/>
            <a:endParaRPr 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266700" indent="-266700">
              <a:lnSpc>
                <a:spcPct val="150000"/>
              </a:lnSpc>
            </a:pPr>
            <a:r>
              <a:rPr lang="en-US" sz="28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1.Students </a:t>
            </a:r>
            <a:r>
              <a:rPr lang="en-US"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should know what is true love.</a:t>
            </a:r>
          </a:p>
          <a:p>
            <a:pPr>
              <a:lnSpc>
                <a:spcPct val="150000"/>
              </a:lnSpc>
            </a:pPr>
            <a:r>
              <a:rPr lang="en-US" sz="28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2.Students </a:t>
            </a:r>
            <a:r>
              <a:rPr lang="en-US"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should know how to set up a correct view of love and marriage.</a:t>
            </a:r>
          </a:p>
          <a:p>
            <a:pPr>
              <a:lnSpc>
                <a:spcPct val="150000"/>
              </a:lnSpc>
            </a:pPr>
            <a:r>
              <a:rPr lang="en-US" sz="28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3.Students </a:t>
            </a:r>
            <a:r>
              <a:rPr lang="en-US"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should know how to cherish true love. </a:t>
            </a:r>
            <a:endParaRPr lang="zh-CN" altLang="en-US" sz="28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121920" y="234950"/>
            <a:ext cx="7681595" cy="645160"/>
          </a:xfrm>
          <a:prstGeom prst="rect">
            <a:avLst/>
          </a:prstGeom>
          <a:noFill/>
        </p:spPr>
        <p:txBody>
          <a:bodyPr wrap="square" rtlCol="0">
            <a:spAutoFit/>
          </a:bodyPr>
          <a:lstStyle/>
          <a:p>
            <a:r>
              <a:rPr lang="en-US" altLang="zh-CN" sz="3600">
                <a:solidFill>
                  <a:srgbClr val="FFC000"/>
                </a:solidFill>
                <a:latin typeface="Arial Black" panose="020B0A04020102020204" charset="0"/>
                <a:cs typeface="Arial Black" panose="020B0A04020102020204" charset="0"/>
              </a:rPr>
              <a:t>Unit Objectives:</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9</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314547" y="3286653"/>
            <a:ext cx="4713288" cy="646331"/>
          </a:xfrm>
          <a:prstGeom prst="rect">
            <a:avLst/>
          </a:prstGeom>
          <a:solidFill>
            <a:srgbClr val="FFFF99"/>
          </a:solidFill>
        </p:spPr>
        <p:txBody>
          <a:bodyPr wrap="square">
            <a:spAutoFit/>
          </a:bodyPr>
          <a:lstStyle/>
          <a:p>
            <a:pPr algn="just"/>
            <a:r>
              <a:rPr lang="en-US" altLang="zh-CN" smtClean="0"/>
              <a:t>         </a:t>
            </a:r>
            <a:r>
              <a:rPr lang="zh-CN" altLang="zh-CN" smtClean="0"/>
              <a:t>他让我的世界像独立日一样明亮，即使在后来</a:t>
            </a:r>
            <a:r>
              <a:rPr lang="en-US" altLang="zh-CN" smtClean="0"/>
              <a:t>50</a:t>
            </a:r>
            <a:r>
              <a:rPr lang="zh-CN" altLang="zh-CN" smtClean="0"/>
              <a:t>年婚姻中，也从未变过。</a:t>
            </a:r>
            <a:endParaRPr lang="zh-CN" altLang="zh-CN" dirty="0"/>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730847" y="3058028"/>
            <a:ext cx="4498101" cy="1372299"/>
          </a:xfrm>
          <a:prstGeom prst="rect">
            <a:avLst/>
          </a:prstGeom>
          <a:noFill/>
        </p:spPr>
        <p:txBody>
          <a:bodyPr wrap="square" rtlCol="0">
            <a:spAutoFit/>
          </a:bodyPr>
          <a:lstStyle/>
          <a:p>
            <a:pPr>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9</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He lit my world like the Fourth of July, and after 50 years of </a:t>
            </a:r>
            <a:r>
              <a:rPr lang="en-US" altLang="zh-CN" sz="1700" b="1" kern="100" dirty="0" smtClean="0">
                <a:solidFill>
                  <a:srgbClr val="0070C0"/>
                </a:solidFill>
                <a:latin typeface="Times New Roman" panose="02020603050405020304" pitchFamily="18" charset="0"/>
              </a:rPr>
              <a:t>marriage</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30</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he still does</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矩形 48"/>
          <p:cNvSpPr/>
          <p:nvPr/>
        </p:nvSpPr>
        <p:spPr>
          <a:xfrm>
            <a:off x="6329148" y="3431110"/>
            <a:ext cx="4917227"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marriage</a:t>
            </a:r>
            <a:r>
              <a:rPr lang="en-US" altLang="zh-CN" sz="1600" b="1" smtClean="0"/>
              <a:t> </a:t>
            </a:r>
            <a:r>
              <a:rPr lang="en-US" altLang="zh-CN" dirty="0" smtClean="0">
                <a:cs typeface="Times New Roman" panose="02020603050405020304" pitchFamily="18" charset="0"/>
              </a:rPr>
              <a:t>/'mærɪdʒ</a:t>
            </a:r>
            <a:r>
              <a:rPr lang="en-US" altLang="zh-CN" smtClean="0">
                <a:cs typeface="Times New Roman" panose="02020603050405020304" pitchFamily="18" charset="0"/>
              </a:rPr>
              <a:t>/        n</a:t>
            </a:r>
            <a:r>
              <a:rPr lang="en-US" altLang="zh-CN" dirty="0" smtClean="0">
                <a:cs typeface="Times New Roman" panose="02020603050405020304" pitchFamily="18" charset="0"/>
              </a:rPr>
              <a:t>. </a:t>
            </a:r>
            <a:r>
              <a:rPr lang="zh-CN" altLang="en-US" dirty="0" smtClean="0">
                <a:cs typeface="Times New Roman" panose="02020603050405020304" pitchFamily="18" charset="0"/>
              </a:rPr>
              <a:t>婚姻，</a:t>
            </a:r>
            <a:r>
              <a:rPr lang="zh-CN" altLang="en-US" smtClean="0">
                <a:cs typeface="Times New Roman" panose="02020603050405020304" pitchFamily="18" charset="0"/>
              </a:rPr>
              <a:t>婚姻生活</a:t>
            </a:r>
            <a:endParaRPr lang="zh-CN" altLang="en-US" dirty="0" smtClean="0">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4" name="矩形 33"/>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graphicFrame>
        <p:nvGraphicFramePr>
          <p:cNvPr id="39" name="Group 80"/>
          <p:cNvGraphicFramePr>
            <a:graphicFrameLocks noGrp="1"/>
          </p:cNvGraphicFramePr>
          <p:nvPr/>
        </p:nvGraphicFramePr>
        <p:xfrm>
          <a:off x="3518846" y="3624182"/>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44" name="A-9.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698812"/>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39"/>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ppt_x"/>
                                          </p:val>
                                        </p:tav>
                                        <p:tav tm="100000">
                                          <p:val>
                                            <p:strVal val="#ppt_x"/>
                                          </p:val>
                                        </p:tav>
                                      </p:tavLst>
                                    </p:anim>
                                    <p:anim calcmode="lin" valueType="num">
                                      <p:cBhvr additive="base">
                                        <p:cTn id="1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9"/>
                                        </p:tgtEl>
                                        <p:attrNameLst>
                                          <p:attrName>ppt_x</p:attrName>
                                        </p:attrNameLst>
                                      </p:cBhvr>
                                      <p:tavLst>
                                        <p:tav tm="0">
                                          <p:val>
                                            <p:strVal val="ppt_x"/>
                                          </p:val>
                                        </p:tav>
                                        <p:tav tm="100000">
                                          <p:val>
                                            <p:strVal val="ppt_x"/>
                                          </p:val>
                                        </p:tav>
                                      </p:tavLst>
                                    </p:anim>
                                    <p:anim calcmode="lin" valueType="num">
                                      <p:cBhvr additive="base">
                                        <p:cTn id="23" dur="500"/>
                                        <p:tgtEl>
                                          <p:spTgt spid="49"/>
                                        </p:tgtEl>
                                        <p:attrNameLst>
                                          <p:attrName>ppt_y</p:attrName>
                                        </p:attrNameLst>
                                      </p:cBhvr>
                                      <p:tavLst>
                                        <p:tav tm="0">
                                          <p:val>
                                            <p:strVal val="ppt_y"/>
                                          </p:val>
                                        </p:tav>
                                        <p:tav tm="100000">
                                          <p:val>
                                            <p:strVal val="1+ppt_h/2"/>
                                          </p:val>
                                        </p:tav>
                                      </p:tavLst>
                                    </p:anim>
                                    <p:set>
                                      <p:cBhvr>
                                        <p:cTn id="24"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44"/>
                </p:tgtEl>
              </p:cMediaNode>
            </p:audio>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419" fill="hold"/>
                                        <p:tgtEl>
                                          <p:spTgt spid="44"/>
                                        </p:tgtEl>
                                      </p:cBhvr>
                                    </p:cmd>
                                  </p:childTnLst>
                                </p:cTn>
                              </p:par>
                            </p:childTnLst>
                          </p:cTn>
                        </p:par>
                      </p:childTnLst>
                    </p:cTn>
                  </p:par>
                </p:childTnLst>
              </p:cTn>
              <p:nextCondLst>
                <p:cond evt="onClick" delay="0">
                  <p:tgtEl>
                    <p:spTgt spid="40"/>
                  </p:tgtEl>
                </p:cond>
              </p:nextCondLst>
            </p:seq>
            <p:seq concurrent="1" nextAc="seek">
              <p:cTn id="31" restart="whenNotActive" fill="hold" evtFilter="cancelBubble" nodeType="interactiveSeq">
                <p:stCondLst>
                  <p:cond evt="onClick" delay="0">
                    <p:tgtEl>
                      <p:spTgt spid="41"/>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44"/>
                                        </p:tgtEl>
                                      </p:cBhvr>
                                    </p:cmd>
                                  </p:childTnLst>
                                </p:cTn>
                              </p:par>
                            </p:childTnLst>
                          </p:cTn>
                        </p:par>
                      </p:childTnLst>
                    </p:cTn>
                  </p:par>
                </p:childTnLst>
              </p:cTn>
              <p:nextCondLst>
                <p:cond evt="onClick" delay="0">
                  <p:tgtEl>
                    <p:spTgt spid="41"/>
                  </p:tgtEl>
                </p:cond>
              </p:nextCondLst>
            </p:seq>
            <p:seq concurrent="1" nextAc="seek">
              <p:cTn id="36" restart="whenNotActive" fill="hold" evtFilter="cancelBubble" nodeType="interactiveSeq">
                <p:stCondLst>
                  <p:cond evt="onClick" delay="0">
                    <p:tgtEl>
                      <p:spTgt spid="42"/>
                    </p:tgtEl>
                  </p:cond>
                </p:stCondLst>
                <p:endSync evt="end" delay="0">
                  <p:rtn val="all"/>
                </p:endSync>
                <p:childTnLst>
                  <p:par>
                    <p:cTn id="37" fill="hold">
                      <p:stCondLst>
                        <p:cond delay="0"/>
                      </p:stCondLst>
                      <p:childTnLst>
                        <p:par>
                          <p:cTn id="38" fill="hold">
                            <p:stCondLst>
                              <p:cond delay="0"/>
                            </p:stCondLst>
                            <p:childTnLst>
                              <p:par>
                                <p:cTn id="39" presetID="3" presetClass="mediacall" presetSubtype="0" fill="hold" nodeType="clickEffect">
                                  <p:stCondLst>
                                    <p:cond delay="0"/>
                                  </p:stCondLst>
                                  <p:childTnLst>
                                    <p:cmd type="call" cmd="stop">
                                      <p:cBhvr>
                                        <p:cTn id="40" dur="1" fill="hold"/>
                                        <p:tgtEl>
                                          <p:spTgt spid="44"/>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9" grpId="0" animBg="1"/>
      <p:bldP spid="4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flipH="1">
            <a:off x="-4871" y="532248"/>
            <a:ext cx="6109250" cy="363336"/>
            <a:chOff x="283681" y="2459690"/>
            <a:chExt cx="6109250" cy="363336"/>
          </a:xfrm>
        </p:grpSpPr>
        <p:cxnSp>
          <p:nvCxnSpPr>
            <p:cNvPr id="12" name="MH_Other_1"/>
            <p:cNvCxnSpPr>
              <a:cxnSpLocks noChangeShapeType="1"/>
            </p:cNvCxnSpPr>
            <p:nvPr>
              <p:custDataLst>
                <p:tags r:id="rId4"/>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14" name="MH_Other_2"/>
            <p:cNvCxnSpPr>
              <a:cxnSpLocks noChangeShapeType="1"/>
            </p:cNvCxnSpPr>
            <p:nvPr>
              <p:custDataLst>
                <p:tags r:id="rId5"/>
              </p:custDataLst>
            </p:nvPr>
          </p:nvCxnSpPr>
          <p:spPr bwMode="auto">
            <a:xfrm>
              <a:off x="6140931" y="2459690"/>
              <a:ext cx="252000" cy="0"/>
            </a:xfrm>
            <a:prstGeom prst="line">
              <a:avLst/>
            </a:prstGeom>
            <a:noFill/>
            <a:ln w="25400" algn="ctr">
              <a:solidFill>
                <a:srgbClr val="E95D0E"/>
              </a:solidFill>
              <a:miter lim="800000"/>
            </a:ln>
          </p:spPr>
        </p:cxnSp>
        <p:cxnSp>
          <p:nvCxnSpPr>
            <p:cNvPr id="16" name="MH_Other_3"/>
            <p:cNvCxnSpPr>
              <a:cxnSpLocks noChangeShapeType="1"/>
            </p:cNvCxnSpPr>
            <p:nvPr>
              <p:custDataLst>
                <p:tags r:id="rId6"/>
              </p:custDataLst>
            </p:nvPr>
          </p:nvCxnSpPr>
          <p:spPr bwMode="auto">
            <a:xfrm>
              <a:off x="283681" y="2823026"/>
              <a:ext cx="5292000" cy="0"/>
            </a:xfrm>
            <a:prstGeom prst="line">
              <a:avLst/>
            </a:prstGeom>
            <a:noFill/>
            <a:ln w="25400" algn="ctr">
              <a:solidFill>
                <a:srgbClr val="E95D0E"/>
              </a:solidFill>
              <a:miter lim="800000"/>
            </a:ln>
          </p:spPr>
        </p:cxnSp>
      </p:grpSp>
      <p:sp>
        <p:nvSpPr>
          <p:cNvPr id="17" name="MH_Other_4"/>
          <p:cNvSpPr txBox="1"/>
          <p:nvPr>
            <p:custDataLst>
              <p:tags r:id="rId1"/>
            </p:custDataLst>
          </p:nvPr>
        </p:nvSpPr>
        <p:spPr bwMode="auto">
          <a:xfrm>
            <a:off x="677927" y="431991"/>
            <a:ext cx="5202892" cy="461665"/>
          </a:xfrm>
          <a:prstGeom prst="rect">
            <a:avLst/>
          </a:prstGeom>
          <a:noFill/>
        </p:spPr>
        <p:txBody>
          <a:bodyPr wrap="square">
            <a:spAutoFit/>
          </a:bodyPr>
          <a:lstStyle/>
          <a:p>
            <a:pPr algn="ctr">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矩形 17"/>
          <p:cNvSpPr/>
          <p:nvPr/>
        </p:nvSpPr>
        <p:spPr>
          <a:xfrm>
            <a:off x="4007118" y="1083381"/>
            <a:ext cx="7220246" cy="523220"/>
          </a:xfrm>
          <a:prstGeom prst="rect">
            <a:avLst/>
          </a:prstGeom>
        </p:spPr>
        <p:txBody>
          <a:bodyPr wrap="none">
            <a:spAutoFit/>
          </a:bodyPr>
          <a:lstStyle/>
          <a:p>
            <a:r>
              <a:rPr lang="en-US" altLang="zh-CN" sz="2800" b="1" dirty="0">
                <a:solidFill>
                  <a:srgbClr val="F8AD41"/>
                </a:solidFill>
                <a:latin typeface="Comic Sans MS" panose="030F0702030302020204" pitchFamily="66" charset="0"/>
              </a:rPr>
              <a:t>Met the Love of My Life in 10th-Grade</a:t>
            </a:r>
            <a:endParaRPr lang="zh-CN" altLang="en-US" sz="2800" b="1" dirty="0">
              <a:solidFill>
                <a:srgbClr val="F8AD41"/>
              </a:solidFill>
              <a:latin typeface="Comic Sans MS" panose="030F0702030302020204" pitchFamily="66" charset="0"/>
            </a:endParaRPr>
          </a:p>
        </p:txBody>
      </p:sp>
      <p:sp>
        <p:nvSpPr>
          <p:cNvPr id="19" name="MH_Other_3"/>
          <p:cNvSpPr>
            <a:spLocks noChangeArrowheads="1"/>
          </p:cNvSpPr>
          <p:nvPr>
            <p:custDataLst>
              <p:tags r:id="rId2"/>
            </p:custDataLst>
          </p:nvPr>
        </p:nvSpPr>
        <p:spPr bwMode="auto">
          <a:xfrm>
            <a:off x="529634" y="1484332"/>
            <a:ext cx="2537345" cy="655638"/>
          </a:xfrm>
          <a:prstGeom prst="ellipse">
            <a:avLst/>
          </a:prstGeom>
          <a:solidFill>
            <a:srgbClr val="FFAD41"/>
          </a:solidFill>
          <a:ln w="9525">
            <a:noFill/>
            <a:round/>
          </a:ln>
        </p:spPr>
        <p:txBody>
          <a:bodyPr lIns="0" tIns="0" rIns="0" bIns="0" anchor="ctr"/>
          <a:lstStyle/>
          <a:p>
            <a:pPr algn="ctr"/>
            <a:r>
              <a:rPr lang="en-US" altLang="zh-CN" sz="2800" b="1" dirty="0">
                <a:solidFill>
                  <a:srgbClr val="FFFFFF"/>
                </a:solidFill>
                <a:ea typeface="微软雅黑" panose="020B0503020204020204" pitchFamily="34" charset="-122"/>
              </a:rPr>
              <a:t>New Words</a:t>
            </a:r>
            <a:endParaRPr lang="zh-CN" altLang="en-US" sz="2800" b="1" dirty="0">
              <a:solidFill>
                <a:srgbClr val="FFFFFF"/>
              </a:solidFill>
              <a:ea typeface="微软雅黑" panose="020B0503020204020204" pitchFamily="34" charset="-122"/>
            </a:endParaRPr>
          </a:p>
        </p:txBody>
      </p:sp>
      <p:sp>
        <p:nvSpPr>
          <p:cNvPr id="10" name="TextBox 9"/>
          <p:cNvSpPr txBox="1"/>
          <p:nvPr/>
        </p:nvSpPr>
        <p:spPr>
          <a:xfrm>
            <a:off x="3506598" y="1887523"/>
            <a:ext cx="7575259" cy="4019818"/>
          </a:xfrm>
          <a:prstGeom prst="rect">
            <a:avLst/>
          </a:prstGeom>
          <a:noFill/>
        </p:spPr>
        <p:txBody>
          <a:bodyPr wrap="square" rtlCol="0">
            <a:spAutoFit/>
          </a:bodyPr>
          <a:lstStyle/>
          <a:p>
            <a:pPr>
              <a:lnSpc>
                <a:spcPct val="130000"/>
              </a:lnSpc>
            </a:pPr>
            <a:r>
              <a:rPr lang="en-US" altLang="zh-CN" b="1" dirty="0" smtClean="0"/>
              <a:t>1  </a:t>
            </a:r>
            <a:r>
              <a:rPr lang="en-US" altLang="zh-CN" b="1" dirty="0" smtClean="0">
                <a:solidFill>
                  <a:schemeClr val="accent1"/>
                </a:solidFill>
              </a:rPr>
              <a:t>folded</a:t>
            </a:r>
            <a:r>
              <a:rPr lang="en-US" altLang="zh-CN" b="1" dirty="0" smtClean="0"/>
              <a:t> /</a:t>
            </a:r>
            <a:r>
              <a:rPr lang="en-US" altLang="zh-CN" b="1" dirty="0" err="1" smtClean="0"/>
              <a:t>fəʊldɪd</a:t>
            </a:r>
            <a:r>
              <a:rPr lang="en-US" altLang="zh-CN" b="1" dirty="0" smtClean="0"/>
              <a:t>/                                          adj. </a:t>
            </a:r>
            <a:r>
              <a:rPr lang="zh-CN" altLang="en-US" b="1" dirty="0" smtClean="0"/>
              <a:t>折叠的，合拢的</a:t>
            </a:r>
          </a:p>
          <a:p>
            <a:pPr>
              <a:lnSpc>
                <a:spcPct val="130000"/>
              </a:lnSpc>
            </a:pPr>
            <a:r>
              <a:rPr lang="en-US" altLang="zh-CN" b="1" dirty="0" smtClean="0"/>
              <a:t>2 </a:t>
            </a:r>
            <a:r>
              <a:rPr lang="en-US" altLang="zh-CN" b="1" dirty="0" smtClean="0">
                <a:solidFill>
                  <a:schemeClr val="accent1"/>
                </a:solidFill>
              </a:rPr>
              <a:t> wavy </a:t>
            </a:r>
            <a:r>
              <a:rPr lang="en-US" altLang="zh-CN" b="1" dirty="0" smtClean="0"/>
              <a:t>/'</a:t>
            </a:r>
            <a:r>
              <a:rPr lang="en-US" altLang="zh-CN" b="1" dirty="0" err="1" smtClean="0"/>
              <a:t>weɪvi</a:t>
            </a:r>
            <a:r>
              <a:rPr lang="en-US" altLang="zh-CN" b="1" dirty="0" smtClean="0"/>
              <a:t>/                                               adj. </a:t>
            </a:r>
            <a:r>
              <a:rPr lang="zh-CN" altLang="en-US" b="1" dirty="0" smtClean="0"/>
              <a:t>波状的，起伏的</a:t>
            </a:r>
          </a:p>
          <a:p>
            <a:pPr>
              <a:lnSpc>
                <a:spcPct val="130000"/>
              </a:lnSpc>
            </a:pPr>
            <a:r>
              <a:rPr lang="en-US" altLang="zh-CN" b="1" dirty="0" smtClean="0"/>
              <a:t>3  </a:t>
            </a:r>
            <a:r>
              <a:rPr lang="en-US" altLang="zh-CN" b="1" dirty="0" smtClean="0">
                <a:solidFill>
                  <a:schemeClr val="accent1"/>
                </a:solidFill>
              </a:rPr>
              <a:t>blond</a:t>
            </a:r>
            <a:r>
              <a:rPr lang="en-US" altLang="zh-CN" b="1" dirty="0" smtClean="0"/>
              <a:t> /</a:t>
            </a:r>
            <a:r>
              <a:rPr lang="en-US" altLang="zh-CN" b="1" dirty="0" err="1" smtClean="0"/>
              <a:t>blɒnd</a:t>
            </a:r>
            <a:r>
              <a:rPr lang="en-US" altLang="zh-CN" b="1" dirty="0" smtClean="0"/>
              <a:t>/                                               adj. </a:t>
            </a:r>
            <a:r>
              <a:rPr lang="zh-CN" altLang="en-US" b="1" dirty="0" smtClean="0"/>
              <a:t>金色的，淡黄的</a:t>
            </a:r>
          </a:p>
          <a:p>
            <a:pPr>
              <a:lnSpc>
                <a:spcPct val="130000"/>
              </a:lnSpc>
            </a:pPr>
            <a:r>
              <a:rPr lang="en-US" altLang="zh-CN" b="1" dirty="0" smtClean="0"/>
              <a:t>4  </a:t>
            </a:r>
            <a:r>
              <a:rPr lang="en-US" altLang="zh-CN" b="1" dirty="0" smtClean="0">
                <a:solidFill>
                  <a:schemeClr val="accent1"/>
                </a:solidFill>
              </a:rPr>
              <a:t>butter</a:t>
            </a:r>
            <a:r>
              <a:rPr lang="en-US" altLang="zh-CN" b="1" dirty="0" smtClean="0"/>
              <a:t> /'</a:t>
            </a:r>
            <a:r>
              <a:rPr lang="en-US" altLang="zh-CN" b="1" dirty="0" err="1" smtClean="0"/>
              <a:t>bʌtə</a:t>
            </a:r>
            <a:r>
              <a:rPr lang="en-US" altLang="zh-CN" b="1" dirty="0" smtClean="0"/>
              <a:t>(r)/                                           n. </a:t>
            </a:r>
            <a:r>
              <a:rPr lang="zh-CN" altLang="en-US" b="1" dirty="0" smtClean="0"/>
              <a:t>黄油</a:t>
            </a:r>
          </a:p>
          <a:p>
            <a:pPr>
              <a:lnSpc>
                <a:spcPct val="130000"/>
              </a:lnSpc>
            </a:pPr>
            <a:r>
              <a:rPr lang="en-US" altLang="zh-CN" b="1" dirty="0" smtClean="0"/>
              <a:t>5  </a:t>
            </a:r>
            <a:r>
              <a:rPr lang="en-US" altLang="zh-CN" b="1" dirty="0" smtClean="0">
                <a:solidFill>
                  <a:schemeClr val="accent1"/>
                </a:solidFill>
              </a:rPr>
              <a:t>tempt</a:t>
            </a:r>
            <a:r>
              <a:rPr lang="en-US" altLang="zh-CN" b="1" dirty="0" smtClean="0"/>
              <a:t> /tempt/                                              v. </a:t>
            </a:r>
            <a:r>
              <a:rPr lang="zh-CN" altLang="en-US" b="1" dirty="0" smtClean="0"/>
              <a:t>引诱，诱惑</a:t>
            </a:r>
          </a:p>
          <a:p>
            <a:pPr>
              <a:lnSpc>
                <a:spcPct val="130000"/>
              </a:lnSpc>
            </a:pPr>
            <a:r>
              <a:rPr lang="en-US" altLang="zh-CN" b="1" dirty="0" smtClean="0"/>
              <a:t>6  </a:t>
            </a:r>
            <a:r>
              <a:rPr lang="en-US" altLang="zh-CN" b="1" dirty="0" smtClean="0">
                <a:solidFill>
                  <a:schemeClr val="accent1"/>
                </a:solidFill>
              </a:rPr>
              <a:t>alphabetical</a:t>
            </a:r>
            <a:r>
              <a:rPr lang="en-US" altLang="zh-CN" b="1" dirty="0" smtClean="0"/>
              <a:t> /ˌ</a:t>
            </a:r>
            <a:r>
              <a:rPr lang="en-US" altLang="zh-CN" b="1" dirty="0" err="1" smtClean="0"/>
              <a:t>ælfə'betɪkl</a:t>
            </a:r>
            <a:r>
              <a:rPr lang="en-US" altLang="zh-CN" b="1" dirty="0" smtClean="0"/>
              <a:t>/                         adj. </a:t>
            </a:r>
            <a:r>
              <a:rPr lang="zh-CN" altLang="en-US" b="1" dirty="0" smtClean="0"/>
              <a:t>按字母顺序的</a:t>
            </a:r>
          </a:p>
          <a:p>
            <a:pPr>
              <a:lnSpc>
                <a:spcPct val="130000"/>
              </a:lnSpc>
            </a:pPr>
            <a:r>
              <a:rPr lang="en-US" altLang="zh-CN" b="1" dirty="0" smtClean="0"/>
              <a:t>7  </a:t>
            </a:r>
            <a:r>
              <a:rPr lang="en-US" altLang="zh-CN" b="1" dirty="0" smtClean="0">
                <a:solidFill>
                  <a:schemeClr val="accent1"/>
                </a:solidFill>
              </a:rPr>
              <a:t>opposite</a:t>
            </a:r>
            <a:r>
              <a:rPr lang="en-US" altLang="zh-CN" b="1" dirty="0" smtClean="0"/>
              <a:t> /'</a:t>
            </a:r>
            <a:r>
              <a:rPr lang="en-US" altLang="zh-CN" b="1" dirty="0" err="1" smtClean="0"/>
              <a:t>ɒpəzɪt</a:t>
            </a:r>
            <a:r>
              <a:rPr lang="en-US" altLang="zh-CN" b="1" dirty="0" smtClean="0"/>
              <a:t>/                                       adj. </a:t>
            </a:r>
            <a:r>
              <a:rPr lang="zh-CN" altLang="en-US" b="1" dirty="0" smtClean="0"/>
              <a:t>对面的，另一面的</a:t>
            </a:r>
          </a:p>
          <a:p>
            <a:pPr>
              <a:lnSpc>
                <a:spcPct val="130000"/>
              </a:lnSpc>
            </a:pPr>
            <a:r>
              <a:rPr lang="en-US" altLang="zh-CN" b="1" dirty="0" smtClean="0"/>
              <a:t>8  </a:t>
            </a:r>
            <a:r>
              <a:rPr lang="en-US" altLang="zh-CN" b="1" dirty="0" smtClean="0">
                <a:solidFill>
                  <a:schemeClr val="accent1"/>
                </a:solidFill>
              </a:rPr>
              <a:t>crush</a:t>
            </a:r>
            <a:r>
              <a:rPr lang="en-US" altLang="zh-CN" b="1" dirty="0" smtClean="0"/>
              <a:t> /</a:t>
            </a:r>
            <a:r>
              <a:rPr lang="en-US" altLang="zh-CN" b="1" dirty="0" err="1" smtClean="0"/>
              <a:t>krʌʃ</a:t>
            </a:r>
            <a:r>
              <a:rPr lang="en-US" altLang="zh-CN" b="1" dirty="0" smtClean="0"/>
              <a:t>/                                                   n. </a:t>
            </a:r>
            <a:r>
              <a:rPr lang="zh-CN" altLang="en-US" b="1" dirty="0" smtClean="0"/>
              <a:t>迷恋；热恋</a:t>
            </a:r>
          </a:p>
          <a:p>
            <a:pPr>
              <a:lnSpc>
                <a:spcPct val="130000"/>
              </a:lnSpc>
            </a:pPr>
            <a:r>
              <a:rPr lang="en-US" altLang="zh-CN" b="1" dirty="0" smtClean="0"/>
              <a:t>9</a:t>
            </a:r>
            <a:r>
              <a:rPr lang="en-US" altLang="zh-CN" b="1" dirty="0" smtClean="0">
                <a:solidFill>
                  <a:schemeClr val="accent1"/>
                </a:solidFill>
              </a:rPr>
              <a:t>  glimpse </a:t>
            </a:r>
            <a:r>
              <a:rPr lang="en-US" altLang="zh-CN" b="1" dirty="0" smtClean="0"/>
              <a:t>/</a:t>
            </a:r>
            <a:r>
              <a:rPr lang="en-US" altLang="zh-CN" b="1" dirty="0" err="1" smtClean="0"/>
              <a:t>glɪmps</a:t>
            </a:r>
            <a:r>
              <a:rPr lang="en-US" altLang="zh-CN" b="1" dirty="0" smtClean="0"/>
              <a:t>/                                          n. </a:t>
            </a:r>
            <a:r>
              <a:rPr lang="zh-CN" altLang="en-US" b="1" dirty="0" smtClean="0"/>
              <a:t>一看，一瞥</a:t>
            </a:r>
          </a:p>
          <a:p>
            <a:pPr>
              <a:lnSpc>
                <a:spcPct val="130000"/>
              </a:lnSpc>
            </a:pPr>
            <a:r>
              <a:rPr lang="en-US" altLang="zh-CN" b="1" dirty="0" smtClean="0"/>
              <a:t>10  </a:t>
            </a:r>
            <a:r>
              <a:rPr lang="en-US" altLang="zh-CN" b="1" dirty="0" smtClean="0">
                <a:solidFill>
                  <a:schemeClr val="accent1"/>
                </a:solidFill>
              </a:rPr>
              <a:t>roll</a:t>
            </a:r>
            <a:r>
              <a:rPr lang="en-US" altLang="zh-CN" b="1" dirty="0" smtClean="0"/>
              <a:t> /</a:t>
            </a:r>
            <a:r>
              <a:rPr lang="en-US" altLang="zh-CN" b="1" dirty="0" err="1" smtClean="0"/>
              <a:t>rəʊl</a:t>
            </a:r>
            <a:r>
              <a:rPr lang="en-US" altLang="zh-CN" b="1" dirty="0" smtClean="0"/>
              <a:t>/                                                    n. </a:t>
            </a:r>
            <a:r>
              <a:rPr lang="zh-CN" altLang="en-US" b="1" dirty="0" smtClean="0"/>
              <a:t>花名册，名单</a:t>
            </a:r>
          </a:p>
          <a:p>
            <a:pPr>
              <a:lnSpc>
                <a:spcPct val="130000"/>
              </a:lnSpc>
            </a:pPr>
            <a:r>
              <a:rPr lang="en-US" altLang="zh-CN" b="1" dirty="0" smtClean="0"/>
              <a:t>11  </a:t>
            </a:r>
            <a:r>
              <a:rPr lang="en-US" altLang="zh-CN" b="1" dirty="0" smtClean="0">
                <a:solidFill>
                  <a:schemeClr val="accent1"/>
                </a:solidFill>
              </a:rPr>
              <a:t>nervously</a:t>
            </a:r>
            <a:r>
              <a:rPr lang="en-US" altLang="zh-CN" b="1" dirty="0" smtClean="0"/>
              <a:t> /'</a:t>
            </a:r>
            <a:r>
              <a:rPr lang="en-US" altLang="zh-CN" b="1" dirty="0" err="1" smtClean="0"/>
              <a:t>nɜːvəslɪ</a:t>
            </a:r>
            <a:r>
              <a:rPr lang="en-US" altLang="zh-CN" b="1" dirty="0" smtClean="0"/>
              <a:t>/                                adv. </a:t>
            </a:r>
            <a:r>
              <a:rPr lang="zh-CN" altLang="en-US" b="1" dirty="0" smtClean="0"/>
              <a:t>焦虑地</a:t>
            </a:r>
            <a:endParaRPr lang="zh-CN" altLang="en-US" dirty="0"/>
          </a:p>
        </p:txBody>
      </p:sp>
      <p:pic>
        <p:nvPicPr>
          <p:cNvPr id="2050" name="Picture 2" descr="C:\Users\Administrator\Desktop\播放.png"/>
          <p:cNvPicPr>
            <a:picLocks noChangeAspect="1" noChangeArrowheads="1"/>
          </p:cNvPicPr>
          <p:nvPr/>
        </p:nvPicPr>
        <p:blipFill>
          <a:blip r:embed="rId8" cstate="print"/>
          <a:srcRect/>
          <a:stretch>
            <a:fillRect/>
          </a:stretch>
        </p:blipFill>
        <p:spPr bwMode="auto">
          <a:xfrm>
            <a:off x="913228" y="3589246"/>
            <a:ext cx="1079500" cy="725487"/>
          </a:xfrm>
          <a:prstGeom prst="rect">
            <a:avLst/>
          </a:prstGeom>
          <a:noFill/>
        </p:spPr>
      </p:pic>
      <p:pic>
        <p:nvPicPr>
          <p:cNvPr id="13" name="A-1 New Words.wav">
            <a:hlinkClick r:id="" action="ppaction://media"/>
          </p:cNvPr>
          <p:cNvPicPr>
            <a:picLocks noRot="1" noChangeAspect="1"/>
          </p:cNvPicPr>
          <p:nvPr>
            <a:audioFile r:link="rId3"/>
            <p:extLst>
              <p:ext uri="{DAA4B4D4-6D71-4841-9C94-3DE7FCFB9230}">
                <p14:media xmlns="" xmlns:p14="http://schemas.microsoft.com/office/powerpoint/2010/main" r:link="rId9"/>
              </p:ext>
            </p:extLst>
          </p:nvPr>
        </p:nvPicPr>
        <p:blipFill>
          <a:blip r:embed="rId10" cstate="print"/>
          <a:stretch>
            <a:fillRect/>
          </a:stretch>
        </p:blipFill>
        <p:spPr>
          <a:xfrm>
            <a:off x="12192000" y="1232647"/>
            <a:ext cx="304800" cy="3048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seq concurrent="1" nextAc="seek">
              <p:cTn id="3" restart="whenNotActive" fill="hold" evtFilter="cancelBubble" nodeType="interactiveSeq">
                <p:stCondLst>
                  <p:cond evt="onClick" delay="0">
                    <p:tgtEl>
                      <p:spTgt spid="2050"/>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65011" fill="hold"/>
                                        <p:tgtEl>
                                          <p:spTgt spid="13"/>
                                        </p:tgtEl>
                                      </p:cBhvr>
                                    </p:cmd>
                                  </p:childTnLst>
                                </p:cTn>
                              </p:par>
                            </p:childTnLst>
                          </p:cTn>
                        </p:par>
                      </p:childTnLst>
                    </p:cTn>
                  </p:par>
                </p:childTnLst>
              </p:cTn>
              <p:nextCondLst>
                <p:cond evt="onClick" delay="0">
                  <p:tgtEl>
                    <p:spTgt spid="2050"/>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clrChange>
              <a:clrFrom>
                <a:srgbClr val="FFFFFF"/>
              </a:clrFrom>
              <a:clrTo>
                <a:srgbClr val="FFFFFF">
                  <a:alpha val="0"/>
                </a:srgbClr>
              </a:clrTo>
            </a:clrChange>
          </a:blip>
          <a:srcRect t="618"/>
          <a:stretch>
            <a:fillRect/>
          </a:stretch>
        </p:blipFill>
        <p:spPr>
          <a:xfrm>
            <a:off x="7783363" y="2763838"/>
            <a:ext cx="4408637" cy="3605674"/>
          </a:xfrm>
          <a:prstGeom prst="rect">
            <a:avLst/>
          </a:prstGeom>
        </p:spPr>
      </p:pic>
      <p:sp>
        <p:nvSpPr>
          <p:cNvPr id="4" name="TextBox 3"/>
          <p:cNvSpPr txBox="1"/>
          <p:nvPr/>
        </p:nvSpPr>
        <p:spPr>
          <a:xfrm>
            <a:off x="906011" y="805343"/>
            <a:ext cx="8388909" cy="4019818"/>
          </a:xfrm>
          <a:prstGeom prst="rect">
            <a:avLst/>
          </a:prstGeom>
          <a:noFill/>
        </p:spPr>
        <p:txBody>
          <a:bodyPr wrap="square" rtlCol="0">
            <a:spAutoFit/>
          </a:bodyPr>
          <a:lstStyle/>
          <a:p>
            <a:pPr>
              <a:lnSpc>
                <a:spcPct val="130000"/>
              </a:lnSpc>
            </a:pPr>
            <a:r>
              <a:rPr lang="en-US" altLang="zh-CN" b="1" dirty="0" smtClean="0"/>
              <a:t>12  </a:t>
            </a:r>
            <a:r>
              <a:rPr lang="en-US" altLang="zh-CN" b="1" dirty="0" smtClean="0">
                <a:solidFill>
                  <a:schemeClr val="accent1"/>
                </a:solidFill>
              </a:rPr>
              <a:t>glance</a:t>
            </a:r>
            <a:r>
              <a:rPr lang="en-US" altLang="zh-CN" b="1" dirty="0" smtClean="0"/>
              <a:t> /</a:t>
            </a:r>
            <a:r>
              <a:rPr lang="en-US" altLang="zh-CN" b="1" dirty="0" err="1" smtClean="0"/>
              <a:t>glɑːns</a:t>
            </a:r>
            <a:r>
              <a:rPr lang="en-US" altLang="zh-CN" b="1" dirty="0" smtClean="0"/>
              <a:t>/                                                         v. </a:t>
            </a:r>
            <a:r>
              <a:rPr lang="zh-CN" altLang="en-US" b="1" dirty="0" smtClean="0"/>
              <a:t>匆匆一看，扫视</a:t>
            </a:r>
          </a:p>
          <a:p>
            <a:pPr>
              <a:lnSpc>
                <a:spcPct val="130000"/>
              </a:lnSpc>
            </a:pPr>
            <a:r>
              <a:rPr lang="en-US" altLang="zh-CN" b="1" dirty="0" smtClean="0"/>
              <a:t>13  </a:t>
            </a:r>
            <a:r>
              <a:rPr lang="en-US" altLang="zh-CN" b="1" dirty="0" smtClean="0">
                <a:solidFill>
                  <a:schemeClr val="accent1"/>
                </a:solidFill>
              </a:rPr>
              <a:t>amazingly</a:t>
            </a:r>
            <a:r>
              <a:rPr lang="en-US" altLang="zh-CN" b="1" dirty="0" smtClean="0"/>
              <a:t> /</a:t>
            </a:r>
            <a:r>
              <a:rPr lang="en-US" altLang="zh-CN" b="1" dirty="0" err="1" smtClean="0"/>
              <a:t>ə'meɪzɪŋli</a:t>
            </a:r>
            <a:r>
              <a:rPr lang="en-US" altLang="zh-CN" b="1" dirty="0" smtClean="0"/>
              <a:t>/                                          adv. </a:t>
            </a:r>
            <a:r>
              <a:rPr lang="zh-CN" altLang="en-US" b="1" dirty="0" smtClean="0"/>
              <a:t>令人惊奇地</a:t>
            </a:r>
          </a:p>
          <a:p>
            <a:pPr>
              <a:lnSpc>
                <a:spcPct val="130000"/>
              </a:lnSpc>
            </a:pPr>
            <a:r>
              <a:rPr lang="en-US" altLang="zh-CN" b="1" dirty="0" smtClean="0"/>
              <a:t>14  </a:t>
            </a:r>
            <a:r>
              <a:rPr lang="en-US" altLang="zh-CN" b="1" dirty="0" smtClean="0">
                <a:solidFill>
                  <a:schemeClr val="accent1"/>
                </a:solidFill>
              </a:rPr>
              <a:t>beyond</a:t>
            </a:r>
            <a:r>
              <a:rPr lang="en-US" altLang="zh-CN" b="1" dirty="0" smtClean="0"/>
              <a:t> /</a:t>
            </a:r>
            <a:r>
              <a:rPr lang="en-US" altLang="zh-CN" b="1" dirty="0" err="1" smtClean="0"/>
              <a:t>bɪ'jɒnd</a:t>
            </a:r>
            <a:r>
              <a:rPr lang="en-US" altLang="zh-CN" b="1" dirty="0" smtClean="0"/>
              <a:t>/                                                    prep. </a:t>
            </a:r>
            <a:r>
              <a:rPr lang="zh-CN" altLang="en-US" b="1" dirty="0" smtClean="0"/>
              <a:t>超过，越过</a:t>
            </a:r>
          </a:p>
          <a:p>
            <a:pPr>
              <a:lnSpc>
                <a:spcPct val="130000"/>
              </a:lnSpc>
            </a:pPr>
            <a:r>
              <a:rPr lang="en-US" altLang="zh-CN" b="1" dirty="0" smtClean="0"/>
              <a:t>15  </a:t>
            </a:r>
            <a:r>
              <a:rPr lang="en-US" altLang="zh-CN" b="1" dirty="0" smtClean="0">
                <a:solidFill>
                  <a:schemeClr val="accent1"/>
                </a:solidFill>
              </a:rPr>
              <a:t>handsome</a:t>
            </a:r>
            <a:r>
              <a:rPr lang="en-US" altLang="zh-CN" b="1" dirty="0" smtClean="0"/>
              <a:t> /'</a:t>
            </a:r>
            <a:r>
              <a:rPr lang="en-US" altLang="zh-CN" b="1" dirty="0" err="1" smtClean="0"/>
              <a:t>hænsəm</a:t>
            </a:r>
            <a:r>
              <a:rPr lang="en-US" altLang="zh-CN" b="1" dirty="0" smtClean="0"/>
              <a:t>/                                           adj. </a:t>
            </a:r>
            <a:r>
              <a:rPr lang="zh-CN" altLang="en-US" b="1" dirty="0" smtClean="0"/>
              <a:t>英俊的，有魅力的，漂亮的</a:t>
            </a:r>
          </a:p>
          <a:p>
            <a:pPr>
              <a:lnSpc>
                <a:spcPct val="130000"/>
              </a:lnSpc>
            </a:pPr>
            <a:r>
              <a:rPr lang="en-US" altLang="zh-CN" b="1" dirty="0" smtClean="0"/>
              <a:t>16  </a:t>
            </a:r>
            <a:r>
              <a:rPr lang="en-US" altLang="zh-CN" b="1" dirty="0" smtClean="0">
                <a:solidFill>
                  <a:schemeClr val="accent1"/>
                </a:solidFill>
              </a:rPr>
              <a:t>pound</a:t>
            </a:r>
            <a:r>
              <a:rPr lang="en-US" altLang="zh-CN" b="1" dirty="0" smtClean="0"/>
              <a:t> /</a:t>
            </a:r>
            <a:r>
              <a:rPr lang="en-US" altLang="zh-CN" b="1" dirty="0" err="1" smtClean="0"/>
              <a:t>paʊnd</a:t>
            </a:r>
            <a:r>
              <a:rPr lang="en-US" altLang="zh-CN" b="1" dirty="0" smtClean="0"/>
              <a:t>/                                                        v. </a:t>
            </a:r>
            <a:r>
              <a:rPr lang="zh-CN" altLang="en-US" b="1" dirty="0" smtClean="0"/>
              <a:t>（心脏）狂跳，怦怦地跳</a:t>
            </a:r>
          </a:p>
          <a:p>
            <a:pPr>
              <a:lnSpc>
                <a:spcPct val="130000"/>
              </a:lnSpc>
            </a:pPr>
            <a:r>
              <a:rPr lang="en-US" altLang="zh-CN" b="1" dirty="0" smtClean="0"/>
              <a:t>17  </a:t>
            </a:r>
            <a:r>
              <a:rPr lang="en-US" altLang="zh-CN" b="1" dirty="0" smtClean="0">
                <a:solidFill>
                  <a:schemeClr val="accent1"/>
                </a:solidFill>
              </a:rPr>
              <a:t>perky</a:t>
            </a:r>
            <a:r>
              <a:rPr lang="en-US" altLang="zh-CN" b="1" dirty="0" smtClean="0"/>
              <a:t> /'</a:t>
            </a:r>
            <a:r>
              <a:rPr lang="en-US" altLang="zh-CN" b="1" dirty="0" err="1" smtClean="0"/>
              <a:t>pɜːki</a:t>
            </a:r>
            <a:r>
              <a:rPr lang="en-US" altLang="zh-CN" b="1" dirty="0" smtClean="0"/>
              <a:t>/                                                          adj. </a:t>
            </a:r>
            <a:r>
              <a:rPr lang="zh-CN" altLang="en-US" b="1" dirty="0" smtClean="0"/>
              <a:t>高兴的，快活的，精力充沛的</a:t>
            </a:r>
          </a:p>
          <a:p>
            <a:pPr>
              <a:lnSpc>
                <a:spcPct val="130000"/>
              </a:lnSpc>
            </a:pPr>
            <a:r>
              <a:rPr lang="en-US" altLang="zh-CN" b="1" dirty="0" smtClean="0"/>
              <a:t>18 </a:t>
            </a:r>
            <a:r>
              <a:rPr lang="en-US" altLang="zh-CN" b="1" dirty="0" smtClean="0">
                <a:solidFill>
                  <a:schemeClr val="accent1"/>
                </a:solidFill>
              </a:rPr>
              <a:t> annoying </a:t>
            </a:r>
            <a:r>
              <a:rPr lang="en-US" altLang="zh-CN" b="1" dirty="0" smtClean="0"/>
              <a:t>/</a:t>
            </a:r>
            <a:r>
              <a:rPr lang="en-US" altLang="zh-CN" b="1" dirty="0" err="1" smtClean="0"/>
              <a:t>ə'nɔɪɪŋ</a:t>
            </a:r>
            <a:r>
              <a:rPr lang="en-US" altLang="zh-CN" b="1" dirty="0" smtClean="0"/>
              <a:t>/                                                adj. </a:t>
            </a:r>
            <a:r>
              <a:rPr lang="zh-CN" altLang="en-US" b="1" dirty="0" smtClean="0"/>
              <a:t>使烦恼的，使生气的</a:t>
            </a:r>
          </a:p>
          <a:p>
            <a:pPr>
              <a:lnSpc>
                <a:spcPct val="130000"/>
              </a:lnSpc>
            </a:pPr>
            <a:r>
              <a:rPr lang="en-US" altLang="zh-CN" b="1" dirty="0" smtClean="0"/>
              <a:t>19  </a:t>
            </a:r>
            <a:r>
              <a:rPr lang="en-US" altLang="zh-CN" b="1" dirty="0" smtClean="0">
                <a:solidFill>
                  <a:schemeClr val="accent1"/>
                </a:solidFill>
              </a:rPr>
              <a:t>giggle</a:t>
            </a:r>
            <a:r>
              <a:rPr lang="en-US" altLang="zh-CN" b="1" dirty="0" smtClean="0"/>
              <a:t> /'</a:t>
            </a:r>
            <a:r>
              <a:rPr lang="en-US" altLang="zh-CN" b="1" dirty="0" err="1" smtClean="0"/>
              <a:t>gɪgl</a:t>
            </a:r>
            <a:r>
              <a:rPr lang="en-US" altLang="zh-CN" b="1" dirty="0" smtClean="0"/>
              <a:t>/                                                            n. </a:t>
            </a:r>
            <a:r>
              <a:rPr lang="zh-CN" altLang="en-US" b="1" dirty="0" smtClean="0"/>
              <a:t>咯咯笑，傻笑</a:t>
            </a:r>
          </a:p>
          <a:p>
            <a:pPr>
              <a:lnSpc>
                <a:spcPct val="130000"/>
              </a:lnSpc>
            </a:pPr>
            <a:r>
              <a:rPr lang="en-US" altLang="zh-CN" b="1" dirty="0" smtClean="0"/>
              <a:t>20  </a:t>
            </a:r>
            <a:r>
              <a:rPr lang="en-US" altLang="zh-CN" b="1" dirty="0" smtClean="0">
                <a:solidFill>
                  <a:schemeClr val="accent1"/>
                </a:solidFill>
              </a:rPr>
              <a:t>wrinkle</a:t>
            </a:r>
            <a:r>
              <a:rPr lang="en-US" altLang="zh-CN" b="1" dirty="0" smtClean="0"/>
              <a:t> /'</a:t>
            </a:r>
            <a:r>
              <a:rPr lang="en-US" altLang="zh-CN" b="1" dirty="0" err="1" smtClean="0"/>
              <a:t>rɪŋkl</a:t>
            </a:r>
            <a:r>
              <a:rPr lang="en-US" altLang="zh-CN" b="1" dirty="0" smtClean="0"/>
              <a:t>/                                                        v. </a:t>
            </a:r>
            <a:r>
              <a:rPr lang="zh-CN" altLang="en-US" b="1" dirty="0" smtClean="0"/>
              <a:t>皱起</a:t>
            </a:r>
          </a:p>
          <a:p>
            <a:pPr>
              <a:lnSpc>
                <a:spcPct val="130000"/>
              </a:lnSpc>
            </a:pPr>
            <a:r>
              <a:rPr lang="en-US" altLang="zh-CN" b="1" dirty="0" smtClean="0"/>
              <a:t>21  </a:t>
            </a:r>
            <a:r>
              <a:rPr lang="en-US" altLang="zh-CN" b="1" dirty="0" smtClean="0">
                <a:solidFill>
                  <a:schemeClr val="accent1"/>
                </a:solidFill>
              </a:rPr>
              <a:t>whenever </a:t>
            </a:r>
            <a:r>
              <a:rPr lang="en-US" altLang="zh-CN" b="1" dirty="0" smtClean="0"/>
              <a:t>/</a:t>
            </a:r>
            <a:r>
              <a:rPr lang="en-US" altLang="zh-CN" b="1" dirty="0" err="1" smtClean="0"/>
              <a:t>wen'evə</a:t>
            </a:r>
            <a:r>
              <a:rPr lang="en-US" altLang="zh-CN" b="1" dirty="0" smtClean="0"/>
              <a:t>(r)/                                         conj. </a:t>
            </a:r>
            <a:r>
              <a:rPr lang="zh-CN" altLang="en-US" b="1" dirty="0" smtClean="0"/>
              <a:t>无论何时</a:t>
            </a:r>
          </a:p>
          <a:p>
            <a:pPr>
              <a:lnSpc>
                <a:spcPct val="130000"/>
              </a:lnSpc>
            </a:pPr>
            <a:r>
              <a:rPr lang="fr-FR" altLang="zh-CN" b="1" dirty="0" smtClean="0"/>
              <a:t>22  </a:t>
            </a:r>
            <a:r>
              <a:rPr lang="fr-FR" altLang="zh-CN" b="1" dirty="0" smtClean="0">
                <a:solidFill>
                  <a:schemeClr val="accent1"/>
                </a:solidFill>
              </a:rPr>
              <a:t>direction</a:t>
            </a:r>
            <a:r>
              <a:rPr lang="fr-FR" altLang="zh-CN" b="1" dirty="0" smtClean="0"/>
              <a:t> /də‘rekʃn/                                                n. </a:t>
            </a:r>
            <a:r>
              <a:rPr lang="zh-CN" altLang="fr-FR" b="1" dirty="0" smtClean="0"/>
              <a:t>方向，方位  </a:t>
            </a:r>
            <a:endParaRPr lang="zh-CN" altLang="en-US" dirty="0"/>
          </a:p>
        </p:txBody>
      </p:sp>
      <p:pic>
        <p:nvPicPr>
          <p:cNvPr id="5" name="Picture 2" descr="C:\Users\Administrator\Desktop\播放.png"/>
          <p:cNvPicPr>
            <a:picLocks noChangeAspect="1" noChangeArrowheads="1"/>
          </p:cNvPicPr>
          <p:nvPr/>
        </p:nvPicPr>
        <p:blipFill>
          <a:blip r:embed="rId4" cstate="print"/>
          <a:srcRect/>
          <a:stretch>
            <a:fillRect/>
          </a:stretch>
        </p:blipFill>
        <p:spPr bwMode="auto">
          <a:xfrm>
            <a:off x="9817530" y="668493"/>
            <a:ext cx="1079500" cy="725487"/>
          </a:xfrm>
          <a:prstGeom prst="rect">
            <a:avLst/>
          </a:prstGeom>
          <a:noFill/>
        </p:spPr>
      </p:pic>
      <p:pic>
        <p:nvPicPr>
          <p:cNvPr id="6" name="A-2 New Words.wav">
            <a:hlinkClick r:id="" action="ppaction://media"/>
          </p:cNvPr>
          <p:cNvPicPr>
            <a:picLocks noRot="1" noChangeAspect="1"/>
          </p:cNvPicPr>
          <p:nvPr>
            <a:audioFile r:link="rId1"/>
            <p:extLst>
              <p:ext uri="{DAA4B4D4-6D71-4841-9C94-3DE7FCFB9230}">
                <p14:media xmlns="" xmlns:p14="http://schemas.microsoft.com/office/powerpoint/2010/main" r:link="rId5"/>
              </p:ext>
            </p:extLst>
          </p:nvPr>
        </p:nvPicPr>
        <p:blipFill>
          <a:blip r:embed="rId6" cstate="print"/>
          <a:stretch>
            <a:fillRect/>
          </a:stretch>
        </p:blipFill>
        <p:spPr>
          <a:xfrm>
            <a:off x="12192000" y="1788459"/>
            <a:ext cx="304800" cy="304800"/>
          </a:xfrm>
          <a:prstGeom prst="rect">
            <a:avLst/>
          </a:prstGeom>
        </p:spPr>
      </p:pic>
    </p:spTree>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60753" fill="hold"/>
                                        <p:tgtEl>
                                          <p:spTgt spid="6"/>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301257" y="3046229"/>
            <a:ext cx="3443712" cy="2582784"/>
          </a:xfrm>
          <a:prstGeom prst="rect">
            <a:avLst/>
          </a:prstGeom>
        </p:spPr>
      </p:pic>
      <p:sp>
        <p:nvSpPr>
          <p:cNvPr id="7" name="TextBox 6"/>
          <p:cNvSpPr txBox="1"/>
          <p:nvPr/>
        </p:nvSpPr>
        <p:spPr>
          <a:xfrm>
            <a:off x="3464653" y="1359017"/>
            <a:ext cx="7516536" cy="2973122"/>
          </a:xfrm>
          <a:prstGeom prst="rect">
            <a:avLst/>
          </a:prstGeom>
          <a:noFill/>
        </p:spPr>
        <p:txBody>
          <a:bodyPr wrap="square" rtlCol="0">
            <a:spAutoFit/>
          </a:bodyPr>
          <a:lstStyle/>
          <a:p>
            <a:pPr>
              <a:lnSpc>
                <a:spcPct val="130000"/>
              </a:lnSpc>
            </a:pPr>
            <a:r>
              <a:rPr lang="en-US" altLang="zh-CN" b="1" dirty="0" smtClean="0"/>
              <a:t>23  </a:t>
            </a:r>
            <a:r>
              <a:rPr lang="en-US" altLang="zh-CN" b="1" dirty="0" err="1" smtClean="0">
                <a:solidFill>
                  <a:schemeClr val="accent1"/>
                </a:solidFill>
              </a:rPr>
              <a:t>miraculonsly</a:t>
            </a:r>
            <a:r>
              <a:rPr lang="en-US" altLang="zh-CN" b="1" dirty="0" smtClean="0"/>
              <a:t> /</a:t>
            </a:r>
            <a:r>
              <a:rPr lang="en-US" altLang="zh-CN" b="1" dirty="0" err="1" smtClean="0"/>
              <a:t>mɪ’rækjələslɪ</a:t>
            </a:r>
            <a:r>
              <a:rPr lang="en-US" altLang="zh-CN" b="1" dirty="0" smtClean="0"/>
              <a:t>/                       adv. </a:t>
            </a:r>
            <a:r>
              <a:rPr lang="zh-CN" altLang="en-US" b="1" dirty="0" smtClean="0"/>
              <a:t>奇迹般地，不可思议地</a:t>
            </a:r>
          </a:p>
          <a:p>
            <a:pPr>
              <a:lnSpc>
                <a:spcPct val="130000"/>
              </a:lnSpc>
            </a:pPr>
            <a:r>
              <a:rPr lang="en-US" altLang="zh-CN" b="1" dirty="0" smtClean="0"/>
              <a:t>24  </a:t>
            </a:r>
            <a:r>
              <a:rPr lang="en-US" altLang="zh-CN" b="1" dirty="0" smtClean="0">
                <a:solidFill>
                  <a:schemeClr val="accent1"/>
                </a:solidFill>
              </a:rPr>
              <a:t>dilemma</a:t>
            </a:r>
            <a:r>
              <a:rPr lang="en-US" altLang="zh-CN" b="1" dirty="0" smtClean="0"/>
              <a:t> /</a:t>
            </a:r>
            <a:r>
              <a:rPr lang="en-US" altLang="zh-CN" b="1" dirty="0" err="1" smtClean="0"/>
              <a:t>dɪ'lemə</a:t>
            </a:r>
            <a:r>
              <a:rPr lang="en-US" altLang="zh-CN" b="1" dirty="0" smtClean="0"/>
              <a:t>/                                         n. </a:t>
            </a:r>
            <a:r>
              <a:rPr lang="zh-CN" altLang="en-US" b="1" dirty="0" smtClean="0"/>
              <a:t>（进退两难的）窘境，困境</a:t>
            </a:r>
          </a:p>
          <a:p>
            <a:pPr>
              <a:lnSpc>
                <a:spcPct val="130000"/>
              </a:lnSpc>
            </a:pPr>
            <a:r>
              <a:rPr lang="en-US" altLang="zh-CN" b="1" dirty="0" smtClean="0"/>
              <a:t>25 </a:t>
            </a:r>
            <a:r>
              <a:rPr lang="en-US" altLang="zh-CN" b="1" dirty="0" smtClean="0">
                <a:solidFill>
                  <a:schemeClr val="accent1"/>
                </a:solidFill>
              </a:rPr>
              <a:t>chat</a:t>
            </a:r>
            <a:r>
              <a:rPr lang="en-US" altLang="zh-CN" b="1" dirty="0" smtClean="0"/>
              <a:t> /</a:t>
            </a:r>
            <a:r>
              <a:rPr lang="en-US" altLang="zh-CN" b="1" dirty="0" err="1" smtClean="0"/>
              <a:t>tʃæt</a:t>
            </a:r>
            <a:r>
              <a:rPr lang="en-US" altLang="zh-CN" b="1" dirty="0" smtClean="0"/>
              <a:t>/                                                        v. </a:t>
            </a:r>
            <a:r>
              <a:rPr lang="zh-CN" altLang="en-US" b="1" dirty="0" smtClean="0"/>
              <a:t>闲聊，闲谈</a:t>
            </a:r>
          </a:p>
          <a:p>
            <a:pPr>
              <a:lnSpc>
                <a:spcPct val="130000"/>
              </a:lnSpc>
            </a:pPr>
            <a:r>
              <a:rPr lang="en-US" altLang="zh-CN" b="1" dirty="0" smtClean="0"/>
              <a:t>26  </a:t>
            </a:r>
            <a:r>
              <a:rPr lang="en-US" altLang="zh-CN" b="1" dirty="0" smtClean="0">
                <a:solidFill>
                  <a:schemeClr val="accent1"/>
                </a:solidFill>
              </a:rPr>
              <a:t>assignment</a:t>
            </a:r>
            <a:r>
              <a:rPr lang="en-US" altLang="zh-CN" b="1" dirty="0" smtClean="0"/>
              <a:t> /</a:t>
            </a:r>
            <a:r>
              <a:rPr lang="en-US" altLang="zh-CN" b="1" dirty="0" err="1" smtClean="0"/>
              <a:t>ə'saɪnmənt</a:t>
            </a:r>
            <a:r>
              <a:rPr lang="en-US" altLang="zh-CN" b="1" dirty="0" smtClean="0"/>
              <a:t>/                              n. </a:t>
            </a:r>
            <a:r>
              <a:rPr lang="zh-CN" altLang="en-US" b="1" dirty="0" smtClean="0"/>
              <a:t>任务，工作</a:t>
            </a:r>
          </a:p>
          <a:p>
            <a:pPr>
              <a:lnSpc>
                <a:spcPct val="130000"/>
              </a:lnSpc>
            </a:pPr>
            <a:r>
              <a:rPr lang="en-US" altLang="zh-CN" b="1" dirty="0" smtClean="0"/>
              <a:t>27  </a:t>
            </a:r>
            <a:r>
              <a:rPr lang="en-US" altLang="zh-CN" b="1" dirty="0" smtClean="0">
                <a:solidFill>
                  <a:schemeClr val="accent1"/>
                </a:solidFill>
              </a:rPr>
              <a:t>staircase</a:t>
            </a:r>
            <a:r>
              <a:rPr lang="en-US" altLang="zh-CN" b="1" dirty="0" smtClean="0"/>
              <a:t> /'</a:t>
            </a:r>
            <a:r>
              <a:rPr lang="en-US" altLang="zh-CN" b="1" dirty="0" err="1" smtClean="0"/>
              <a:t>steəkeɪs</a:t>
            </a:r>
            <a:r>
              <a:rPr lang="en-US" altLang="zh-CN" b="1" dirty="0" smtClean="0"/>
              <a:t>/                                        n. </a:t>
            </a:r>
            <a:r>
              <a:rPr lang="zh-CN" altLang="en-US" b="1" dirty="0" smtClean="0"/>
              <a:t>楼梯</a:t>
            </a:r>
          </a:p>
          <a:p>
            <a:pPr>
              <a:lnSpc>
                <a:spcPct val="130000"/>
              </a:lnSpc>
            </a:pPr>
            <a:r>
              <a:rPr lang="en-US" altLang="zh-CN" b="1" dirty="0" smtClean="0"/>
              <a:t>28  </a:t>
            </a:r>
            <a:r>
              <a:rPr lang="en-US" altLang="zh-CN" b="1" dirty="0" smtClean="0">
                <a:solidFill>
                  <a:schemeClr val="accent1"/>
                </a:solidFill>
              </a:rPr>
              <a:t>wrap</a:t>
            </a:r>
            <a:r>
              <a:rPr lang="en-US" altLang="zh-CN" b="1" dirty="0" smtClean="0"/>
              <a:t> /</a:t>
            </a:r>
            <a:r>
              <a:rPr lang="en-US" altLang="zh-CN" b="1" dirty="0" err="1" smtClean="0"/>
              <a:t>ræp</a:t>
            </a:r>
            <a:r>
              <a:rPr lang="en-US" altLang="zh-CN" b="1" dirty="0" smtClean="0"/>
              <a:t>/                                                        v. </a:t>
            </a:r>
            <a:r>
              <a:rPr lang="zh-CN" altLang="en-US" b="1" dirty="0" smtClean="0"/>
              <a:t>用</a:t>
            </a:r>
            <a:r>
              <a:rPr lang="en-US" altLang="zh-CN" b="1" dirty="0" smtClean="0"/>
              <a:t>……</a:t>
            </a:r>
            <a:r>
              <a:rPr lang="zh-CN" altLang="en-US" b="1" dirty="0" smtClean="0"/>
              <a:t>缠绕（或围紧）</a:t>
            </a:r>
          </a:p>
          <a:p>
            <a:pPr>
              <a:lnSpc>
                <a:spcPct val="130000"/>
              </a:lnSpc>
            </a:pPr>
            <a:r>
              <a:rPr lang="en-US" altLang="zh-CN" b="1" dirty="0" smtClean="0"/>
              <a:t>29  </a:t>
            </a:r>
            <a:r>
              <a:rPr lang="en-US" altLang="zh-CN" b="1" dirty="0" smtClean="0">
                <a:solidFill>
                  <a:schemeClr val="accent1"/>
                </a:solidFill>
              </a:rPr>
              <a:t>waist</a:t>
            </a:r>
            <a:r>
              <a:rPr lang="en-US" altLang="zh-CN" b="1" dirty="0" smtClean="0"/>
              <a:t> /</a:t>
            </a:r>
            <a:r>
              <a:rPr lang="en-US" altLang="zh-CN" b="1" dirty="0" err="1" smtClean="0"/>
              <a:t>weɪst</a:t>
            </a:r>
            <a:r>
              <a:rPr lang="en-US" altLang="zh-CN" b="1" dirty="0" smtClean="0"/>
              <a:t>/                                                    n. </a:t>
            </a:r>
            <a:r>
              <a:rPr lang="zh-CN" altLang="en-US" b="1" dirty="0" smtClean="0"/>
              <a:t>腰，腰部</a:t>
            </a:r>
          </a:p>
          <a:p>
            <a:pPr>
              <a:lnSpc>
                <a:spcPct val="130000"/>
              </a:lnSpc>
            </a:pPr>
            <a:r>
              <a:rPr lang="en-US" altLang="zh-CN" b="1" dirty="0" smtClean="0"/>
              <a:t>30  </a:t>
            </a:r>
            <a:r>
              <a:rPr lang="en-US" altLang="zh-CN" b="1" dirty="0" smtClean="0">
                <a:solidFill>
                  <a:schemeClr val="accent1"/>
                </a:solidFill>
              </a:rPr>
              <a:t>marriage</a:t>
            </a:r>
            <a:r>
              <a:rPr lang="en-US" altLang="zh-CN" b="1" dirty="0" smtClean="0"/>
              <a:t> /'</a:t>
            </a:r>
            <a:r>
              <a:rPr lang="en-US" altLang="zh-CN" b="1" dirty="0" err="1" smtClean="0"/>
              <a:t>mærɪdʒ</a:t>
            </a:r>
            <a:r>
              <a:rPr lang="en-US" altLang="zh-CN" b="1" dirty="0" smtClean="0"/>
              <a:t>/                                        n. </a:t>
            </a:r>
            <a:r>
              <a:rPr lang="zh-CN" altLang="en-US" b="1" dirty="0" smtClean="0"/>
              <a:t>婚姻，婚姻生活</a:t>
            </a:r>
            <a:endParaRPr lang="zh-CN" altLang="en-US" dirty="0"/>
          </a:p>
        </p:txBody>
      </p:sp>
      <p:pic>
        <p:nvPicPr>
          <p:cNvPr id="5" name="A-3 New Words.wav">
            <a:hlinkClick r:id="" action="ppaction://media"/>
          </p:cNvPr>
          <p:cNvPicPr>
            <a:picLocks noRot="1" noChangeAspect="1"/>
          </p:cNvPicPr>
          <p:nvPr>
            <a:audioFile r:link="rId1"/>
            <p:extLst>
              <p:ext uri="{DAA4B4D4-6D71-4841-9C94-3DE7FCFB9230}">
                <p14:media xmlns="" xmlns:p14="http://schemas.microsoft.com/office/powerpoint/2010/main" r:link="rId4"/>
              </p:ext>
            </p:extLst>
          </p:nvPr>
        </p:nvPicPr>
        <p:blipFill>
          <a:blip r:embed="rId5" cstate="print"/>
          <a:stretch>
            <a:fillRect/>
          </a:stretch>
        </p:blipFill>
        <p:spPr>
          <a:xfrm>
            <a:off x="12192000" y="1976718"/>
            <a:ext cx="304800" cy="304800"/>
          </a:xfrm>
          <a:prstGeom prst="rect">
            <a:avLst/>
          </a:prstGeom>
        </p:spPr>
      </p:pic>
      <p:pic>
        <p:nvPicPr>
          <p:cNvPr id="6" name="Picture 2" descr="C:\Users\Administrator\Desktop\播放.png"/>
          <p:cNvPicPr>
            <a:picLocks noChangeAspect="1" noChangeArrowheads="1"/>
          </p:cNvPicPr>
          <p:nvPr/>
        </p:nvPicPr>
        <p:blipFill>
          <a:blip r:embed="rId6" cstate="print"/>
          <a:srcRect/>
          <a:stretch>
            <a:fillRect/>
          </a:stretch>
        </p:blipFill>
        <p:spPr bwMode="auto">
          <a:xfrm>
            <a:off x="1014189" y="1143622"/>
            <a:ext cx="1079500" cy="725487"/>
          </a:xfrm>
          <a:prstGeom prst="rect">
            <a:avLst/>
          </a:prstGeom>
          <a:noFill/>
        </p:spPr>
      </p:pic>
    </p:spTree>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3937" fill="hold"/>
                                        <p:tgtEl>
                                          <p:spTgt spid="5"/>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367293" y="421496"/>
            <a:ext cx="5620911" cy="489420"/>
          </a:xfrm>
          <a:prstGeom prst="rect">
            <a:avLst/>
          </a:prstGeom>
          <a:noFill/>
          <a:ln w="9525">
            <a:noFill/>
            <a:miter lim="800000"/>
            <a:headEnd/>
            <a:tailEnd/>
          </a:ln>
          <a:effectLst/>
        </p:spPr>
      </p:pic>
      <p:pic>
        <p:nvPicPr>
          <p:cNvPr id="4" name="图片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3616442" y="-213508"/>
            <a:ext cx="7168204" cy="4781192"/>
          </a:xfrm>
          <a:prstGeom prst="rect">
            <a:avLst/>
          </a:prstGeom>
        </p:spPr>
      </p:pic>
      <p:sp>
        <p:nvSpPr>
          <p:cNvPr id="10" name="矩形 9"/>
          <p:cNvSpPr/>
          <p:nvPr/>
        </p:nvSpPr>
        <p:spPr>
          <a:xfrm>
            <a:off x="346869" y="2582321"/>
            <a:ext cx="6096000" cy="1052596"/>
          </a:xfrm>
          <a:prstGeom prst="rect">
            <a:avLst/>
          </a:prstGeom>
        </p:spPr>
        <p:txBody>
          <a:bodyPr>
            <a:spAutoFit/>
          </a:bodyPr>
          <a:lstStyle/>
          <a:p>
            <a:pPr>
              <a:lnSpc>
                <a:spcPct val="130000"/>
              </a:lnSpc>
            </a:pPr>
            <a:r>
              <a:rPr lang="en-US" altLang="zh-CN" b="1" dirty="0">
                <a:solidFill>
                  <a:schemeClr val="accent1"/>
                </a:solidFill>
                <a:latin typeface="TimesNewRomanPS-BoldMT"/>
              </a:rPr>
              <a:t>1 </a:t>
            </a:r>
            <a:r>
              <a:rPr lang="zh-CN" altLang="en-US" sz="2800" dirty="0">
                <a:solidFill>
                  <a:srgbClr val="000000"/>
                </a:solidFill>
                <a:latin typeface="宋体" panose="02010600030101010101" pitchFamily="2" charset="-122"/>
              </a:rPr>
              <a:t>　</a:t>
            </a:r>
            <a:r>
              <a:rPr lang="en-US" altLang="zh-CN" sz="2000" b="1" i="1" dirty="0"/>
              <a:t>be tempted to </a:t>
            </a:r>
            <a:r>
              <a:rPr lang="zh-CN" altLang="en-US" sz="2000" b="1" i="1" dirty="0"/>
              <a:t>被引诱做</a:t>
            </a:r>
            <a:r>
              <a:rPr lang="en-US" altLang="zh-CN" sz="2000" b="1" i="1" dirty="0"/>
              <a:t>……</a:t>
            </a:r>
          </a:p>
          <a:p>
            <a:pPr>
              <a:lnSpc>
                <a:spcPct val="130000"/>
              </a:lnSpc>
            </a:pPr>
            <a:r>
              <a:rPr lang="en-US" altLang="zh-CN" b="1" i="1" dirty="0">
                <a:solidFill>
                  <a:srgbClr val="00B050"/>
                </a:solidFill>
                <a:latin typeface="TimesNewRomanPS-BoldItalicMT"/>
              </a:rPr>
              <a:t>         </a:t>
            </a:r>
            <a:r>
              <a:rPr lang="en-US" altLang="zh-CN" sz="2000" b="1" i="1" dirty="0">
                <a:solidFill>
                  <a:srgbClr val="00B050"/>
                </a:solidFill>
              </a:rPr>
              <a:t>e.g. He did not want to be tempted to fight.</a:t>
            </a:r>
            <a:endParaRPr lang="zh-CN" altLang="en-US" sz="2000" b="1" i="1" dirty="0">
              <a:solidFill>
                <a:srgbClr val="00B050"/>
              </a:solidFill>
            </a:endParaRPr>
          </a:p>
        </p:txBody>
      </p:sp>
      <p:sp>
        <p:nvSpPr>
          <p:cNvPr id="11" name="矩形 10"/>
          <p:cNvSpPr/>
          <p:nvPr/>
        </p:nvSpPr>
        <p:spPr>
          <a:xfrm>
            <a:off x="1803985" y="3516798"/>
            <a:ext cx="7063563" cy="1052596"/>
          </a:xfrm>
          <a:prstGeom prst="rect">
            <a:avLst/>
          </a:prstGeom>
        </p:spPr>
        <p:txBody>
          <a:bodyPr wrap="square">
            <a:spAutoFit/>
          </a:bodyPr>
          <a:lstStyle/>
          <a:p>
            <a:pPr>
              <a:lnSpc>
                <a:spcPct val="130000"/>
              </a:lnSpc>
            </a:pPr>
            <a:r>
              <a:rPr lang="en-US" altLang="zh-CN" b="1" dirty="0">
                <a:solidFill>
                  <a:schemeClr val="accent1"/>
                </a:solidFill>
                <a:latin typeface="TimesNewRomanPS-BoldMT"/>
              </a:rPr>
              <a:t>2 </a:t>
            </a:r>
            <a:r>
              <a:rPr lang="zh-CN" altLang="en-US" sz="2800" dirty="0">
                <a:solidFill>
                  <a:srgbClr val="000000"/>
                </a:solidFill>
                <a:latin typeface="宋体" panose="02010600030101010101" pitchFamily="2" charset="-122"/>
              </a:rPr>
              <a:t>　</a:t>
            </a:r>
            <a:r>
              <a:rPr lang="en-US" altLang="zh-CN" sz="2000" b="1" i="1" dirty="0"/>
              <a:t>a glimpse of </a:t>
            </a:r>
            <a:r>
              <a:rPr lang="zh-CN" altLang="en-US" sz="2000" b="1" i="1" dirty="0"/>
              <a:t>一瞥</a:t>
            </a:r>
          </a:p>
          <a:p>
            <a:pPr>
              <a:lnSpc>
                <a:spcPct val="130000"/>
              </a:lnSpc>
            </a:pPr>
            <a:r>
              <a:rPr lang="en-US" altLang="zh-CN" sz="2000" b="1" i="1" dirty="0">
                <a:solidFill>
                  <a:srgbClr val="00B050"/>
                </a:solidFill>
              </a:rPr>
              <a:t>         e.g. He caught a glimpse of the man’s face in a shop window.</a:t>
            </a:r>
            <a:endParaRPr lang="zh-CN" altLang="en-US" sz="2000" b="1" i="1" dirty="0">
              <a:solidFill>
                <a:srgbClr val="00B050"/>
              </a:solidFill>
            </a:endParaRPr>
          </a:p>
        </p:txBody>
      </p:sp>
      <p:sp>
        <p:nvSpPr>
          <p:cNvPr id="12" name="矩形 11"/>
          <p:cNvSpPr/>
          <p:nvPr/>
        </p:nvSpPr>
        <p:spPr>
          <a:xfrm>
            <a:off x="3919864" y="4457341"/>
            <a:ext cx="6096000" cy="1052596"/>
          </a:xfrm>
          <a:prstGeom prst="rect">
            <a:avLst/>
          </a:prstGeom>
        </p:spPr>
        <p:txBody>
          <a:bodyPr>
            <a:spAutoFit/>
          </a:bodyPr>
          <a:lstStyle/>
          <a:p>
            <a:pPr>
              <a:lnSpc>
                <a:spcPct val="130000"/>
              </a:lnSpc>
            </a:pPr>
            <a:r>
              <a:rPr lang="en-US" altLang="zh-CN" b="1" dirty="0">
                <a:solidFill>
                  <a:schemeClr val="accent1"/>
                </a:solidFill>
                <a:latin typeface="TimesNewRomanPS-BoldMT"/>
              </a:rPr>
              <a:t>3 </a:t>
            </a:r>
            <a:r>
              <a:rPr lang="zh-CN" altLang="en-US" sz="2800" dirty="0">
                <a:solidFill>
                  <a:srgbClr val="000000"/>
                </a:solidFill>
                <a:latin typeface="宋体" panose="02010600030101010101" pitchFamily="2" charset="-122"/>
              </a:rPr>
              <a:t>　</a:t>
            </a:r>
            <a:r>
              <a:rPr lang="en-US" altLang="zh-CN" sz="2000" b="1" i="1" dirty="0"/>
              <a:t>glance at </a:t>
            </a:r>
            <a:r>
              <a:rPr lang="zh-CN" altLang="en-US" sz="2000" b="1" i="1" dirty="0"/>
              <a:t>朝</a:t>
            </a:r>
            <a:r>
              <a:rPr lang="en-US" altLang="zh-CN" sz="2000" b="1" i="1" dirty="0"/>
              <a:t>……</a:t>
            </a:r>
            <a:r>
              <a:rPr lang="zh-CN" altLang="en-US" sz="2000" b="1" i="1" dirty="0"/>
              <a:t>看了一眼</a:t>
            </a:r>
          </a:p>
          <a:p>
            <a:pPr>
              <a:lnSpc>
                <a:spcPct val="130000"/>
              </a:lnSpc>
            </a:pPr>
            <a:r>
              <a:rPr lang="en-US" altLang="zh-CN" sz="2000" b="1" i="1" dirty="0">
                <a:solidFill>
                  <a:srgbClr val="00B050"/>
                </a:solidFill>
              </a:rPr>
              <a:t>         e.g. She took her eyes off the road to glance at me.</a:t>
            </a:r>
            <a:endParaRPr lang="zh-CN" altLang="en-US" sz="2000" b="1" i="1" dirty="0">
              <a:solidFill>
                <a:srgbClr val="00B050"/>
              </a:solidFill>
            </a:endParaRPr>
          </a:p>
        </p:txBody>
      </p:sp>
      <p:sp>
        <p:nvSpPr>
          <p:cNvPr id="13" name="矩形 12"/>
          <p:cNvSpPr/>
          <p:nvPr/>
        </p:nvSpPr>
        <p:spPr>
          <a:xfrm>
            <a:off x="6025110" y="5417604"/>
            <a:ext cx="6096000" cy="830997"/>
          </a:xfrm>
          <a:prstGeom prst="rect">
            <a:avLst/>
          </a:prstGeom>
        </p:spPr>
        <p:txBody>
          <a:bodyPr>
            <a:spAutoFit/>
          </a:bodyPr>
          <a:lstStyle/>
          <a:p>
            <a:r>
              <a:rPr lang="en-US" altLang="zh-CN" b="1" dirty="0">
                <a:solidFill>
                  <a:schemeClr val="accent1"/>
                </a:solidFill>
                <a:latin typeface="TimesNewRomanPS-BoldMT"/>
              </a:rPr>
              <a:t>4 </a:t>
            </a:r>
            <a:r>
              <a:rPr lang="zh-CN" altLang="en-US" sz="2800" dirty="0">
                <a:solidFill>
                  <a:srgbClr val="000000"/>
                </a:solidFill>
                <a:latin typeface="宋体" panose="02010600030101010101" pitchFamily="2" charset="-122"/>
              </a:rPr>
              <a:t>　</a:t>
            </a:r>
            <a:r>
              <a:rPr lang="en-US" altLang="zh-CN" sz="2000" b="1" i="1" dirty="0"/>
              <a:t>be hard to ... </a:t>
            </a:r>
            <a:r>
              <a:rPr lang="zh-CN" altLang="en-US" sz="2000" b="1" i="1" dirty="0"/>
              <a:t>做</a:t>
            </a:r>
            <a:r>
              <a:rPr lang="en-US" altLang="zh-CN" sz="2000" b="1" i="1" dirty="0"/>
              <a:t>……</a:t>
            </a:r>
            <a:r>
              <a:rPr lang="zh-CN" altLang="en-US" sz="2000" b="1" i="1" dirty="0"/>
              <a:t>很难</a:t>
            </a:r>
          </a:p>
          <a:p>
            <a:r>
              <a:rPr lang="en-US" altLang="zh-CN" sz="2000" b="1" i="1" dirty="0">
                <a:solidFill>
                  <a:srgbClr val="00B050"/>
                </a:solidFill>
              </a:rPr>
              <a:t>         e.g. If the ink sinks in, it will be hard to remove it.</a:t>
            </a:r>
            <a:endParaRPr lang="zh-CN" altLang="en-US" sz="2000" b="1" i="1" dirty="0">
              <a:solidFill>
                <a:srgbClr val="00B050"/>
              </a:solidFill>
            </a:endParaRPr>
          </a:p>
        </p:txBody>
      </p:sp>
      <p:pic>
        <p:nvPicPr>
          <p:cNvPr id="8" name="Picture 2" descr="C:\Users\Administrator\Desktop\播放.png"/>
          <p:cNvPicPr>
            <a:picLocks noChangeAspect="1" noChangeArrowheads="1"/>
          </p:cNvPicPr>
          <p:nvPr/>
        </p:nvPicPr>
        <p:blipFill>
          <a:blip r:embed="rId5" cstate="print"/>
          <a:srcRect/>
          <a:stretch>
            <a:fillRect/>
          </a:stretch>
        </p:blipFill>
        <p:spPr bwMode="auto">
          <a:xfrm>
            <a:off x="9817530" y="668493"/>
            <a:ext cx="1079500" cy="725487"/>
          </a:xfrm>
          <a:prstGeom prst="rect">
            <a:avLst/>
          </a:prstGeom>
          <a:noFill/>
        </p:spPr>
      </p:pic>
      <p:pic>
        <p:nvPicPr>
          <p:cNvPr id="9" name="A-1 Phrases and Expressions.wav">
            <a:hlinkClick r:id="" action="ppaction://media"/>
          </p:cNvPr>
          <p:cNvPicPr>
            <a:picLocks noRot="1" noChangeAspect="1"/>
          </p:cNvPicPr>
          <p:nvPr>
            <a:wavAudioFile r:embed="rId1" name="A-1 Phrases and Expressions.wav"/>
          </p:nvPr>
        </p:nvPicPr>
        <p:blipFill>
          <a:blip r:embed="rId6" cstate="print"/>
          <a:stretch>
            <a:fillRect/>
          </a:stretch>
        </p:blipFill>
        <p:spPr>
          <a:xfrm>
            <a:off x="12362329" y="2317376"/>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ppt_x</p:attrName>
                                        </p:attrNameLst>
                                      </p:cBhvr>
                                      <p:tavLst>
                                        <p:tav tm="0">
                                          <p:val>
                                            <p:strVal val="#ppt_x-#ppt_w*1.125000"/>
                                          </p:val>
                                        </p:tav>
                                        <p:tav tm="100000">
                                          <p:val>
                                            <p:strVal val="#ppt_x"/>
                                          </p:val>
                                        </p:tav>
                                      </p:tavLst>
                                    </p:anim>
                                    <p:animEffect transition="in" filter="wipe(right)">
                                      <p:cBhvr>
                                        <p:cTn id="12" dur="500"/>
                                        <p:tgtEl>
                                          <p:spTgt spid="11"/>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ppt_x</p:attrName>
                                        </p:attrNameLst>
                                      </p:cBhvr>
                                      <p:tavLst>
                                        <p:tav tm="0">
                                          <p:val>
                                            <p:strVal val="#ppt_x-#ppt_w*1.125000"/>
                                          </p:val>
                                        </p:tav>
                                        <p:tav tm="100000">
                                          <p:val>
                                            <p:strVal val="#ppt_x"/>
                                          </p:val>
                                        </p:tav>
                                      </p:tavLst>
                                    </p:anim>
                                    <p:animEffect transition="in" filter="wipe(right)">
                                      <p:cBhvr>
                                        <p:cTn id="16" dur="500"/>
                                        <p:tgtEl>
                                          <p:spTgt spid="12"/>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p:tgtEl>
                                          <p:spTgt spid="13"/>
                                        </p:tgtEl>
                                        <p:attrNameLst>
                                          <p:attrName>ppt_x</p:attrName>
                                        </p:attrNameLst>
                                      </p:cBhvr>
                                      <p:tavLst>
                                        <p:tav tm="0">
                                          <p:val>
                                            <p:strVal val="#ppt_x-#ppt_w*1.125000"/>
                                          </p:val>
                                        </p:tav>
                                        <p:tav tm="100000">
                                          <p:val>
                                            <p:strVal val="#ppt_x"/>
                                          </p:val>
                                        </p:tav>
                                      </p:tavLst>
                                    </p:anim>
                                    <p:animEffect transition="in" filter="wipe(righ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7028" fill="hold"/>
                                        <p:tgtEl>
                                          <p:spTgt spid="9"/>
                                        </p:tgtEl>
                                      </p:cBhvr>
                                    </p:cmd>
                                  </p:childTnLst>
                                </p:cTn>
                              </p:par>
                            </p:childTnLst>
                          </p:cTn>
                        </p:par>
                      </p:childTnLst>
                    </p:cTn>
                  </p:par>
                </p:childTnLst>
              </p:cTn>
              <p:nextCondLst>
                <p:cond evt="onClick" delay="0">
                  <p:tgtEl>
                    <p:spTgt spid="8"/>
                  </p:tgtEl>
                </p:cond>
              </p:nextCondLst>
            </p:seq>
          </p:childTnLst>
        </p:cTn>
      </p:par>
    </p:tnLst>
    <p:bldLst>
      <p:bldP spid="10" grpId="0"/>
      <p:bldP spid="11"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50381" y="620632"/>
            <a:ext cx="7435701" cy="4533549"/>
          </a:xfrm>
          <a:prstGeom prst="rect">
            <a:avLst/>
          </a:prstGeom>
        </p:spPr>
        <p:txBody>
          <a:bodyPr wrap="square">
            <a:spAutoFit/>
          </a:bodyPr>
          <a:lstStyle/>
          <a:p>
            <a:pPr>
              <a:lnSpc>
                <a:spcPct val="130000"/>
              </a:lnSpc>
            </a:pPr>
            <a:r>
              <a:rPr lang="en-US" altLang="zh-CN" b="1" dirty="0">
                <a:solidFill>
                  <a:schemeClr val="accent1"/>
                </a:solidFill>
                <a:latin typeface="TimesNewRomanPS-BoldMT"/>
              </a:rPr>
              <a:t>5 </a:t>
            </a:r>
            <a:r>
              <a:rPr lang="zh-CN" altLang="en-US" sz="2800" dirty="0">
                <a:solidFill>
                  <a:srgbClr val="000000"/>
                </a:solidFill>
                <a:latin typeface="宋体" panose="02010600030101010101" pitchFamily="2" charset="-122"/>
              </a:rPr>
              <a:t>　</a:t>
            </a:r>
            <a:r>
              <a:rPr lang="en-US" altLang="zh-CN" sz="2000" b="1" i="1" dirty="0"/>
              <a:t>catch my breath </a:t>
            </a:r>
            <a:r>
              <a:rPr lang="zh-CN" altLang="en-US" sz="2000" b="1" i="1" dirty="0"/>
              <a:t>喘气</a:t>
            </a:r>
          </a:p>
          <a:p>
            <a:pPr>
              <a:lnSpc>
                <a:spcPct val="130000"/>
              </a:lnSpc>
            </a:pPr>
            <a:r>
              <a:rPr lang="en-US" altLang="zh-CN" sz="2000" b="1" i="1" dirty="0">
                <a:solidFill>
                  <a:srgbClr val="00B050"/>
                </a:solidFill>
              </a:rPr>
              <a:t>         e.g. I had to catch my breath after the exhausting meeting.</a:t>
            </a:r>
          </a:p>
          <a:p>
            <a:pPr>
              <a:lnSpc>
                <a:spcPct val="130000"/>
              </a:lnSpc>
            </a:pPr>
            <a:endParaRPr lang="en-US" altLang="zh-CN" b="1" dirty="0" smtClean="0">
              <a:solidFill>
                <a:schemeClr val="accent1"/>
              </a:solidFill>
              <a:latin typeface="TimesNewRomanPS-BoldMT"/>
            </a:endParaRPr>
          </a:p>
          <a:p>
            <a:pPr>
              <a:lnSpc>
                <a:spcPct val="130000"/>
              </a:lnSpc>
            </a:pPr>
            <a:r>
              <a:rPr lang="en-US" altLang="zh-CN" b="1" dirty="0" smtClean="0">
                <a:solidFill>
                  <a:schemeClr val="accent1"/>
                </a:solidFill>
                <a:latin typeface="TimesNewRomanPS-BoldMT"/>
              </a:rPr>
              <a:t>6 </a:t>
            </a:r>
            <a:r>
              <a:rPr lang="zh-CN" altLang="en-US" dirty="0">
                <a:solidFill>
                  <a:srgbClr val="000000"/>
                </a:solidFill>
                <a:latin typeface="宋体" panose="02010600030101010101" pitchFamily="2" charset="-122"/>
              </a:rPr>
              <a:t>　</a:t>
            </a:r>
            <a:r>
              <a:rPr lang="en-US" altLang="zh-CN" sz="2000" b="1" i="1" dirty="0"/>
              <a:t>chat with </a:t>
            </a:r>
            <a:r>
              <a:rPr lang="zh-CN" altLang="en-US" sz="2000" b="1" i="1" dirty="0"/>
              <a:t>和</a:t>
            </a:r>
            <a:r>
              <a:rPr lang="en-US" altLang="zh-CN" sz="2000" b="1" i="1" dirty="0"/>
              <a:t>……</a:t>
            </a:r>
            <a:r>
              <a:rPr lang="zh-CN" altLang="en-US" sz="2000" b="1" i="1" dirty="0"/>
              <a:t>闲谈</a:t>
            </a:r>
          </a:p>
          <a:p>
            <a:pPr>
              <a:lnSpc>
                <a:spcPct val="130000"/>
              </a:lnSpc>
            </a:pPr>
            <a:r>
              <a:rPr lang="en-US" altLang="zh-CN" sz="2000" b="1" i="1" dirty="0">
                <a:solidFill>
                  <a:srgbClr val="00B050"/>
                </a:solidFill>
              </a:rPr>
              <a:t>       e.g. Would you care to come and chat with me?</a:t>
            </a:r>
          </a:p>
          <a:p>
            <a:pPr>
              <a:lnSpc>
                <a:spcPct val="130000"/>
              </a:lnSpc>
            </a:pPr>
            <a:endParaRPr lang="en-US" altLang="zh-CN" b="1" dirty="0" smtClean="0">
              <a:solidFill>
                <a:schemeClr val="accent1"/>
              </a:solidFill>
              <a:latin typeface="TimesNewRomanPS-BoldMT"/>
            </a:endParaRPr>
          </a:p>
          <a:p>
            <a:pPr>
              <a:lnSpc>
                <a:spcPct val="130000"/>
              </a:lnSpc>
            </a:pPr>
            <a:r>
              <a:rPr lang="en-US" altLang="zh-CN" b="1" dirty="0" smtClean="0">
                <a:solidFill>
                  <a:schemeClr val="accent1"/>
                </a:solidFill>
                <a:latin typeface="TimesNewRomanPS-BoldMT"/>
              </a:rPr>
              <a:t>7</a:t>
            </a:r>
            <a:r>
              <a:rPr lang="en-US" altLang="zh-CN" b="1" dirty="0" smtClean="0">
                <a:solidFill>
                  <a:srgbClr val="FFFFFF"/>
                </a:solidFill>
                <a:latin typeface="TimesNewRomanPS-BoldMT"/>
              </a:rPr>
              <a:t> </a:t>
            </a:r>
            <a:r>
              <a:rPr lang="zh-CN" altLang="en-US" dirty="0">
                <a:solidFill>
                  <a:srgbClr val="000000"/>
                </a:solidFill>
                <a:latin typeface="宋体" panose="02010600030101010101" pitchFamily="2" charset="-122"/>
              </a:rPr>
              <a:t>　</a:t>
            </a:r>
            <a:r>
              <a:rPr lang="en-US" altLang="zh-CN" sz="2000" b="1" i="1" dirty="0"/>
              <a:t>have trouble with </a:t>
            </a:r>
            <a:r>
              <a:rPr lang="zh-CN" altLang="en-US" sz="2000" b="1" i="1" dirty="0"/>
              <a:t>因</a:t>
            </a:r>
            <a:r>
              <a:rPr lang="en-US" altLang="zh-CN" sz="2000" b="1" i="1" dirty="0"/>
              <a:t>……</a:t>
            </a:r>
            <a:r>
              <a:rPr lang="zh-CN" altLang="en-US" sz="2000" b="1" i="1" dirty="0"/>
              <a:t>而苦恼</a:t>
            </a:r>
          </a:p>
          <a:p>
            <a:pPr>
              <a:lnSpc>
                <a:spcPct val="130000"/>
              </a:lnSpc>
            </a:pPr>
            <a:r>
              <a:rPr lang="en-US" altLang="zh-CN" sz="2000" b="1" i="1" dirty="0">
                <a:solidFill>
                  <a:srgbClr val="00B050"/>
                </a:solidFill>
              </a:rPr>
              <a:t>       e.g. I often have trouble with my teeth.</a:t>
            </a:r>
          </a:p>
          <a:p>
            <a:pPr>
              <a:lnSpc>
                <a:spcPct val="130000"/>
              </a:lnSpc>
            </a:pPr>
            <a:endParaRPr lang="en-US" altLang="zh-CN" b="1" dirty="0" smtClean="0">
              <a:solidFill>
                <a:schemeClr val="accent1"/>
              </a:solidFill>
              <a:latin typeface="TimesNewRomanPS-BoldMT"/>
            </a:endParaRPr>
          </a:p>
          <a:p>
            <a:pPr>
              <a:lnSpc>
                <a:spcPct val="130000"/>
              </a:lnSpc>
            </a:pPr>
            <a:r>
              <a:rPr lang="en-US" altLang="zh-CN" b="1" dirty="0" smtClean="0">
                <a:solidFill>
                  <a:schemeClr val="accent1"/>
                </a:solidFill>
                <a:latin typeface="TimesNewRomanPS-BoldMT"/>
              </a:rPr>
              <a:t>8</a:t>
            </a:r>
            <a:r>
              <a:rPr lang="en-US" altLang="zh-CN" b="1" dirty="0" smtClean="0">
                <a:solidFill>
                  <a:srgbClr val="FFFFFF"/>
                </a:solidFill>
                <a:latin typeface="TimesNewRomanPS-BoldMT"/>
              </a:rPr>
              <a:t> </a:t>
            </a:r>
            <a:r>
              <a:rPr lang="zh-CN" altLang="en-US" dirty="0">
                <a:solidFill>
                  <a:srgbClr val="000000"/>
                </a:solidFill>
                <a:latin typeface="宋体" panose="02010600030101010101" pitchFamily="2" charset="-122"/>
              </a:rPr>
              <a:t>　</a:t>
            </a:r>
            <a:r>
              <a:rPr lang="en-US" altLang="zh-CN" sz="2000" b="1" i="1" dirty="0"/>
              <a:t>stare at </a:t>
            </a:r>
            <a:r>
              <a:rPr lang="zh-CN" altLang="en-US" sz="2000" b="1" i="1" dirty="0"/>
              <a:t>盯着看，凝视</a:t>
            </a:r>
          </a:p>
          <a:p>
            <a:pPr>
              <a:lnSpc>
                <a:spcPct val="130000"/>
              </a:lnSpc>
            </a:pPr>
            <a:r>
              <a:rPr lang="en-US" altLang="zh-CN" sz="2000" b="1" i="1" dirty="0">
                <a:solidFill>
                  <a:srgbClr val="00B050"/>
                </a:solidFill>
              </a:rPr>
              <a:t>       e.g. It is not polite to stare at a girl in the face.</a:t>
            </a:r>
            <a:endParaRPr lang="zh-CN" altLang="en-US" sz="2000" b="1" i="1" dirty="0">
              <a:solidFill>
                <a:srgbClr val="00B050"/>
              </a:solidFill>
            </a:endParaRPr>
          </a:p>
        </p:txBody>
      </p:sp>
      <p:pic>
        <p:nvPicPr>
          <p:cNvPr id="4" name="图片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7457863" y="2113321"/>
            <a:ext cx="4616302" cy="4616302"/>
          </a:xfrm>
          <a:prstGeom prst="rect">
            <a:avLst/>
          </a:prstGeom>
        </p:spPr>
      </p:pic>
      <p:pic>
        <p:nvPicPr>
          <p:cNvPr id="5" name="Picture 2" descr="C:\Users\Administrator\Desktop\播放.png"/>
          <p:cNvPicPr>
            <a:picLocks noChangeAspect="1" noChangeArrowheads="1"/>
          </p:cNvPicPr>
          <p:nvPr/>
        </p:nvPicPr>
        <p:blipFill>
          <a:blip r:embed="rId4" cstate="print"/>
          <a:srcRect/>
          <a:stretch>
            <a:fillRect/>
          </a:stretch>
        </p:blipFill>
        <p:spPr bwMode="auto">
          <a:xfrm>
            <a:off x="9817530" y="668493"/>
            <a:ext cx="1079500" cy="725487"/>
          </a:xfrm>
          <a:prstGeom prst="rect">
            <a:avLst/>
          </a:prstGeom>
          <a:noFill/>
        </p:spPr>
      </p:pic>
      <p:pic>
        <p:nvPicPr>
          <p:cNvPr id="6" name="A-2 Phrases and Expressions.wav">
            <a:hlinkClick r:id="" action="ppaction://media"/>
          </p:cNvPr>
          <p:cNvPicPr>
            <a:picLocks noRot="1" noChangeAspect="1"/>
          </p:cNvPicPr>
          <p:nvPr>
            <a:wavAudioFile r:embed="rId1" name="A-2 Phrases and Expressions.wav"/>
          </p:nvPr>
        </p:nvPicPr>
        <p:blipFill>
          <a:blip r:embed="rId5" cstate="print"/>
          <a:stretch>
            <a:fillRect/>
          </a:stretch>
        </p:blipFill>
        <p:spPr>
          <a:xfrm>
            <a:off x="12192000" y="1035424"/>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anim calcmode="lin" valueType="num">
                                      <p:cBhvr>
                                        <p:cTn id="1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1000"/>
                                        <p:tgtEl>
                                          <p:spTgt spid="2">
                                            <p:txEl>
                                              <p:pRg st="4" end="4"/>
                                            </p:txEl>
                                          </p:spTgt>
                                        </p:tgtEl>
                                      </p:cBhvr>
                                    </p:animEffect>
                                    <p:anim calcmode="lin" valueType="num">
                                      <p:cBhvr>
                                        <p:cTn id="2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1000"/>
                                        <p:tgtEl>
                                          <p:spTgt spid="2">
                                            <p:txEl>
                                              <p:pRg st="6" end="6"/>
                                            </p:txEl>
                                          </p:spTgt>
                                        </p:tgtEl>
                                      </p:cBhvr>
                                    </p:animEffect>
                                    <p:anim calcmode="lin" valueType="num">
                                      <p:cBhvr>
                                        <p:cTn id="2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1000"/>
                                        <p:tgtEl>
                                          <p:spTgt spid="2">
                                            <p:txEl>
                                              <p:pRg st="7" end="7"/>
                                            </p:txEl>
                                          </p:spTgt>
                                        </p:tgtEl>
                                      </p:cBhvr>
                                    </p:animEffect>
                                    <p:anim calcmode="lin" valueType="num">
                                      <p:cBhvr>
                                        <p:cTn id="3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fade">
                                      <p:cBhvr>
                                        <p:cTn id="37" dur="1000"/>
                                        <p:tgtEl>
                                          <p:spTgt spid="2">
                                            <p:txEl>
                                              <p:pRg st="9" end="9"/>
                                            </p:txEl>
                                          </p:spTgt>
                                        </p:tgtEl>
                                      </p:cBhvr>
                                    </p:animEffect>
                                    <p:anim calcmode="lin" valueType="num">
                                      <p:cBhvr>
                                        <p:cTn id="3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9" end="9"/>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10" end="10"/>
                                            </p:txEl>
                                          </p:spTgt>
                                        </p:tgtEl>
                                        <p:attrNameLst>
                                          <p:attrName>style.visibility</p:attrName>
                                        </p:attrNameLst>
                                      </p:cBhvr>
                                      <p:to>
                                        <p:strVal val="visible"/>
                                      </p:to>
                                    </p:set>
                                    <p:animEffect transition="in" filter="fade">
                                      <p:cBhvr>
                                        <p:cTn id="42" dur="1000"/>
                                        <p:tgtEl>
                                          <p:spTgt spid="2">
                                            <p:txEl>
                                              <p:pRg st="10" end="10"/>
                                            </p:txEl>
                                          </p:spTgt>
                                        </p:tgtEl>
                                      </p:cBhvr>
                                    </p:animEffect>
                                    <p:anim calcmode="lin" valueType="num">
                                      <p:cBhvr>
                                        <p:cTn id="43"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5"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20582" fill="hold"/>
                                        <p:tgtEl>
                                          <p:spTgt spid="6"/>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srcRect/>
          <a:stretch>
            <a:fillRect/>
          </a:stretch>
        </p:blipFill>
        <p:spPr bwMode="auto">
          <a:xfrm>
            <a:off x="574947" y="489099"/>
            <a:ext cx="3816040" cy="484340"/>
          </a:xfrm>
          <a:prstGeom prst="rect">
            <a:avLst/>
          </a:prstGeom>
          <a:noFill/>
          <a:ln w="9525">
            <a:noFill/>
            <a:miter lim="800000"/>
            <a:headEnd/>
            <a:tailEnd/>
          </a:ln>
          <a:effectLst/>
        </p:spPr>
      </p:pic>
      <p:pic>
        <p:nvPicPr>
          <p:cNvPr id="2" name="图片 1"/>
          <p:cNvPicPr>
            <a:picLocks noChangeAspect="1"/>
          </p:cNvPicPr>
          <p:nvPr/>
        </p:nvPicPr>
        <p:blipFill>
          <a:blip r:embed="rId4" cstate="print"/>
          <a:stretch>
            <a:fillRect/>
          </a:stretch>
        </p:blipFill>
        <p:spPr>
          <a:xfrm>
            <a:off x="574947" y="1152887"/>
            <a:ext cx="6705812" cy="3519376"/>
          </a:xfrm>
          <a:prstGeom prst="rect">
            <a:avLst/>
          </a:prstGeom>
        </p:spPr>
      </p:pic>
      <p:sp>
        <p:nvSpPr>
          <p:cNvPr id="3" name="矩形 2"/>
          <p:cNvSpPr/>
          <p:nvPr/>
        </p:nvSpPr>
        <p:spPr>
          <a:xfrm>
            <a:off x="5914710" y="3742663"/>
            <a:ext cx="5727942" cy="2492990"/>
          </a:xfrm>
          <a:prstGeom prst="rect">
            <a:avLst/>
          </a:prstGeom>
          <a:solidFill>
            <a:srgbClr val="FFC7DD">
              <a:alpha val="80000"/>
            </a:srgbClr>
          </a:solidFill>
        </p:spPr>
        <p:txBody>
          <a:bodyPr wrap="square">
            <a:spAutoFit/>
          </a:bodyPr>
          <a:lstStyle/>
          <a:p>
            <a:pPr>
              <a:lnSpc>
                <a:spcPct val="130000"/>
              </a:lnSpc>
            </a:pPr>
            <a:r>
              <a:rPr lang="en-US" altLang="zh-CN" sz="2400" b="1" dirty="0"/>
              <a:t>California /ˌ</a:t>
            </a:r>
            <a:r>
              <a:rPr lang="en-US" altLang="zh-CN" sz="2400" b="1" dirty="0" err="1"/>
              <a:t>kælɪ'fɔːnjə</a:t>
            </a:r>
            <a:r>
              <a:rPr lang="en-US" altLang="zh-CN" sz="2400" b="1" dirty="0"/>
              <a:t>/ </a:t>
            </a:r>
            <a:r>
              <a:rPr lang="zh-CN" altLang="en-US" sz="2400" b="1" dirty="0"/>
              <a:t>加利福尼亚州</a:t>
            </a:r>
          </a:p>
          <a:p>
            <a:pPr>
              <a:lnSpc>
                <a:spcPct val="130000"/>
              </a:lnSpc>
            </a:pPr>
            <a:r>
              <a:rPr lang="en-US" altLang="zh-CN" sz="2400" b="1" dirty="0"/>
              <a:t>Christopher /'</a:t>
            </a:r>
            <a:r>
              <a:rPr lang="en-US" altLang="zh-CN" sz="2400" b="1" dirty="0" err="1"/>
              <a:t>krɪstəfə</a:t>
            </a:r>
            <a:r>
              <a:rPr lang="en-US" altLang="zh-CN" sz="2400" b="1" dirty="0"/>
              <a:t>/ </a:t>
            </a:r>
            <a:r>
              <a:rPr lang="zh-CN" altLang="en-US" sz="2400" b="1" dirty="0"/>
              <a:t>克里斯托弗（人名）</a:t>
            </a:r>
          </a:p>
          <a:p>
            <a:pPr>
              <a:lnSpc>
                <a:spcPct val="130000"/>
              </a:lnSpc>
            </a:pPr>
            <a:r>
              <a:rPr lang="en-US" altLang="zh-CN" sz="2400" b="1" dirty="0"/>
              <a:t>Bunny /'</a:t>
            </a:r>
            <a:r>
              <a:rPr lang="en-US" altLang="zh-CN" sz="2400" b="1" dirty="0" err="1"/>
              <a:t>bʌni</a:t>
            </a:r>
            <a:r>
              <a:rPr lang="en-US" altLang="zh-CN" sz="2400" b="1" dirty="0"/>
              <a:t>/ </a:t>
            </a:r>
            <a:r>
              <a:rPr lang="zh-CN" altLang="en-US" sz="2400" b="1" dirty="0"/>
              <a:t>邦尼（人名）</a:t>
            </a:r>
          </a:p>
          <a:p>
            <a:pPr>
              <a:lnSpc>
                <a:spcPct val="130000"/>
              </a:lnSpc>
            </a:pPr>
            <a:r>
              <a:rPr lang="en-US" altLang="zh-CN" sz="2400" b="1" dirty="0"/>
              <a:t>Adonis /</a:t>
            </a:r>
            <a:r>
              <a:rPr lang="en-US" altLang="zh-CN" sz="2400" b="1" dirty="0" err="1"/>
              <a:t>ə'dəʊnɪs</a:t>
            </a:r>
            <a:r>
              <a:rPr lang="en-US" altLang="zh-CN" sz="2400" b="1" dirty="0"/>
              <a:t>/ </a:t>
            </a:r>
            <a:r>
              <a:rPr lang="zh-CN" altLang="en-US" sz="2400" b="1" dirty="0"/>
              <a:t>阿多尼斯</a:t>
            </a:r>
            <a:endParaRPr lang="en-US" altLang="zh-CN" sz="2400" b="1" dirty="0"/>
          </a:p>
          <a:p>
            <a:pPr>
              <a:lnSpc>
                <a:spcPct val="130000"/>
              </a:lnSpc>
            </a:pPr>
            <a:r>
              <a:rPr lang="en-US" altLang="zh-CN" sz="2400" b="1" dirty="0"/>
              <a:t>the Fourth of July </a:t>
            </a:r>
            <a:r>
              <a:rPr lang="zh-CN" altLang="en-US" sz="2400" b="1" dirty="0"/>
              <a:t>美国独立日</a:t>
            </a:r>
          </a:p>
        </p:txBody>
      </p:sp>
      <p:pic>
        <p:nvPicPr>
          <p:cNvPr id="5" name="Picture 2" descr="C:\Users\Administrator\Desktop\播放.png"/>
          <p:cNvPicPr>
            <a:picLocks noChangeAspect="1" noChangeArrowheads="1"/>
          </p:cNvPicPr>
          <p:nvPr/>
        </p:nvPicPr>
        <p:blipFill>
          <a:blip r:embed="rId5" cstate="print"/>
          <a:srcRect/>
          <a:stretch>
            <a:fillRect/>
          </a:stretch>
        </p:blipFill>
        <p:spPr bwMode="auto">
          <a:xfrm>
            <a:off x="9817530" y="668493"/>
            <a:ext cx="1079500" cy="725487"/>
          </a:xfrm>
          <a:prstGeom prst="rect">
            <a:avLst/>
          </a:prstGeom>
          <a:noFill/>
        </p:spPr>
      </p:pic>
      <p:pic>
        <p:nvPicPr>
          <p:cNvPr id="6" name="A-3 Proper Names.wav">
            <a:hlinkClick r:id="" action="ppaction://media"/>
          </p:cNvPr>
          <p:cNvPicPr>
            <a:picLocks noRot="1" noChangeAspect="1"/>
          </p:cNvPicPr>
          <p:nvPr>
            <a:audioFile r:link="rId1"/>
            <p:extLst>
              <p:ext uri="{DAA4B4D4-6D71-4841-9C94-3DE7FCFB9230}">
                <p14:media xmlns="" xmlns:p14="http://schemas.microsoft.com/office/powerpoint/2010/main" r:link="rId6"/>
              </p:ext>
            </p:extLst>
          </p:nvPr>
        </p:nvPicPr>
        <p:blipFill>
          <a:blip r:embed="rId7" cstate="print"/>
          <a:stretch>
            <a:fillRect/>
          </a:stretch>
        </p:blipFill>
        <p:spPr>
          <a:xfrm>
            <a:off x="12192000" y="176156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5"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1624" fill="hold"/>
                                        <p:tgtEl>
                                          <p:spTgt spid="6"/>
                                        </p:tgtEl>
                                      </p:cBhvr>
                                    </p:cmd>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14449" y="1328542"/>
            <a:ext cx="10456063" cy="2092881"/>
          </a:xfrm>
          <a:prstGeom prst="rect">
            <a:avLst/>
          </a:prstGeom>
        </p:spPr>
        <p:txBody>
          <a:bodyPr wrap="square">
            <a:spAutoFit/>
          </a:bodyPr>
          <a:lstStyle/>
          <a:p>
            <a:pPr>
              <a:lnSpc>
                <a:spcPct val="130000"/>
              </a:lnSpc>
            </a:pPr>
            <a:r>
              <a:rPr lang="en-US" altLang="zh-CN" b="1" dirty="0">
                <a:solidFill>
                  <a:schemeClr val="accent6">
                    <a:lumMod val="60000"/>
                    <a:lumOff val="40000"/>
                  </a:schemeClr>
                </a:solidFill>
              </a:rPr>
              <a:t>1</a:t>
            </a:r>
            <a:r>
              <a:rPr lang="en-US" altLang="zh-CN" b="1" dirty="0">
                <a:solidFill>
                  <a:schemeClr val="accent6">
                    <a:lumMod val="40000"/>
                    <a:lumOff val="60000"/>
                  </a:schemeClr>
                </a:solidFill>
              </a:rPr>
              <a:t> </a:t>
            </a:r>
            <a:r>
              <a:rPr lang="zh-CN" altLang="en-US" dirty="0">
                <a:solidFill>
                  <a:schemeClr val="accent6">
                    <a:lumMod val="40000"/>
                    <a:lumOff val="60000"/>
                  </a:schemeClr>
                </a:solidFill>
              </a:rPr>
              <a:t>　   </a:t>
            </a:r>
            <a:r>
              <a:rPr lang="en-US" altLang="zh-CN" sz="2000" b="1" i="1" dirty="0"/>
              <a:t>I’d never seen a boy with such beautiful, wavy blond hair, the color of butter, and I was tempted to run my fi </a:t>
            </a:r>
            <a:r>
              <a:rPr lang="en-US" altLang="zh-CN" sz="2000" b="1" i="1" dirty="0" err="1"/>
              <a:t>ngers</a:t>
            </a:r>
            <a:r>
              <a:rPr lang="en-US" altLang="zh-CN" sz="2000" b="1" i="1" dirty="0"/>
              <a:t> through it as I passed by. (Para. 1)</a:t>
            </a:r>
          </a:p>
          <a:p>
            <a:pPr indent="457200">
              <a:lnSpc>
                <a:spcPct val="130000"/>
              </a:lnSpc>
            </a:pPr>
            <a:r>
              <a:rPr lang="en-US" altLang="zh-CN" sz="2000" b="1" dirty="0"/>
              <a:t>the color of butter </a:t>
            </a:r>
            <a:r>
              <a:rPr lang="zh-CN" altLang="en-US" sz="2000" b="1" dirty="0"/>
              <a:t>进一步补充说明</a:t>
            </a:r>
            <a:r>
              <a:rPr lang="en-US" altLang="zh-CN" sz="2000" b="1" dirty="0"/>
              <a:t>wavy blond hair</a:t>
            </a:r>
            <a:r>
              <a:rPr lang="zh-CN" altLang="en-US" sz="2000" b="1" dirty="0"/>
              <a:t>。</a:t>
            </a:r>
            <a:r>
              <a:rPr lang="en-US" altLang="zh-CN" sz="2000" b="1" dirty="0"/>
              <a:t>and </a:t>
            </a:r>
            <a:r>
              <a:rPr lang="zh-CN" altLang="en-US" sz="2000" b="1" dirty="0"/>
              <a:t>连接两个并列句，</a:t>
            </a:r>
            <a:r>
              <a:rPr lang="en-US" altLang="zh-CN" sz="2000" b="1" dirty="0"/>
              <a:t>as I passed by </a:t>
            </a:r>
            <a:r>
              <a:rPr lang="zh-CN" altLang="en-US" sz="2000" b="1" dirty="0"/>
              <a:t>是由 </a:t>
            </a:r>
            <a:r>
              <a:rPr lang="en-US" altLang="zh-CN" sz="2000" b="1" dirty="0"/>
              <a:t>as </a:t>
            </a:r>
            <a:r>
              <a:rPr lang="zh-CN" altLang="en-US" sz="2000" b="1" dirty="0"/>
              <a:t>引导的时间状语从句，意思是“当</a:t>
            </a:r>
            <a:r>
              <a:rPr lang="en-US" altLang="zh-CN" sz="2000" b="1" dirty="0"/>
              <a:t>……</a:t>
            </a:r>
            <a:r>
              <a:rPr lang="zh-CN" altLang="en-US" sz="2000" b="1" dirty="0"/>
              <a:t>的时候”，</a:t>
            </a:r>
            <a:r>
              <a:rPr lang="en-US" altLang="zh-CN" sz="2000" b="1" dirty="0"/>
              <a:t>pass by </a:t>
            </a:r>
            <a:r>
              <a:rPr lang="zh-CN" altLang="en-US" sz="2000" b="1" dirty="0"/>
              <a:t>是动词短语，意思是“经过，过去”。</a:t>
            </a:r>
          </a:p>
        </p:txBody>
      </p:sp>
      <p:pic>
        <p:nvPicPr>
          <p:cNvPr id="9218" name="Picture 2"/>
          <p:cNvPicPr>
            <a:picLocks noChangeAspect="1" noChangeArrowheads="1"/>
          </p:cNvPicPr>
          <p:nvPr/>
        </p:nvPicPr>
        <p:blipFill>
          <a:blip r:embed="rId2" cstate="print"/>
          <a:srcRect/>
          <a:stretch>
            <a:fillRect/>
          </a:stretch>
        </p:blipFill>
        <p:spPr bwMode="auto">
          <a:xfrm>
            <a:off x="425373" y="258519"/>
            <a:ext cx="1816022" cy="474094"/>
          </a:xfrm>
          <a:prstGeom prst="rect">
            <a:avLst/>
          </a:prstGeom>
          <a:noFill/>
          <a:ln w="9525">
            <a:noFill/>
            <a:miter lim="800000"/>
            <a:headEnd/>
            <a:tailEnd/>
          </a:ln>
          <a:effectLst/>
        </p:spPr>
      </p:pic>
      <p:sp>
        <p:nvSpPr>
          <p:cNvPr id="5" name="矩形 4"/>
          <p:cNvSpPr/>
          <p:nvPr/>
        </p:nvSpPr>
        <p:spPr>
          <a:xfrm>
            <a:off x="814449" y="3633566"/>
            <a:ext cx="10817570" cy="1852815"/>
          </a:xfrm>
          <a:prstGeom prst="rect">
            <a:avLst/>
          </a:prstGeom>
        </p:spPr>
        <p:txBody>
          <a:bodyPr wrap="square">
            <a:spAutoFit/>
          </a:bodyPr>
          <a:lstStyle/>
          <a:p>
            <a:pPr>
              <a:lnSpc>
                <a:spcPct val="130000"/>
              </a:lnSpc>
            </a:pPr>
            <a:r>
              <a:rPr lang="en-US" altLang="zh-CN" b="1" dirty="0">
                <a:solidFill>
                  <a:schemeClr val="accent6">
                    <a:lumMod val="60000"/>
                    <a:lumOff val="40000"/>
                  </a:schemeClr>
                </a:solidFill>
              </a:rPr>
              <a:t>2 </a:t>
            </a:r>
            <a:r>
              <a:rPr lang="zh-CN" altLang="en-US" sz="2800" dirty="0">
                <a:solidFill>
                  <a:srgbClr val="000000"/>
                </a:solidFill>
                <a:latin typeface="宋体" panose="02010600030101010101" pitchFamily="2" charset="-122"/>
              </a:rPr>
              <a:t>　</a:t>
            </a:r>
            <a:r>
              <a:rPr lang="en-US" altLang="zh-CN" sz="2000" b="1" i="1" dirty="0"/>
              <a:t>The next morning I nervously waited at the classroom door until Vic came, he glanced at me with his amazingly blue eyes. (Para. 3)</a:t>
            </a:r>
          </a:p>
          <a:p>
            <a:pPr indent="457200">
              <a:lnSpc>
                <a:spcPct val="130000"/>
              </a:lnSpc>
            </a:pPr>
            <a:r>
              <a:rPr lang="en-US" altLang="zh-CN" sz="2000" b="1" dirty="0"/>
              <a:t>the next morning </a:t>
            </a:r>
            <a:r>
              <a:rPr lang="zh-CN" altLang="en-US" sz="2000" b="1" dirty="0"/>
              <a:t>是句子的时间状语，</a:t>
            </a:r>
            <a:r>
              <a:rPr lang="en-US" altLang="zh-CN" sz="2000" b="1" dirty="0"/>
              <a:t>until </a:t>
            </a:r>
            <a:r>
              <a:rPr lang="zh-CN" altLang="en-US" sz="2000" b="1" dirty="0"/>
              <a:t>是连词，意思是“直到</a:t>
            </a:r>
            <a:r>
              <a:rPr lang="en-US" altLang="zh-CN" sz="2000" b="1" dirty="0"/>
              <a:t>……”</a:t>
            </a:r>
            <a:r>
              <a:rPr lang="zh-CN" altLang="en-US" sz="2000" b="1" dirty="0"/>
              <a:t>。</a:t>
            </a:r>
            <a:r>
              <a:rPr lang="en-US" altLang="zh-CN" sz="2000" b="1" dirty="0"/>
              <a:t>he glanced at me with his amazingly blue eyes </a:t>
            </a:r>
            <a:r>
              <a:rPr lang="zh-CN" altLang="en-US" sz="2000" b="1" dirty="0"/>
              <a:t>中的</a:t>
            </a:r>
            <a:r>
              <a:rPr lang="en-US" altLang="zh-CN" sz="2000" b="1" dirty="0"/>
              <a:t>glance at </a:t>
            </a:r>
            <a:r>
              <a:rPr lang="zh-CN" altLang="en-US" sz="2000" b="1" dirty="0"/>
              <a:t>的意思是“朝</a:t>
            </a:r>
            <a:r>
              <a:rPr lang="en-US" altLang="zh-CN" sz="2000" b="1" dirty="0"/>
              <a:t>……</a:t>
            </a:r>
            <a:r>
              <a:rPr lang="zh-CN" altLang="en-US" sz="2000" b="1" dirty="0"/>
              <a:t>看了一眼”，</a:t>
            </a:r>
            <a:r>
              <a:rPr lang="en-US" altLang="zh-CN" sz="2000" b="1" dirty="0"/>
              <a:t>with </a:t>
            </a:r>
            <a:r>
              <a:rPr lang="zh-CN" altLang="en-US" sz="2000" b="1" dirty="0"/>
              <a:t>表示“用，使用”。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06549" y="540036"/>
            <a:ext cx="10178902" cy="2653034"/>
          </a:xfrm>
          <a:prstGeom prst="rect">
            <a:avLst/>
          </a:prstGeom>
        </p:spPr>
        <p:txBody>
          <a:bodyPr wrap="square">
            <a:spAutoFit/>
          </a:bodyPr>
          <a:lstStyle/>
          <a:p>
            <a:pPr>
              <a:lnSpc>
                <a:spcPct val="130000"/>
              </a:lnSpc>
            </a:pPr>
            <a:r>
              <a:rPr lang="en-US" altLang="zh-CN" b="1" dirty="0">
                <a:solidFill>
                  <a:schemeClr val="accent6">
                    <a:lumMod val="60000"/>
                    <a:lumOff val="40000"/>
                  </a:schemeClr>
                </a:solidFill>
              </a:rPr>
              <a:t>3 </a:t>
            </a:r>
            <a:r>
              <a:rPr lang="zh-CN" altLang="en-US" sz="2800" dirty="0">
                <a:solidFill>
                  <a:srgbClr val="000000"/>
                </a:solidFill>
                <a:latin typeface="宋体" panose="02010600030101010101" pitchFamily="2" charset="-122"/>
              </a:rPr>
              <a:t>　</a:t>
            </a:r>
            <a:r>
              <a:rPr lang="en-US" altLang="zh-CN" sz="2000" b="1" i="1" dirty="0"/>
              <a:t>He called her Bunny because she’d wrinkle her little nose at him whenever he turned in her direction, which was often. (Para. 5)</a:t>
            </a:r>
          </a:p>
          <a:p>
            <a:pPr indent="457200">
              <a:lnSpc>
                <a:spcPct val="130000"/>
              </a:lnSpc>
            </a:pPr>
            <a:r>
              <a:rPr lang="en-US" altLang="zh-CN" sz="2000" b="1" dirty="0"/>
              <a:t>because she’d wrinkle her little nose at him </a:t>
            </a:r>
            <a:r>
              <a:rPr lang="zh-CN" altLang="en-US" sz="2000" b="1" dirty="0"/>
              <a:t>是</a:t>
            </a:r>
            <a:r>
              <a:rPr lang="en-US" altLang="zh-CN" sz="2000" b="1" dirty="0"/>
              <a:t>because </a:t>
            </a:r>
            <a:r>
              <a:rPr lang="zh-CN" altLang="en-US" sz="2000" b="1" dirty="0"/>
              <a:t>引导的原因状语从句，</a:t>
            </a:r>
            <a:r>
              <a:rPr lang="en-US" altLang="zh-CN" sz="2000" b="1" dirty="0"/>
              <a:t>wrinkle her little nose at him </a:t>
            </a:r>
            <a:r>
              <a:rPr lang="zh-CN" altLang="en-US" sz="2000" b="1" dirty="0"/>
              <a:t>的意思是“朝着他皱鼻子”，</a:t>
            </a:r>
            <a:r>
              <a:rPr lang="en-US" altLang="zh-CN" sz="2000" b="1" dirty="0"/>
              <a:t>whenever he turned in her direction </a:t>
            </a:r>
            <a:r>
              <a:rPr lang="zh-CN" altLang="en-US" sz="2000" b="1" dirty="0"/>
              <a:t>是</a:t>
            </a:r>
            <a:r>
              <a:rPr lang="en-US" altLang="zh-CN" sz="2000" b="1" dirty="0"/>
              <a:t>whenever </a:t>
            </a:r>
            <a:r>
              <a:rPr lang="zh-CN" altLang="en-US" sz="2000" b="1" dirty="0"/>
              <a:t>引导的时间状语从句。</a:t>
            </a:r>
            <a:r>
              <a:rPr lang="en-US" altLang="zh-CN" sz="2000" b="1" dirty="0"/>
              <a:t>which was often </a:t>
            </a:r>
            <a:r>
              <a:rPr lang="zh-CN" altLang="en-US" sz="2000" b="1" dirty="0"/>
              <a:t>是</a:t>
            </a:r>
            <a:r>
              <a:rPr lang="en-US" altLang="zh-CN" sz="2000" b="1" dirty="0"/>
              <a:t>which </a:t>
            </a:r>
            <a:r>
              <a:rPr lang="zh-CN" altLang="en-US" sz="2000" b="1" dirty="0"/>
              <a:t>引导的非限定性定语从句，修饰限定前面的整句话。非限定性定语从句通常与前句用逗号隔开。</a:t>
            </a:r>
          </a:p>
        </p:txBody>
      </p:sp>
      <p:sp>
        <p:nvSpPr>
          <p:cNvPr id="3" name="矩形 2"/>
          <p:cNvSpPr/>
          <p:nvPr/>
        </p:nvSpPr>
        <p:spPr>
          <a:xfrm>
            <a:off x="1014523" y="3590764"/>
            <a:ext cx="10162955" cy="2031325"/>
          </a:xfrm>
          <a:prstGeom prst="rect">
            <a:avLst/>
          </a:prstGeom>
        </p:spPr>
        <p:txBody>
          <a:bodyPr wrap="square">
            <a:spAutoFit/>
          </a:bodyPr>
          <a:lstStyle/>
          <a:p>
            <a:r>
              <a:rPr lang="en-US" altLang="zh-CN" b="1" dirty="0">
                <a:solidFill>
                  <a:schemeClr val="accent6">
                    <a:lumMod val="60000"/>
                    <a:lumOff val="40000"/>
                  </a:schemeClr>
                </a:solidFill>
              </a:rPr>
              <a:t>4 </a:t>
            </a:r>
            <a:r>
              <a:rPr lang="zh-CN" altLang="en-US" sz="2800" dirty="0">
                <a:solidFill>
                  <a:srgbClr val="000000"/>
                </a:solidFill>
                <a:latin typeface="宋体" panose="02010600030101010101" pitchFamily="2" charset="-122"/>
              </a:rPr>
              <a:t>　</a:t>
            </a:r>
            <a:r>
              <a:rPr lang="en-US" altLang="zh-CN" sz="2000" b="1" i="1" dirty="0"/>
              <a:t>Miraculously, my teacher Mrs. Christopher solved my dilemma when she demanded that I sit in the front row so I couldn’t chat with my friends. (Para. 6)</a:t>
            </a:r>
          </a:p>
          <a:p>
            <a:pPr indent="457200">
              <a:lnSpc>
                <a:spcPct val="130000"/>
              </a:lnSpc>
            </a:pPr>
            <a:r>
              <a:rPr lang="en-US" altLang="zh-CN" sz="2000" b="1" dirty="0"/>
              <a:t>“when she demanded that… with my friends”</a:t>
            </a:r>
            <a:r>
              <a:rPr lang="zh-CN" altLang="en-US" sz="2000" b="1" dirty="0"/>
              <a:t>是时间状语从句，其中</a:t>
            </a:r>
            <a:r>
              <a:rPr lang="en-US" altLang="zh-CN" sz="2000" b="1" dirty="0"/>
              <a:t>that </a:t>
            </a:r>
            <a:r>
              <a:rPr lang="zh-CN" altLang="en-US" sz="2000" b="1" dirty="0"/>
              <a:t>后面引导的是宾语从句。</a:t>
            </a:r>
            <a:r>
              <a:rPr lang="en-US" altLang="zh-CN" sz="2000" b="1" dirty="0"/>
              <a:t>so I couldn’t chat with my friends </a:t>
            </a:r>
            <a:r>
              <a:rPr lang="zh-CN" altLang="en-US" sz="2000" b="1" dirty="0"/>
              <a:t>是</a:t>
            </a:r>
            <a:r>
              <a:rPr lang="en-US" altLang="zh-CN" sz="2000" b="1" dirty="0"/>
              <a:t>so </a:t>
            </a:r>
            <a:r>
              <a:rPr lang="zh-CN" altLang="en-US" sz="2000" b="1" dirty="0"/>
              <a:t>引导的结果状语从句。</a:t>
            </a:r>
            <a:r>
              <a:rPr lang="en-US" altLang="zh-CN" sz="2000" b="1" dirty="0"/>
              <a:t>solve my dilemma </a:t>
            </a:r>
            <a:r>
              <a:rPr lang="zh-CN" altLang="en-US" sz="2000" b="1" dirty="0"/>
              <a:t>的意思是“解决困境”。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532239" y="442625"/>
            <a:ext cx="2645859" cy="489083"/>
          </a:xfrm>
          <a:prstGeom prst="rect">
            <a:avLst/>
          </a:prstGeom>
          <a:noFill/>
          <a:ln w="9525">
            <a:noFill/>
            <a:miter lim="800000"/>
            <a:headEnd/>
            <a:tailEnd/>
          </a:ln>
          <a:effectLst/>
        </p:spPr>
      </p:pic>
      <p:sp>
        <p:nvSpPr>
          <p:cNvPr id="3" name="矩形 2"/>
          <p:cNvSpPr/>
          <p:nvPr/>
        </p:nvSpPr>
        <p:spPr>
          <a:xfrm>
            <a:off x="1499506" y="1647762"/>
            <a:ext cx="6159443"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Read Text A and then complete the following table.</a:t>
            </a:r>
            <a:endParaRPr lang="zh-CN" altLang="en-US" dirty="0">
              <a:solidFill>
                <a:schemeClr val="tx1">
                  <a:lumMod val="65000"/>
                  <a:lumOff val="35000"/>
                </a:schemeClr>
              </a:solidFill>
            </a:endParaRPr>
          </a:p>
        </p:txBody>
      </p:sp>
      <p:grpSp>
        <p:nvGrpSpPr>
          <p:cNvPr id="4" name="组合 7"/>
          <p:cNvGrpSpPr/>
          <p:nvPr/>
        </p:nvGrpSpPr>
        <p:grpSpPr>
          <a:xfrm>
            <a:off x="774672" y="1357029"/>
            <a:ext cx="964287" cy="900000"/>
            <a:chOff x="953972" y="653411"/>
            <a:chExt cx="964287" cy="900000"/>
          </a:xfrm>
        </p:grpSpPr>
        <p:sp>
          <p:nvSpPr>
            <p:cNvPr id="5"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E0593C"/>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6" name="TextBox 5"/>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4" cstate="print">
            <a:clrChange>
              <a:clrFrom>
                <a:srgbClr val="FFFFFF"/>
              </a:clrFrom>
              <a:clrTo>
                <a:srgbClr val="FFFFFF">
                  <a:alpha val="0"/>
                </a:srgbClr>
              </a:clrTo>
            </a:clrChange>
          </a:blip>
          <a:stretch>
            <a:fillRect/>
          </a:stretch>
        </p:blipFill>
        <p:spPr>
          <a:xfrm>
            <a:off x="1005365" y="2547763"/>
            <a:ext cx="10181270" cy="3347539"/>
          </a:xfrm>
          <a:prstGeom prst="rect">
            <a:avLst/>
          </a:prstGeom>
        </p:spPr>
      </p:pic>
      <p:sp>
        <p:nvSpPr>
          <p:cNvPr id="7" name="矩形 6"/>
          <p:cNvSpPr/>
          <p:nvPr/>
        </p:nvSpPr>
        <p:spPr>
          <a:xfrm>
            <a:off x="6367022" y="3446352"/>
            <a:ext cx="4626075" cy="461665"/>
          </a:xfrm>
          <a:prstGeom prst="rect">
            <a:avLst/>
          </a:prstGeom>
        </p:spPr>
        <p:txBody>
          <a:bodyPr wrap="none">
            <a:spAutoFit/>
          </a:bodyPr>
          <a:lstStyle/>
          <a:p>
            <a:r>
              <a:rPr lang="en-US" altLang="zh-CN" sz="2400" b="1" i="1" dirty="0">
                <a:solidFill>
                  <a:srgbClr val="FF0000"/>
                </a:solidFill>
              </a:rPr>
              <a:t>Vic rested his head on folded arms.</a:t>
            </a:r>
            <a:endParaRPr lang="zh-CN" altLang="en-US" sz="2400" b="1" i="1" dirty="0">
              <a:solidFill>
                <a:srgbClr val="FF0000"/>
              </a:solidFill>
            </a:endParaRPr>
          </a:p>
        </p:txBody>
      </p:sp>
      <p:sp>
        <p:nvSpPr>
          <p:cNvPr id="11" name="矩形 10"/>
          <p:cNvSpPr/>
          <p:nvPr/>
        </p:nvSpPr>
        <p:spPr>
          <a:xfrm>
            <a:off x="6270801" y="3975609"/>
            <a:ext cx="4818516" cy="830997"/>
          </a:xfrm>
          <a:prstGeom prst="rect">
            <a:avLst/>
          </a:prstGeom>
        </p:spPr>
        <p:txBody>
          <a:bodyPr wrap="square">
            <a:spAutoFit/>
          </a:bodyPr>
          <a:lstStyle/>
          <a:p>
            <a:r>
              <a:rPr lang="en-US" altLang="zh-CN" sz="2400" b="1" i="1" dirty="0" smtClean="0">
                <a:solidFill>
                  <a:srgbClr val="FF0000"/>
                </a:solidFill>
              </a:rPr>
              <a:t>Vic </a:t>
            </a:r>
            <a:r>
              <a:rPr lang="en-US" altLang="zh-CN" sz="2400" b="1" i="1" dirty="0">
                <a:solidFill>
                  <a:srgbClr val="FF0000"/>
                </a:solidFill>
              </a:rPr>
              <a:t>glanced at me with his amazingly blue eyes. </a:t>
            </a:r>
            <a:endParaRPr lang="zh-CN" altLang="en-US" sz="2400" b="1" i="1" dirty="0">
              <a:solidFill>
                <a:srgbClr val="FF0000"/>
              </a:solidFill>
            </a:endParaRPr>
          </a:p>
        </p:txBody>
      </p:sp>
      <p:sp>
        <p:nvSpPr>
          <p:cNvPr id="12" name="矩形 11"/>
          <p:cNvSpPr/>
          <p:nvPr/>
        </p:nvSpPr>
        <p:spPr>
          <a:xfrm>
            <a:off x="6270801" y="4660423"/>
            <a:ext cx="4818516" cy="1200329"/>
          </a:xfrm>
          <a:prstGeom prst="rect">
            <a:avLst/>
          </a:prstGeom>
        </p:spPr>
        <p:txBody>
          <a:bodyPr wrap="square">
            <a:spAutoFit/>
          </a:bodyPr>
          <a:lstStyle/>
          <a:p>
            <a:r>
              <a:rPr lang="en-US" altLang="zh-CN" sz="2400" b="1" i="1" dirty="0" smtClean="0">
                <a:solidFill>
                  <a:srgbClr val="FF0000"/>
                </a:solidFill>
              </a:rPr>
              <a:t>Vic </a:t>
            </a:r>
            <a:r>
              <a:rPr lang="en-US" altLang="zh-CN" sz="2400" b="1" i="1" dirty="0">
                <a:solidFill>
                  <a:srgbClr val="FF0000"/>
                </a:solidFill>
              </a:rPr>
              <a:t>came up to the step I was on, wrapped his arms around my waist and gave me my first grown-up kiss. </a:t>
            </a:r>
            <a:endParaRPr lang="zh-CN" altLang="en-US" sz="2400"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3"/>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3"/>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071832" y="2980194"/>
            <a:ext cx="10086270" cy="2707288"/>
            <a:chOff x="235507" y="2980194"/>
            <a:chExt cx="10086270" cy="2707288"/>
          </a:xfrm>
        </p:grpSpPr>
        <p:sp>
          <p:nvSpPr>
            <p:cNvPr id="32" name="矩形 1"/>
            <p:cNvSpPr>
              <a:spLocks noChangeArrowheads="1"/>
            </p:cNvSpPr>
            <p:nvPr/>
          </p:nvSpPr>
          <p:spPr bwMode="auto">
            <a:xfrm>
              <a:off x="257908" y="3987936"/>
              <a:ext cx="1574987" cy="1699546"/>
            </a:xfrm>
            <a:prstGeom prst="rect">
              <a:avLst/>
            </a:prstGeom>
            <a:solidFill>
              <a:schemeClr val="accent2"/>
            </a:solidFill>
            <a:ln>
              <a:noFill/>
            </a:ln>
            <a:effectLst>
              <a:outerShdw blurRad="63500" sx="102000" sy="102000" algn="ctr" rotWithShape="0">
                <a:prstClr val="black">
                  <a:alpha val="40000"/>
                </a:prstClr>
              </a:outerShdw>
            </a:effectLst>
          </p:spPr>
          <p:txBody>
            <a:bodyPr anchor="ctr"/>
            <a:lstStyle/>
            <a:p>
              <a:pPr lvl="0" algn="ctr"/>
              <a:r>
                <a:rPr lang="en-US" altLang="zh-CN" sz="2400" dirty="0">
                  <a:solidFill>
                    <a:srgbClr val="FFFFFF"/>
                  </a:solidFill>
                  <a:latin typeface="Franklin Gothic Medium" panose="020B0603020102020204" pitchFamily="34" charset="0"/>
                </a:rPr>
                <a:t>Lead-in</a:t>
              </a:r>
              <a:endParaRPr lang="zh-CN" altLang="en-US" sz="2400" dirty="0">
                <a:solidFill>
                  <a:srgbClr val="FFFFFF"/>
                </a:solidFill>
                <a:latin typeface="Franklin Gothic Medium" panose="020B0603020102020204" pitchFamily="34" charset="0"/>
              </a:endParaRPr>
            </a:p>
          </p:txBody>
        </p:sp>
        <p:sp>
          <p:nvSpPr>
            <p:cNvPr id="33" name="矩形 21"/>
            <p:cNvSpPr>
              <a:spLocks noChangeArrowheads="1"/>
            </p:cNvSpPr>
            <p:nvPr/>
          </p:nvSpPr>
          <p:spPr bwMode="auto">
            <a:xfrm>
              <a:off x="1948076"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Listening </a:t>
              </a:r>
              <a:r>
                <a:rPr lang="zh-CN" altLang="en-US" sz="2400" dirty="0">
                  <a:solidFill>
                    <a:schemeClr val="bg1"/>
                  </a:solidFill>
                </a:rPr>
                <a:t>＆</a:t>
              </a:r>
            </a:p>
            <a:p>
              <a:pPr>
                <a:defRPr/>
              </a:pPr>
              <a:r>
                <a:rPr lang="en-US" altLang="zh-CN" sz="2400" dirty="0">
                  <a:solidFill>
                    <a:srgbClr val="FFFFFF"/>
                  </a:solidFill>
                  <a:latin typeface="Franklin Gothic Medium" panose="020B0603020102020204" pitchFamily="34" charset="0"/>
                </a:rPr>
                <a:t> Speaking</a:t>
              </a:r>
              <a:endParaRPr lang="zh-CN" altLang="en-US" sz="2400" dirty="0">
                <a:solidFill>
                  <a:srgbClr val="FFFFFF"/>
                </a:solidFill>
                <a:latin typeface="Franklin Gothic Medium" panose="020B0603020102020204" pitchFamily="34" charset="0"/>
              </a:endParaRPr>
            </a:p>
          </p:txBody>
        </p:sp>
        <p:cxnSp>
          <p:nvCxnSpPr>
            <p:cNvPr id="34" name="直接连接符 7167"/>
            <p:cNvCxnSpPr>
              <a:cxnSpLocks noChangeShapeType="1"/>
            </p:cNvCxnSpPr>
            <p:nvPr/>
          </p:nvCxnSpPr>
          <p:spPr bwMode="auto">
            <a:xfrm>
              <a:off x="235507" y="3803285"/>
              <a:ext cx="1563450" cy="1588"/>
            </a:xfrm>
            <a:prstGeom prst="line">
              <a:avLst/>
            </a:prstGeom>
            <a:noFill/>
            <a:ln w="9525">
              <a:solidFill>
                <a:schemeClr val="accent1"/>
              </a:solidFill>
              <a:round/>
            </a:ln>
            <a:extLst>
              <a:ext uri="{909E8E84-426E-40DD-AFC4-6F175D3DCCD1}">
                <a14:hiddenFill xmlns="" xmlns:a14="http://schemas.microsoft.com/office/drawing/2010/main">
                  <a:noFill/>
                </a14:hiddenFill>
              </a:ext>
            </a:extLst>
          </p:spPr>
        </p:cxnSp>
        <p:cxnSp>
          <p:nvCxnSpPr>
            <p:cNvPr id="35" name="直接连接符 7172"/>
            <p:cNvCxnSpPr>
              <a:cxnSpLocks noChangeShapeType="1"/>
            </p:cNvCxnSpPr>
            <p:nvPr/>
          </p:nvCxnSpPr>
          <p:spPr bwMode="auto">
            <a:xfrm rot="16200000" flipV="1">
              <a:off x="78163" y="3644555"/>
              <a:ext cx="325972" cy="1238"/>
            </a:xfrm>
            <a:prstGeom prst="line">
              <a:avLst/>
            </a:prstGeom>
            <a:noFill/>
            <a:ln w="9525">
              <a:solidFill>
                <a:schemeClr val="accent1"/>
              </a:solidFill>
              <a:round/>
            </a:ln>
            <a:extLst>
              <a:ext uri="{909E8E84-426E-40DD-AFC4-6F175D3DCCD1}">
                <a14:hiddenFill xmlns="" xmlns:a14="http://schemas.microsoft.com/office/drawing/2010/main">
                  <a:noFill/>
                </a14:hiddenFill>
              </a:ext>
            </a:extLst>
          </p:spPr>
        </p:cxnSp>
        <p:sp>
          <p:nvSpPr>
            <p:cNvPr id="36" name="TextBox 7177"/>
            <p:cNvSpPr txBox="1">
              <a:spLocks noChangeArrowheads="1"/>
            </p:cNvSpPr>
            <p:nvPr/>
          </p:nvSpPr>
          <p:spPr bwMode="auto">
            <a:xfrm>
              <a:off x="343817"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chemeClr val="accent1"/>
                  </a:solidFill>
                  <a:latin typeface="Broadway" pitchFamily="82" charset="0"/>
                  <a:ea typeface="黑体" panose="02010609060101010101" pitchFamily="2" charset="-122"/>
                  <a:cs typeface="Arial" panose="020B0604020202020204" pitchFamily="34" charset="0"/>
                </a:rPr>
                <a:t>Part  </a:t>
              </a:r>
              <a:r>
                <a:rPr lang="en-US" altLang="zh-CN" sz="1400" b="1" dirty="0">
                  <a:solidFill>
                    <a:schemeClr val="accent1"/>
                  </a:solidFill>
                  <a:latin typeface="Broadway" pitchFamily="82" charset="0"/>
                  <a:ea typeface="黑体" panose="02010609060101010101" pitchFamily="2" charset="-122"/>
                  <a:cs typeface="Arial" panose="020B0604020202020204" pitchFamily="34" charset="0"/>
                </a:rPr>
                <a:t> </a:t>
              </a:r>
              <a:r>
                <a:rPr lang="en-US" altLang="zh-CN" sz="3600" b="1" dirty="0">
                  <a:solidFill>
                    <a:schemeClr val="accent1"/>
                  </a:solidFill>
                  <a:latin typeface="Broadway" pitchFamily="82" charset="0"/>
                  <a:ea typeface="黑体" panose="02010609060101010101" pitchFamily="2" charset="-122"/>
                  <a:cs typeface="Arial" panose="020B0604020202020204" pitchFamily="34" charset="0"/>
                </a:rPr>
                <a:t>1</a:t>
              </a:r>
              <a:endParaRPr lang="zh-CN" altLang="en-US" sz="3600" b="1" dirty="0">
                <a:solidFill>
                  <a:schemeClr val="accent1"/>
                </a:solidFill>
                <a:latin typeface="Broadway" pitchFamily="82" charset="0"/>
                <a:ea typeface="黑体" panose="02010609060101010101" pitchFamily="2" charset="-122"/>
                <a:cs typeface="Arial" panose="020B0604020202020204" pitchFamily="34" charset="0"/>
              </a:endParaRPr>
            </a:p>
          </p:txBody>
        </p:sp>
        <p:sp>
          <p:nvSpPr>
            <p:cNvPr id="37" name="TextBox 7177"/>
            <p:cNvSpPr txBox="1">
              <a:spLocks noChangeArrowheads="1"/>
            </p:cNvSpPr>
            <p:nvPr/>
          </p:nvSpPr>
          <p:spPr bwMode="auto">
            <a:xfrm>
              <a:off x="2036052"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2</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67" name="直接连接符 66"/>
            <p:cNvCxnSpPr/>
            <p:nvPr/>
          </p:nvCxnSpPr>
          <p:spPr bwMode="auto">
            <a:xfrm>
              <a:off x="1914853" y="3803285"/>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68" name="矩形 1"/>
            <p:cNvSpPr>
              <a:spLocks noChangeArrowheads="1"/>
            </p:cNvSpPr>
            <p:nvPr/>
          </p:nvSpPr>
          <p:spPr bwMode="auto">
            <a:xfrm>
              <a:off x="3635861"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Reading</a:t>
              </a:r>
              <a:endParaRPr lang="zh-CN" altLang="en-US" sz="2400" dirty="0">
                <a:solidFill>
                  <a:srgbClr val="FFFFFF"/>
                </a:solidFill>
                <a:latin typeface="Franklin Gothic Medium" panose="020B0603020102020204" pitchFamily="34" charset="0"/>
              </a:endParaRPr>
            </a:p>
          </p:txBody>
        </p:sp>
        <p:sp>
          <p:nvSpPr>
            <p:cNvPr id="69" name="矩形 21"/>
            <p:cNvSpPr>
              <a:spLocks noChangeArrowheads="1"/>
            </p:cNvSpPr>
            <p:nvPr/>
          </p:nvSpPr>
          <p:spPr bwMode="auto">
            <a:xfrm>
              <a:off x="5308689"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Grammar</a:t>
              </a:r>
              <a:endParaRPr lang="zh-CN" altLang="en-US" sz="2400" dirty="0">
                <a:solidFill>
                  <a:srgbClr val="FFFFFF"/>
                </a:solidFill>
                <a:latin typeface="Franklin Gothic Medium" panose="020B0603020102020204" pitchFamily="34" charset="0"/>
              </a:endParaRPr>
            </a:p>
          </p:txBody>
        </p:sp>
        <p:cxnSp>
          <p:nvCxnSpPr>
            <p:cNvPr id="70" name="直接连接符 7167"/>
            <p:cNvCxnSpPr>
              <a:cxnSpLocks noChangeShapeType="1"/>
            </p:cNvCxnSpPr>
            <p:nvPr/>
          </p:nvCxnSpPr>
          <p:spPr bwMode="auto">
            <a:xfrm>
              <a:off x="3613460" y="3803285"/>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71" name="TextBox 7177"/>
            <p:cNvSpPr txBox="1">
              <a:spLocks noChangeArrowheads="1"/>
            </p:cNvSpPr>
            <p:nvPr/>
          </p:nvSpPr>
          <p:spPr bwMode="auto">
            <a:xfrm>
              <a:off x="3721770"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3</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72" name="TextBox 7177"/>
            <p:cNvSpPr txBox="1">
              <a:spLocks noChangeArrowheads="1"/>
            </p:cNvSpPr>
            <p:nvPr/>
          </p:nvSpPr>
          <p:spPr bwMode="auto">
            <a:xfrm>
              <a:off x="5396665"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4</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73" name="直接连接符 72"/>
            <p:cNvCxnSpPr/>
            <p:nvPr/>
          </p:nvCxnSpPr>
          <p:spPr bwMode="auto">
            <a:xfrm>
              <a:off x="5275466" y="3803285"/>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74" name="直接连接符 7172"/>
            <p:cNvCxnSpPr>
              <a:cxnSpLocks noChangeShapeType="1"/>
            </p:cNvCxnSpPr>
            <p:nvPr/>
          </p:nvCxnSpPr>
          <p:spPr bwMode="auto">
            <a:xfrm rot="16200000" flipV="1">
              <a:off x="1752182" y="3644555"/>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75" name="直接连接符 7172"/>
            <p:cNvCxnSpPr>
              <a:cxnSpLocks noChangeShapeType="1"/>
            </p:cNvCxnSpPr>
            <p:nvPr/>
          </p:nvCxnSpPr>
          <p:spPr bwMode="auto">
            <a:xfrm rot="16200000" flipV="1">
              <a:off x="3452395" y="3637411"/>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76" name="直接连接符 7172"/>
            <p:cNvCxnSpPr>
              <a:cxnSpLocks noChangeShapeType="1"/>
            </p:cNvCxnSpPr>
            <p:nvPr/>
          </p:nvCxnSpPr>
          <p:spPr bwMode="auto">
            <a:xfrm rot="16200000" flipV="1">
              <a:off x="5114508" y="3644554"/>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77" name="矩形 1"/>
            <p:cNvSpPr>
              <a:spLocks noChangeArrowheads="1"/>
            </p:cNvSpPr>
            <p:nvPr/>
          </p:nvSpPr>
          <p:spPr bwMode="auto">
            <a:xfrm>
              <a:off x="6981579" y="3987935"/>
              <a:ext cx="167176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Watching &amp; Performing</a:t>
              </a:r>
              <a:endParaRPr lang="zh-CN" altLang="en-US" sz="2400" dirty="0">
                <a:solidFill>
                  <a:srgbClr val="FFFFFF"/>
                </a:solidFill>
                <a:latin typeface="Franklin Gothic Medium" panose="020B0603020102020204" pitchFamily="34" charset="0"/>
              </a:endParaRPr>
            </a:p>
          </p:txBody>
        </p:sp>
        <p:sp>
          <p:nvSpPr>
            <p:cNvPr id="78" name="矩形 21"/>
            <p:cNvSpPr>
              <a:spLocks noChangeArrowheads="1"/>
            </p:cNvSpPr>
            <p:nvPr/>
          </p:nvSpPr>
          <p:spPr bwMode="auto">
            <a:xfrm>
              <a:off x="8746790" y="3987935"/>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Applied Writing</a:t>
              </a:r>
              <a:endParaRPr lang="zh-CN" altLang="en-US" sz="2400" dirty="0">
                <a:solidFill>
                  <a:srgbClr val="FFFFFF"/>
                </a:solidFill>
                <a:latin typeface="Franklin Gothic Medium" panose="020B0603020102020204" pitchFamily="34" charset="0"/>
              </a:endParaRPr>
            </a:p>
          </p:txBody>
        </p:sp>
        <p:cxnSp>
          <p:nvCxnSpPr>
            <p:cNvPr id="79" name="直接连接符 7167"/>
            <p:cNvCxnSpPr>
              <a:cxnSpLocks noChangeShapeType="1"/>
            </p:cNvCxnSpPr>
            <p:nvPr/>
          </p:nvCxnSpPr>
          <p:spPr bwMode="auto">
            <a:xfrm>
              <a:off x="6959178" y="3803284"/>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80" name="TextBox 7177"/>
            <p:cNvSpPr txBox="1">
              <a:spLocks noChangeArrowheads="1"/>
            </p:cNvSpPr>
            <p:nvPr/>
          </p:nvSpPr>
          <p:spPr bwMode="auto">
            <a:xfrm>
              <a:off x="7067488" y="2980194"/>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5</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81" name="TextBox 7177"/>
            <p:cNvSpPr txBox="1">
              <a:spLocks noChangeArrowheads="1"/>
            </p:cNvSpPr>
            <p:nvPr/>
          </p:nvSpPr>
          <p:spPr bwMode="auto">
            <a:xfrm>
              <a:off x="8845917" y="2980194"/>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6</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82" name="直接连接符 81"/>
            <p:cNvCxnSpPr/>
            <p:nvPr/>
          </p:nvCxnSpPr>
          <p:spPr bwMode="auto">
            <a:xfrm>
              <a:off x="8735869" y="3803284"/>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83" name="直接连接符 7172"/>
            <p:cNvCxnSpPr>
              <a:cxnSpLocks noChangeShapeType="1"/>
            </p:cNvCxnSpPr>
            <p:nvPr/>
          </p:nvCxnSpPr>
          <p:spPr bwMode="auto">
            <a:xfrm rot="16200000" flipV="1">
              <a:off x="6795671" y="3639791"/>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84" name="直接连接符 7172"/>
            <p:cNvCxnSpPr>
              <a:cxnSpLocks noChangeShapeType="1"/>
            </p:cNvCxnSpPr>
            <p:nvPr/>
          </p:nvCxnSpPr>
          <p:spPr bwMode="auto">
            <a:xfrm rot="16200000" flipV="1">
              <a:off x="8567668" y="3642173"/>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grpSp>
    </p:spTree>
  </p:cSld>
  <p:clrMapOvr>
    <a:masterClrMapping/>
  </p:clrMapOvr>
  <mc:AlternateContent xmlns:mc="http://schemas.openxmlformats.org/markup-compatibility/2006">
    <mc:Choice xmlns="" xmlns:p14="http://schemas.microsoft.com/office/powerpoint/2010/main" Requires="p14">
      <p:transition spd="med">
        <p14:prism/>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9506" y="1647762"/>
            <a:ext cx="8171339"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Answer the following questions and then discuss with your partners.</a:t>
            </a:r>
            <a:endParaRPr lang="zh-CN" altLang="en-US" dirty="0">
              <a:solidFill>
                <a:schemeClr val="tx1">
                  <a:lumMod val="65000"/>
                  <a:lumOff val="35000"/>
                </a:schemeClr>
              </a:solidFill>
            </a:endParaRPr>
          </a:p>
        </p:txBody>
      </p:sp>
      <p:grpSp>
        <p:nvGrpSpPr>
          <p:cNvPr id="3" name="组合 7"/>
          <p:cNvGrpSpPr/>
          <p:nvPr/>
        </p:nvGrpSpPr>
        <p:grpSpPr>
          <a:xfrm>
            <a:off x="774672" y="1357029"/>
            <a:ext cx="964287" cy="900000"/>
            <a:chOff x="953972" y="653411"/>
            <a:chExt cx="964287" cy="900000"/>
          </a:xfrm>
          <a:solidFill>
            <a:srgbClr val="0495EE"/>
          </a:solidFill>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1052807" y="2894053"/>
            <a:ext cx="9097741" cy="1532727"/>
          </a:xfrm>
          <a:prstGeom prst="rect">
            <a:avLst/>
          </a:prstGeom>
        </p:spPr>
        <p:txBody>
          <a:bodyPr wrap="square">
            <a:spAutoFit/>
          </a:bodyPr>
          <a:lstStyle/>
          <a:p>
            <a:pPr>
              <a:lnSpc>
                <a:spcPct val="130000"/>
              </a:lnSpc>
            </a:pPr>
            <a:r>
              <a:rPr lang="en-US" altLang="zh-CN" sz="2400" b="1" dirty="0">
                <a:solidFill>
                  <a:srgbClr val="FF0000"/>
                </a:solidFill>
                <a:latin typeface="Comic Sans MS" panose="030F0702030302020204" pitchFamily="66" charset="0"/>
                <a:ea typeface="宋体" panose="02010600030101010101" pitchFamily="2" charset="-122"/>
                <a:cs typeface="Times New Roman" panose="02020603050405020304" pitchFamily="18" charset="0"/>
              </a:rPr>
              <a:t>1. </a:t>
            </a:r>
            <a:r>
              <a:rPr lang="en-US" altLang="zh-CN" sz="2400" b="1" dirty="0">
                <a:solidFill>
                  <a:schemeClr val="tx1">
                    <a:lumMod val="50000"/>
                    <a:lumOff val="50000"/>
                  </a:schemeClr>
                </a:solidFill>
                <a:latin typeface="Comic Sans MS" panose="030F0702030302020204" pitchFamily="66" charset="0"/>
                <a:ea typeface="宋体" panose="02010600030101010101" pitchFamily="2" charset="-122"/>
                <a:cs typeface="Times New Roman" panose="02020603050405020304" pitchFamily="18" charset="0"/>
              </a:rPr>
              <a:t>How did the author know the boy’s name?</a:t>
            </a:r>
          </a:p>
          <a:p>
            <a:pPr>
              <a:lnSpc>
                <a:spcPct val="130000"/>
              </a:lnSpc>
            </a:pPr>
            <a:r>
              <a:rPr lang="en-US" altLang="zh-CN" sz="2400" b="1" dirty="0">
                <a:solidFill>
                  <a:srgbClr val="FF0000"/>
                </a:solidFill>
                <a:latin typeface="Comic Sans MS" panose="030F0702030302020204" pitchFamily="66" charset="0"/>
                <a:ea typeface="宋体" panose="02010600030101010101" pitchFamily="2" charset="-122"/>
                <a:cs typeface="Times New Roman" panose="02020603050405020304" pitchFamily="18" charset="0"/>
              </a:rPr>
              <a:t>2. </a:t>
            </a:r>
            <a:r>
              <a:rPr lang="en-US" altLang="zh-CN" sz="2400" b="1" dirty="0">
                <a:solidFill>
                  <a:schemeClr val="tx1">
                    <a:lumMod val="50000"/>
                    <a:lumOff val="50000"/>
                  </a:schemeClr>
                </a:solidFill>
                <a:latin typeface="Comic Sans MS" panose="030F0702030302020204" pitchFamily="66" charset="0"/>
                <a:ea typeface="宋体" panose="02010600030101010101" pitchFamily="2" charset="-122"/>
                <a:cs typeface="Times New Roman" panose="02020603050405020304" pitchFamily="18" charset="0"/>
              </a:rPr>
              <a:t>How did the author feel when the boy glanced at her?</a:t>
            </a:r>
          </a:p>
          <a:p>
            <a:pPr>
              <a:lnSpc>
                <a:spcPct val="130000"/>
              </a:lnSpc>
            </a:pPr>
            <a:r>
              <a:rPr lang="en-US" altLang="zh-CN" sz="2400" b="1" dirty="0">
                <a:solidFill>
                  <a:srgbClr val="FF0000"/>
                </a:solidFill>
                <a:latin typeface="Comic Sans MS" panose="030F0702030302020204" pitchFamily="66" charset="0"/>
                <a:ea typeface="宋体" panose="02010600030101010101" pitchFamily="2" charset="-122"/>
                <a:cs typeface="Times New Roman" panose="02020603050405020304" pitchFamily="18" charset="0"/>
              </a:rPr>
              <a:t>3. </a:t>
            </a:r>
            <a:r>
              <a:rPr lang="en-US" altLang="zh-CN" sz="2400" b="1" dirty="0">
                <a:solidFill>
                  <a:schemeClr val="tx1">
                    <a:lumMod val="50000"/>
                    <a:lumOff val="50000"/>
                  </a:schemeClr>
                </a:solidFill>
                <a:latin typeface="Comic Sans MS" panose="030F0702030302020204" pitchFamily="66" charset="0"/>
                <a:ea typeface="宋体" panose="02010600030101010101" pitchFamily="2" charset="-122"/>
                <a:cs typeface="Times New Roman" panose="02020603050405020304" pitchFamily="18" charset="0"/>
              </a:rPr>
              <a:t>Did they get married or not?</a:t>
            </a:r>
            <a:endParaRPr lang="zh-CN" altLang="en-US" sz="2400" b="1" dirty="0">
              <a:solidFill>
                <a:schemeClr val="tx1">
                  <a:lumMod val="50000"/>
                  <a:lumOff val="50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3" cstate="print">
            <a:clrChange>
              <a:clrFrom>
                <a:srgbClr val="F6F5FA"/>
              </a:clrFrom>
              <a:clrTo>
                <a:srgbClr val="F6F5FA">
                  <a:alpha val="0"/>
                </a:srgbClr>
              </a:clrTo>
            </a:clrChange>
            <a:extLst>
              <a:ext uri="{28A0092B-C50C-407E-A947-70E740481C1C}">
                <a14:useLocalDpi xmlns="" xmlns:a14="http://schemas.microsoft.com/office/drawing/2010/main" val="0"/>
              </a:ext>
            </a:extLst>
          </a:blip>
          <a:stretch>
            <a:fillRect/>
          </a:stretch>
        </p:blipFill>
        <p:spPr>
          <a:xfrm>
            <a:off x="6374752" y="1721964"/>
            <a:ext cx="6203564" cy="46526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2" presetClass="entr" presetSubtype="2"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p:tgtEl>
                                          <p:spTgt spid="9"/>
                                        </p:tgtEl>
                                        <p:attrNameLst>
                                          <p:attrName>ppt_x</p:attrName>
                                        </p:attrNameLst>
                                      </p:cBhvr>
                                      <p:tavLst>
                                        <p:tav tm="0">
                                          <p:val>
                                            <p:strVal val="#ppt_x+#ppt_w*1.125000"/>
                                          </p:val>
                                        </p:tav>
                                        <p:tav tm="100000">
                                          <p:val>
                                            <p:strVal val="#ppt_x"/>
                                          </p:val>
                                        </p:tav>
                                      </p:tavLst>
                                    </p:anim>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9506" y="1647762"/>
            <a:ext cx="5187702"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Read the 6th paragraph aloud and recite it.</a:t>
            </a:r>
            <a:endParaRPr lang="zh-CN" altLang="en-US" dirty="0">
              <a:solidFill>
                <a:schemeClr val="tx1">
                  <a:lumMod val="65000"/>
                  <a:lumOff val="35000"/>
                </a:schemeClr>
              </a:solidFill>
            </a:endParaRPr>
          </a:p>
        </p:txBody>
      </p:sp>
      <p:grpSp>
        <p:nvGrpSpPr>
          <p:cNvPr id="3" name="组合 7"/>
          <p:cNvGrpSpPr/>
          <p:nvPr/>
        </p:nvGrpSpPr>
        <p:grpSpPr>
          <a:xfrm>
            <a:off x="774672" y="1357029"/>
            <a:ext cx="964287" cy="900000"/>
            <a:chOff x="953972" y="653411"/>
            <a:chExt cx="964287" cy="900000"/>
          </a:xfrm>
          <a:solidFill>
            <a:srgbClr val="0495EE"/>
          </a:solidFill>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1275222" y="2996055"/>
            <a:ext cx="9641556" cy="2092881"/>
          </a:xfrm>
          <a:prstGeom prst="rect">
            <a:avLst/>
          </a:prstGeom>
          <a:solidFill>
            <a:srgbClr val="FFCC99"/>
          </a:solidFill>
        </p:spPr>
        <p:txBody>
          <a:bodyPr wrap="square">
            <a:spAutoFit/>
          </a:bodyPr>
          <a:lstStyle/>
          <a:p>
            <a:pPr indent="457200">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When I noticed Vic was having trouble with the assignments, I offered to help him after class. His grades began to improve, and soon he started carrying my books to class when he saw me in the hall. He said that I made him laugh the way no one else could. And there was something about him that made me feel safe and special just to be near him.</a:t>
            </a:r>
            <a:endPar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9506" y="811437"/>
            <a:ext cx="9500742"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Fill in the blanks with the words given below. Change the form where necessary.</a:t>
            </a:r>
            <a:endParaRPr lang="zh-CN" altLang="en-US" dirty="0">
              <a:solidFill>
                <a:schemeClr val="tx1">
                  <a:lumMod val="65000"/>
                  <a:lumOff val="35000"/>
                </a:schemeClr>
              </a:solidFill>
            </a:endParaRPr>
          </a:p>
        </p:txBody>
      </p:sp>
      <p:grpSp>
        <p:nvGrpSpPr>
          <p:cNvPr id="3" name="组合 7"/>
          <p:cNvGrpSpPr/>
          <p:nvPr/>
        </p:nvGrpSpPr>
        <p:grpSpPr>
          <a:xfrm>
            <a:off x="774672" y="520704"/>
            <a:ext cx="964287" cy="900000"/>
            <a:chOff x="953972" y="653411"/>
            <a:chExt cx="964287" cy="900000"/>
          </a:xfrm>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475764" y="2630923"/>
            <a:ext cx="11240473" cy="3293209"/>
          </a:xfrm>
          <a:prstGeom prst="rect">
            <a:avLst/>
          </a:prstGeom>
        </p:spPr>
        <p:txBody>
          <a:bodyPr wrap="square">
            <a:spAutoFit/>
          </a:bodyPr>
          <a:lstStyle/>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1     Several thousand supporters strained to catch a _____________ of the new president.</a:t>
            </a:r>
          </a:p>
          <a:p>
            <a:pPr>
              <a:lnSpc>
                <a:spcPct val="130000"/>
              </a:lnSpc>
            </a:pPr>
            <a:r>
              <a:rPr lang="en-US" altLang="zh-CN" sz="2000" smtClean="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2     Nothing can _____________ me to live here.</a:t>
            </a:r>
            <a:endPar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endParaRP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3     The road continued _____________ the village up into the hills.</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4     He _____________ at the watch in the shop.</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5    What are you _____________ about?</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6    You will need to complete three written _____________ every semester.</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7    She was a / an _____________ good cook.</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8    We live further down on the _____________ side of the road.</a:t>
            </a:r>
          </a:p>
        </p:txBody>
      </p:sp>
      <p:pic>
        <p:nvPicPr>
          <p:cNvPr id="6" name="图片 5"/>
          <p:cNvPicPr>
            <a:picLocks noChangeAspect="1"/>
          </p:cNvPicPr>
          <p:nvPr/>
        </p:nvPicPr>
        <p:blipFill>
          <a:blip r:embed="rId3" cstate="print">
            <a:clrChange>
              <a:clrFrom>
                <a:srgbClr val="FFFFFF"/>
              </a:clrFrom>
              <a:clrTo>
                <a:srgbClr val="FFFFFF">
                  <a:alpha val="0"/>
                </a:srgbClr>
              </a:clrTo>
            </a:clrChange>
          </a:blip>
          <a:stretch>
            <a:fillRect/>
          </a:stretch>
        </p:blipFill>
        <p:spPr>
          <a:xfrm>
            <a:off x="3801445" y="1271825"/>
            <a:ext cx="8454354" cy="1016477"/>
          </a:xfrm>
          <a:prstGeom prst="rect">
            <a:avLst/>
          </a:prstGeom>
        </p:spPr>
      </p:pic>
      <p:sp>
        <p:nvSpPr>
          <p:cNvPr id="16" name="矩形 15"/>
          <p:cNvSpPr/>
          <p:nvPr/>
        </p:nvSpPr>
        <p:spPr>
          <a:xfrm>
            <a:off x="7296861" y="2556495"/>
            <a:ext cx="1177053" cy="461665"/>
          </a:xfrm>
          <a:prstGeom prst="rect">
            <a:avLst/>
          </a:prstGeom>
        </p:spPr>
        <p:txBody>
          <a:bodyPr wrap="none">
            <a:spAutoFit/>
          </a:bodyPr>
          <a:lstStyle/>
          <a:p>
            <a:r>
              <a:rPr lang="en-US" altLang="zh-CN" sz="2400" b="1" i="1" dirty="0">
                <a:solidFill>
                  <a:srgbClr val="FF0000"/>
                </a:solidFill>
              </a:rPr>
              <a:t>glimpse</a:t>
            </a:r>
            <a:endParaRPr lang="zh-CN" altLang="en-US" sz="2400" b="1" i="1" dirty="0">
              <a:solidFill>
                <a:srgbClr val="FF0000"/>
              </a:solidFill>
            </a:endParaRPr>
          </a:p>
        </p:txBody>
      </p:sp>
      <p:sp>
        <p:nvSpPr>
          <p:cNvPr id="17" name="矩形 16"/>
          <p:cNvSpPr/>
          <p:nvPr/>
        </p:nvSpPr>
        <p:spPr>
          <a:xfrm>
            <a:off x="2987883" y="2964995"/>
            <a:ext cx="955005" cy="461665"/>
          </a:xfrm>
          <a:prstGeom prst="rect">
            <a:avLst/>
          </a:prstGeom>
        </p:spPr>
        <p:txBody>
          <a:bodyPr wrap="none">
            <a:spAutoFit/>
          </a:bodyPr>
          <a:lstStyle/>
          <a:p>
            <a:r>
              <a:rPr lang="en-US" altLang="zh-CN" sz="2400" b="1" i="1" dirty="0" smtClean="0">
                <a:solidFill>
                  <a:srgbClr val="FF0000"/>
                </a:solidFill>
              </a:rPr>
              <a:t>tempt</a:t>
            </a:r>
            <a:endParaRPr lang="zh-CN" altLang="en-US" sz="2400" b="1" i="1" dirty="0">
              <a:solidFill>
                <a:srgbClr val="FF0000"/>
              </a:solidFill>
            </a:endParaRPr>
          </a:p>
        </p:txBody>
      </p:sp>
      <p:sp>
        <p:nvSpPr>
          <p:cNvPr id="18" name="矩形 17"/>
          <p:cNvSpPr/>
          <p:nvPr/>
        </p:nvSpPr>
        <p:spPr>
          <a:xfrm>
            <a:off x="3912500" y="3352229"/>
            <a:ext cx="1182247" cy="461665"/>
          </a:xfrm>
          <a:prstGeom prst="rect">
            <a:avLst/>
          </a:prstGeom>
        </p:spPr>
        <p:txBody>
          <a:bodyPr wrap="none">
            <a:spAutoFit/>
          </a:bodyPr>
          <a:lstStyle/>
          <a:p>
            <a:r>
              <a:rPr lang="en-US" altLang="zh-CN" kern="100" dirty="0">
                <a:latin typeface="Times New Roman" panose="02020603050405020304" pitchFamily="18" charset="0"/>
              </a:rPr>
              <a:t> </a:t>
            </a:r>
            <a:r>
              <a:rPr lang="en-US" altLang="zh-CN" sz="2400" b="1" i="1" dirty="0">
                <a:solidFill>
                  <a:srgbClr val="FF0000"/>
                </a:solidFill>
              </a:rPr>
              <a:t>beyond</a:t>
            </a:r>
            <a:endParaRPr lang="zh-CN" altLang="en-US" sz="2400" b="1" i="1" dirty="0">
              <a:solidFill>
                <a:srgbClr val="FF0000"/>
              </a:solidFill>
            </a:endParaRPr>
          </a:p>
        </p:txBody>
      </p:sp>
      <p:sp>
        <p:nvSpPr>
          <p:cNvPr id="19" name="矩形 18"/>
          <p:cNvSpPr/>
          <p:nvPr/>
        </p:nvSpPr>
        <p:spPr>
          <a:xfrm>
            <a:off x="1599018" y="3750096"/>
            <a:ext cx="1452001" cy="478272"/>
          </a:xfrm>
          <a:prstGeom prst="rect">
            <a:avLst/>
          </a:prstGeom>
        </p:spPr>
        <p:txBody>
          <a:bodyPr wrap="none">
            <a:spAutoFit/>
          </a:bodyPr>
          <a:lstStyle/>
          <a:p>
            <a:pPr indent="266700" algn="just">
              <a:lnSpc>
                <a:spcPct val="110000"/>
              </a:lnSpc>
              <a:spcAft>
                <a:spcPts val="0"/>
              </a:spcAft>
            </a:pPr>
            <a:r>
              <a:rPr lang="en-US" altLang="zh-CN" sz="2400" b="1" i="1" dirty="0">
                <a:solidFill>
                  <a:srgbClr val="FF0000"/>
                </a:solidFill>
              </a:rPr>
              <a:t>glanced</a:t>
            </a:r>
            <a:endParaRPr lang="zh-CN" altLang="zh-CN" sz="2400" b="1" i="1" dirty="0">
              <a:solidFill>
                <a:srgbClr val="FF0000"/>
              </a:solidFill>
            </a:endParaRPr>
          </a:p>
        </p:txBody>
      </p:sp>
      <p:sp>
        <p:nvSpPr>
          <p:cNvPr id="20" name="矩形 19"/>
          <p:cNvSpPr/>
          <p:nvPr/>
        </p:nvSpPr>
        <p:spPr>
          <a:xfrm>
            <a:off x="2840855" y="4158607"/>
            <a:ext cx="1516697" cy="478272"/>
          </a:xfrm>
          <a:prstGeom prst="rect">
            <a:avLst/>
          </a:prstGeom>
        </p:spPr>
        <p:txBody>
          <a:bodyPr wrap="none">
            <a:spAutoFit/>
          </a:bodyPr>
          <a:lstStyle/>
          <a:p>
            <a:pPr indent="266700" algn="just">
              <a:lnSpc>
                <a:spcPct val="110000"/>
              </a:lnSpc>
            </a:pPr>
            <a:r>
              <a:rPr lang="en-US" altLang="zh-CN" sz="2400" b="1" i="1" dirty="0">
                <a:solidFill>
                  <a:srgbClr val="FF0000"/>
                </a:solidFill>
              </a:rPr>
              <a:t>chatting</a:t>
            </a:r>
            <a:endParaRPr lang="zh-CN" altLang="en-US" sz="2400" b="1" i="1" dirty="0">
              <a:solidFill>
                <a:srgbClr val="FF0000"/>
              </a:solidFill>
            </a:endParaRPr>
          </a:p>
        </p:txBody>
      </p:sp>
      <p:sp>
        <p:nvSpPr>
          <p:cNvPr id="21" name="矩形 20"/>
          <p:cNvSpPr/>
          <p:nvPr/>
        </p:nvSpPr>
        <p:spPr>
          <a:xfrm>
            <a:off x="5947144" y="4596543"/>
            <a:ext cx="1775166" cy="461665"/>
          </a:xfrm>
          <a:prstGeom prst="rect">
            <a:avLst/>
          </a:prstGeom>
        </p:spPr>
        <p:txBody>
          <a:bodyPr wrap="none">
            <a:spAutoFit/>
          </a:bodyPr>
          <a:lstStyle/>
          <a:p>
            <a:r>
              <a:rPr lang="en-US" altLang="zh-CN" sz="2400" b="1" i="1" dirty="0">
                <a:solidFill>
                  <a:srgbClr val="FF0000"/>
                </a:solidFill>
              </a:rPr>
              <a:t>assignments</a:t>
            </a:r>
            <a:endParaRPr lang="zh-CN" altLang="en-US" sz="2400" b="1" i="1" dirty="0">
              <a:solidFill>
                <a:srgbClr val="FF0000"/>
              </a:solidFill>
            </a:endParaRPr>
          </a:p>
        </p:txBody>
      </p:sp>
      <p:sp>
        <p:nvSpPr>
          <p:cNvPr id="22" name="矩形 21"/>
          <p:cNvSpPr/>
          <p:nvPr/>
        </p:nvSpPr>
        <p:spPr>
          <a:xfrm>
            <a:off x="3004751" y="5026309"/>
            <a:ext cx="1495922" cy="461665"/>
          </a:xfrm>
          <a:prstGeom prst="rect">
            <a:avLst/>
          </a:prstGeom>
        </p:spPr>
        <p:txBody>
          <a:bodyPr wrap="none">
            <a:spAutoFit/>
          </a:bodyPr>
          <a:lstStyle/>
          <a:p>
            <a:r>
              <a:rPr lang="en-US" altLang="zh-CN" sz="2400" b="1" i="1" dirty="0">
                <a:solidFill>
                  <a:srgbClr val="FF0000"/>
                </a:solidFill>
              </a:rPr>
              <a:t>amazingly</a:t>
            </a:r>
            <a:endParaRPr lang="zh-CN" altLang="en-US" sz="2400" b="1" i="1" dirty="0">
              <a:solidFill>
                <a:srgbClr val="FF0000"/>
              </a:solidFill>
            </a:endParaRPr>
          </a:p>
        </p:txBody>
      </p:sp>
      <p:sp>
        <p:nvSpPr>
          <p:cNvPr id="23" name="矩形 22"/>
          <p:cNvSpPr/>
          <p:nvPr/>
        </p:nvSpPr>
        <p:spPr>
          <a:xfrm>
            <a:off x="4562046" y="5307660"/>
            <a:ext cx="1554143" cy="478272"/>
          </a:xfrm>
          <a:prstGeom prst="rect">
            <a:avLst/>
          </a:prstGeom>
        </p:spPr>
        <p:txBody>
          <a:bodyPr wrap="none">
            <a:spAutoFit/>
          </a:bodyPr>
          <a:lstStyle/>
          <a:p>
            <a:pPr indent="266700">
              <a:lnSpc>
                <a:spcPct val="110000"/>
              </a:lnSpc>
              <a:spcAft>
                <a:spcPts val="0"/>
              </a:spcAft>
            </a:pPr>
            <a:r>
              <a:rPr lang="en-US" altLang="zh-CN" sz="2400" b="1" i="1" dirty="0">
                <a:solidFill>
                  <a:srgbClr val="FF0000"/>
                </a:solidFill>
              </a:rPr>
              <a:t>opposite</a:t>
            </a:r>
            <a:endParaRPr lang="zh-CN" altLang="zh-CN" sz="2400"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1000"/>
                                        <p:tgtEl>
                                          <p:spTgt spid="21"/>
                                        </p:tgtEl>
                                      </p:cBhvr>
                                    </p:animEffect>
                                    <p:anim calcmode="lin" valueType="num">
                                      <p:cBhvr>
                                        <p:cTn id="54" dur="1000" fill="hold"/>
                                        <p:tgtEl>
                                          <p:spTgt spid="21"/>
                                        </p:tgtEl>
                                        <p:attrNameLst>
                                          <p:attrName>ppt_x</p:attrName>
                                        </p:attrNameLst>
                                      </p:cBhvr>
                                      <p:tavLst>
                                        <p:tav tm="0">
                                          <p:val>
                                            <p:strVal val="#ppt_x"/>
                                          </p:val>
                                        </p:tav>
                                        <p:tav tm="100000">
                                          <p:val>
                                            <p:strVal val="#ppt_x"/>
                                          </p:val>
                                        </p:tav>
                                      </p:tavLst>
                                    </p:anim>
                                    <p:anim calcmode="lin" valueType="num">
                                      <p:cBhvr>
                                        <p:cTn id="5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2">
                                            <p:txEl>
                                              <p:pRg st="0" end="0"/>
                                            </p:txEl>
                                          </p:spTgt>
                                        </p:tgtEl>
                                        <p:attrNameLst>
                                          <p:attrName>style.visibility</p:attrName>
                                        </p:attrNameLst>
                                      </p:cBhvr>
                                      <p:to>
                                        <p:strVal val="visible"/>
                                      </p:to>
                                    </p:set>
                                    <p:animEffect transition="in" filter="fade">
                                      <p:cBhvr>
                                        <p:cTn id="60" dur="1000"/>
                                        <p:tgtEl>
                                          <p:spTgt spid="22">
                                            <p:txEl>
                                              <p:pRg st="0" end="0"/>
                                            </p:txEl>
                                          </p:spTgt>
                                        </p:tgtEl>
                                      </p:cBhvr>
                                    </p:animEffect>
                                    <p:anim calcmode="lin" valueType="num">
                                      <p:cBhvr>
                                        <p:cTn id="61"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62"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18" grpId="0"/>
      <p:bldP spid="19" grpId="0"/>
      <p:bldP spid="20" grpId="0"/>
      <p:bldP spid="21" grpId="0"/>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9506" y="811437"/>
            <a:ext cx="8941230" cy="646331"/>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Add -</a:t>
            </a:r>
            <a:r>
              <a:rPr lang="en-US" altLang="zh-CN" b="1" dirty="0" err="1">
                <a:solidFill>
                  <a:schemeClr val="tx1">
                    <a:lumMod val="65000"/>
                    <a:lumOff val="35000"/>
                  </a:schemeClr>
                </a:solidFill>
                <a:latin typeface="微软雅黑" panose="020B0503020204020204" pitchFamily="34" charset="-122"/>
                <a:ea typeface="微软雅黑" panose="020B0503020204020204" pitchFamily="34" charset="-122"/>
              </a:rPr>
              <a:t>ize</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 -</a:t>
            </a:r>
            <a:r>
              <a:rPr lang="en-US" altLang="zh-CN" b="1" dirty="0" err="1">
                <a:solidFill>
                  <a:schemeClr val="tx1">
                    <a:lumMod val="65000"/>
                    <a:lumOff val="35000"/>
                  </a:schemeClr>
                </a:solidFill>
                <a:latin typeface="微软雅黑" panose="020B0503020204020204" pitchFamily="34" charset="-122"/>
                <a:ea typeface="微软雅黑" panose="020B0503020204020204" pitchFamily="34" charset="-122"/>
              </a:rPr>
              <a:t>ful</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 or -</a:t>
            </a:r>
            <a:r>
              <a:rPr lang="en-US" altLang="zh-CN" b="1" dirty="0" err="1">
                <a:solidFill>
                  <a:schemeClr val="tx1">
                    <a:lumMod val="65000"/>
                    <a:lumOff val="35000"/>
                  </a:schemeClr>
                </a:solidFill>
                <a:latin typeface="微软雅黑" panose="020B0503020204020204" pitchFamily="34" charset="-122"/>
                <a:ea typeface="微软雅黑" panose="020B0503020204020204" pitchFamily="34" charset="-122"/>
              </a:rPr>
              <a:t>fy</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 to the following words to form new words and give the</a:t>
            </a:r>
          </a:p>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corresponding Chinese meanings of the new words.</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7"/>
          <p:cNvGrpSpPr/>
          <p:nvPr/>
        </p:nvGrpSpPr>
        <p:grpSpPr>
          <a:xfrm>
            <a:off x="774672" y="520704"/>
            <a:ext cx="964287" cy="900000"/>
            <a:chOff x="953972" y="653411"/>
            <a:chExt cx="964287" cy="900000"/>
          </a:xfrm>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aphicFrame>
        <p:nvGraphicFramePr>
          <p:cNvPr id="26" name="表格 25"/>
          <p:cNvGraphicFramePr>
            <a:graphicFrameLocks noGrp="1"/>
          </p:cNvGraphicFramePr>
          <p:nvPr/>
        </p:nvGraphicFramePr>
        <p:xfrm>
          <a:off x="1499506" y="1750229"/>
          <a:ext cx="9298071" cy="4209470"/>
        </p:xfrm>
        <a:graphic>
          <a:graphicData uri="http://schemas.openxmlformats.org/drawingml/2006/table">
            <a:tbl>
              <a:tblPr firstRow="1" bandRow="1">
                <a:tableStyleId>{5C22544A-7EE6-4342-B048-85BDC9FD1C3A}</a:tableStyleId>
              </a:tblPr>
              <a:tblGrid>
                <a:gridCol w="2137189"/>
                <a:gridCol w="2137189"/>
                <a:gridCol w="2137189"/>
                <a:gridCol w="2886504"/>
              </a:tblGrid>
              <a:tr h="420947">
                <a:tc>
                  <a:txBody>
                    <a:bodyPr/>
                    <a:lstStyle/>
                    <a:p>
                      <a:pPr marL="0" lvl="0" algn="ctr" defTabSz="914400" rtl="0" eaLnBrk="1" latinLnBrk="0" hangingPunct="1">
                        <a:spcBef>
                          <a:spcPts val="360"/>
                        </a:spcBef>
                        <a:spcAft>
                          <a:spcPts val="360"/>
                        </a:spcAft>
                      </a:pPr>
                      <a:r>
                        <a:rPr lang="en-US" altLang="zh-CN" sz="1800" b="0" kern="0" dirty="0">
                          <a:solidFill>
                            <a:schemeClr val="bg1"/>
                          </a:solidFill>
                          <a:latin typeface="Times New Roman" panose="02020603050405020304"/>
                          <a:ea typeface="宋体" panose="02010600030101010101" pitchFamily="2" charset="-122"/>
                          <a:cs typeface="Times New Roman" panose="02020603050405020304"/>
                        </a:rPr>
                        <a:t>Affix</a:t>
                      </a:r>
                      <a:endParaRPr lang="zh-CN" altLang="en-US" sz="1800" b="0" kern="0" dirty="0">
                        <a:solidFill>
                          <a:schemeClr val="bg1"/>
                        </a:solidFill>
                        <a:latin typeface="Times New Roman" panose="02020603050405020304"/>
                        <a:ea typeface="宋体" panose="02010600030101010101" pitchFamily="2" charset="-122"/>
                        <a:cs typeface="Times New Roman" panose="02020603050405020304"/>
                      </a:endParaRPr>
                    </a:p>
                  </a:txBody>
                  <a:tcPr/>
                </a:tc>
                <a:tc>
                  <a:txBody>
                    <a:bodyPr/>
                    <a:lstStyle/>
                    <a:p>
                      <a:pPr marL="0" lvl="0" algn="ctr" defTabSz="914400" rtl="0" eaLnBrk="1" latinLnBrk="0" hangingPunct="1">
                        <a:spcBef>
                          <a:spcPts val="360"/>
                        </a:spcBef>
                        <a:spcAft>
                          <a:spcPts val="360"/>
                        </a:spcAft>
                      </a:pPr>
                      <a:r>
                        <a:rPr lang="en-US" altLang="zh-CN" sz="1800" b="0" kern="0" dirty="0">
                          <a:solidFill>
                            <a:schemeClr val="bg1"/>
                          </a:solidFill>
                          <a:latin typeface="Times New Roman" panose="02020603050405020304"/>
                          <a:ea typeface="宋体" panose="02010600030101010101" pitchFamily="2" charset="-122"/>
                          <a:cs typeface="Times New Roman" panose="02020603050405020304"/>
                        </a:rPr>
                        <a:t>Words</a:t>
                      </a:r>
                      <a:endParaRPr lang="zh-CN" altLang="en-US" sz="1800" b="0" kern="0" dirty="0">
                        <a:solidFill>
                          <a:schemeClr val="bg1"/>
                        </a:solidFill>
                        <a:latin typeface="Times New Roman" panose="02020603050405020304"/>
                        <a:ea typeface="宋体" panose="02010600030101010101" pitchFamily="2" charset="-122"/>
                        <a:cs typeface="Times New Roman" panose="02020603050405020304"/>
                      </a:endParaRPr>
                    </a:p>
                  </a:txBody>
                  <a:tcPr/>
                </a:tc>
                <a:tc>
                  <a:txBody>
                    <a:bodyPr/>
                    <a:lstStyle/>
                    <a:p>
                      <a:pPr marL="0" lvl="0" algn="ctr" defTabSz="914400" rtl="0" eaLnBrk="1" latinLnBrk="0" hangingPunct="1">
                        <a:spcBef>
                          <a:spcPts val="360"/>
                        </a:spcBef>
                        <a:spcAft>
                          <a:spcPts val="360"/>
                        </a:spcAft>
                      </a:pPr>
                      <a:r>
                        <a:rPr lang="en-US" altLang="zh-CN" sz="1800" b="0" kern="0" dirty="0">
                          <a:solidFill>
                            <a:schemeClr val="bg1"/>
                          </a:solidFill>
                          <a:latin typeface="Times New Roman" panose="02020603050405020304"/>
                          <a:ea typeface="宋体" panose="02010600030101010101" pitchFamily="2" charset="-122"/>
                          <a:cs typeface="Times New Roman" panose="02020603050405020304"/>
                        </a:rPr>
                        <a:t>New Words</a:t>
                      </a:r>
                      <a:endParaRPr lang="zh-CN" altLang="en-US" sz="1800" b="0" kern="0" dirty="0">
                        <a:solidFill>
                          <a:schemeClr val="bg1"/>
                        </a:solidFill>
                        <a:latin typeface="Times New Roman" panose="02020603050405020304"/>
                        <a:ea typeface="宋体" panose="02010600030101010101" pitchFamily="2" charset="-122"/>
                        <a:cs typeface="Times New Roman" panose="02020603050405020304"/>
                      </a:endParaRPr>
                    </a:p>
                  </a:txBody>
                  <a:tcPr/>
                </a:tc>
                <a:tc>
                  <a:txBody>
                    <a:bodyPr/>
                    <a:lstStyle/>
                    <a:p>
                      <a:pPr marL="0" lvl="0" algn="ctr" defTabSz="914400" rtl="0" eaLnBrk="1" latinLnBrk="0" hangingPunct="1">
                        <a:spcBef>
                          <a:spcPts val="360"/>
                        </a:spcBef>
                        <a:spcAft>
                          <a:spcPts val="360"/>
                        </a:spcAft>
                      </a:pPr>
                      <a:r>
                        <a:rPr lang="en-US" altLang="zh-CN" sz="1800" b="0" kern="0" dirty="0">
                          <a:solidFill>
                            <a:schemeClr val="bg1"/>
                          </a:solidFill>
                          <a:latin typeface="Times New Roman" panose="02020603050405020304"/>
                          <a:ea typeface="宋体" panose="02010600030101010101" pitchFamily="2" charset="-122"/>
                          <a:cs typeface="Times New Roman" panose="02020603050405020304"/>
                        </a:rPr>
                        <a:t>Chinese Meanings</a:t>
                      </a:r>
                      <a:endParaRPr lang="zh-CN" altLang="en-US" sz="1800" b="0" kern="0" dirty="0">
                        <a:solidFill>
                          <a:schemeClr val="bg1"/>
                        </a:solidFill>
                        <a:latin typeface="Times New Roman" panose="02020603050405020304"/>
                        <a:ea typeface="宋体" panose="02010600030101010101" pitchFamily="2" charset="-122"/>
                        <a:cs typeface="Times New Roman" panose="02020603050405020304"/>
                      </a:endParaRPr>
                    </a:p>
                  </a:txBody>
                  <a:tcPr/>
                </a:tc>
              </a:tr>
              <a:tr h="420947">
                <a:tc rowSpan="3">
                  <a:txBody>
                    <a:bodyPr/>
                    <a:lstStyle/>
                    <a:p>
                      <a:pPr algn="ctr"/>
                      <a:r>
                        <a:rPr lang="en-US" altLang="zh-CN" sz="2400" b="0" i="1" u="none" strike="noStrike" kern="1200" baseline="0" dirty="0">
                          <a:solidFill>
                            <a:schemeClr val="dk1"/>
                          </a:solidFill>
                          <a:latin typeface="+mn-lt"/>
                          <a:ea typeface="+mn-ea"/>
                          <a:cs typeface="+mn-cs"/>
                        </a:rPr>
                        <a:t>-</a:t>
                      </a:r>
                      <a:r>
                        <a:rPr lang="en-US" altLang="zh-CN" sz="2400" b="0" i="1" u="none" strike="noStrike" kern="1200" baseline="0" dirty="0" err="1">
                          <a:solidFill>
                            <a:schemeClr val="dk1"/>
                          </a:solidFill>
                          <a:latin typeface="+mn-lt"/>
                          <a:ea typeface="+mn-ea"/>
                          <a:cs typeface="+mn-cs"/>
                        </a:rPr>
                        <a:t>ize</a:t>
                      </a:r>
                      <a:endParaRPr lang="zh-CN" altLang="en-US" sz="2400" dirty="0"/>
                    </a:p>
                  </a:txBody>
                  <a:tcPr anchor="ctr" anchorCtr="1"/>
                </a:tc>
                <a:tc>
                  <a:txBody>
                    <a:bodyPr/>
                    <a:lstStyle/>
                    <a:p>
                      <a:r>
                        <a:rPr lang="en-US" altLang="zh-CN" sz="2000" b="0" i="0" u="none" strike="noStrike" kern="1200" baseline="0" dirty="0">
                          <a:solidFill>
                            <a:schemeClr val="dk1"/>
                          </a:solidFill>
                          <a:latin typeface="+mn-lt"/>
                          <a:ea typeface="+mn-ea"/>
                          <a:cs typeface="+mn-cs"/>
                        </a:rPr>
                        <a:t>ideal</a:t>
                      </a:r>
                      <a:endParaRPr lang="zh-CN" altLang="en-US" sz="2000" dirty="0"/>
                    </a:p>
                  </a:txBody>
                  <a:tcP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2000" b="0" i="0" u="none" strike="noStrike" kern="1200" baseline="0" dirty="0">
                        <a:solidFill>
                          <a:schemeClr val="dk1"/>
                        </a:solidFill>
                        <a:latin typeface="+mn-lt"/>
                        <a:ea typeface="+mn-ea"/>
                        <a:cs typeface="+mn-cs"/>
                      </a:endParaRPr>
                    </a:p>
                  </a:txBody>
                  <a:tcPr/>
                </a:tc>
                <a:tc>
                  <a:txBody>
                    <a:bodyPr/>
                    <a:lstStyle/>
                    <a:p>
                      <a:endParaRPr lang="zh-CN" altLang="en-US" sz="1800" kern="0" dirty="0">
                        <a:solidFill>
                          <a:srgbClr val="231F20"/>
                        </a:solidFill>
                        <a:latin typeface="Times New Roman" panose="02020603050405020304"/>
                        <a:ea typeface="+mn-ea"/>
                        <a:cs typeface="Times New Roman" panose="02020603050405020304"/>
                      </a:endParaRPr>
                    </a:p>
                  </a:txBody>
                  <a:tcPr/>
                </a:tc>
              </a:tr>
              <a:tr h="420947">
                <a:tc vMerge="1">
                  <a:txBody>
                    <a:bodyPr/>
                    <a:lstStyle/>
                    <a:p>
                      <a:endParaRPr lang="zh-CN"/>
                    </a:p>
                  </a:txBody>
                  <a:tcPr/>
                </a:tc>
                <a:tc>
                  <a:txBody>
                    <a:bodyPr/>
                    <a:lstStyle/>
                    <a:p>
                      <a:r>
                        <a:rPr lang="en-US" altLang="zh-CN" sz="2000" b="0" i="0" u="none" strike="noStrike" kern="1200" baseline="0" dirty="0">
                          <a:solidFill>
                            <a:schemeClr val="dk1"/>
                          </a:solidFill>
                          <a:latin typeface="+mn-lt"/>
                          <a:ea typeface="+mn-ea"/>
                          <a:cs typeface="+mn-cs"/>
                        </a:rPr>
                        <a:t>civil</a:t>
                      </a:r>
                      <a:endParaRPr lang="zh-CN" altLang="en-US" sz="2000" dirty="0"/>
                    </a:p>
                  </a:txBody>
                  <a:tcPr anchorCtr="1"/>
                </a:tc>
                <a:tc>
                  <a:txBody>
                    <a:bodyPr/>
                    <a:lstStyle/>
                    <a:p>
                      <a:endParaRPr lang="zh-CN" altLang="en-US" dirty="0"/>
                    </a:p>
                  </a:txBody>
                  <a:tcPr/>
                </a:tc>
                <a:tc>
                  <a:txBody>
                    <a:bodyPr/>
                    <a:lstStyle/>
                    <a:p>
                      <a:endParaRPr lang="zh-CN" altLang="en-US" dirty="0"/>
                    </a:p>
                  </a:txBody>
                  <a:tcPr/>
                </a:tc>
              </a:tr>
              <a:tr h="420947">
                <a:tc vMerge="1">
                  <a:txBody>
                    <a:bodyPr/>
                    <a:lstStyle/>
                    <a:p>
                      <a:endParaRPr lang="zh-CN"/>
                    </a:p>
                  </a:txBody>
                  <a:tcPr/>
                </a:tc>
                <a:tc>
                  <a:txBody>
                    <a:bodyPr/>
                    <a:lstStyle/>
                    <a:p>
                      <a:r>
                        <a:rPr lang="en-US" altLang="zh-CN" sz="2000" b="0" i="0" u="none" strike="noStrike" kern="1200" baseline="0" dirty="0">
                          <a:solidFill>
                            <a:schemeClr val="dk1"/>
                          </a:solidFill>
                          <a:latin typeface="+mn-lt"/>
                          <a:ea typeface="+mn-ea"/>
                          <a:cs typeface="+mn-cs"/>
                        </a:rPr>
                        <a:t>global</a:t>
                      </a:r>
                      <a:endParaRPr lang="zh-CN" altLang="en-US" sz="2000" dirty="0"/>
                    </a:p>
                  </a:txBody>
                  <a:tcPr anchorCtr="1"/>
                </a:tc>
                <a:tc>
                  <a:txBody>
                    <a:bodyPr/>
                    <a:lstStyle/>
                    <a:p>
                      <a:endParaRPr lang="zh-CN" altLang="en-US" dirty="0"/>
                    </a:p>
                  </a:txBody>
                  <a:tcPr/>
                </a:tc>
                <a:tc>
                  <a:txBody>
                    <a:bodyPr/>
                    <a:lstStyle/>
                    <a:p>
                      <a:endParaRPr lang="zh-CN" altLang="en-US"/>
                    </a:p>
                  </a:txBody>
                  <a:tcPr/>
                </a:tc>
              </a:tr>
              <a:tr h="420947">
                <a:tc rowSpan="3">
                  <a:txBody>
                    <a:bodyPr/>
                    <a:lstStyle/>
                    <a:p>
                      <a:pPr marL="0" algn="ctr" defTabSz="914400" rtl="0" eaLnBrk="1" latinLnBrk="0" hangingPunct="1"/>
                      <a:r>
                        <a:rPr lang="en-US" altLang="zh-CN" sz="2400" b="0" i="1" u="none" strike="noStrike" kern="1200" baseline="0" dirty="0">
                          <a:solidFill>
                            <a:schemeClr val="dk1"/>
                          </a:solidFill>
                          <a:latin typeface="+mn-lt"/>
                          <a:ea typeface="+mn-ea"/>
                          <a:cs typeface="+mn-cs"/>
                        </a:rPr>
                        <a:t>-</a:t>
                      </a:r>
                      <a:r>
                        <a:rPr lang="en-US" altLang="zh-CN" sz="2400" b="0" i="1" u="none" strike="noStrike" kern="1200" baseline="0" dirty="0" err="1">
                          <a:solidFill>
                            <a:schemeClr val="dk1"/>
                          </a:solidFill>
                          <a:latin typeface="+mn-lt"/>
                          <a:ea typeface="+mn-ea"/>
                          <a:cs typeface="+mn-cs"/>
                        </a:rPr>
                        <a:t>ful</a:t>
                      </a:r>
                      <a:endParaRPr lang="zh-CN" altLang="en-US" sz="2400" b="0" i="1" u="none" strike="noStrike" kern="1200" baseline="0" dirty="0">
                        <a:solidFill>
                          <a:schemeClr val="dk1"/>
                        </a:solidFill>
                        <a:latin typeface="+mn-lt"/>
                        <a:ea typeface="+mn-ea"/>
                        <a:cs typeface="+mn-cs"/>
                      </a:endParaRPr>
                    </a:p>
                  </a:txBody>
                  <a:tcPr anchor="ctr" anchorCtr="1"/>
                </a:tc>
                <a:tc>
                  <a:txBody>
                    <a:bodyPr/>
                    <a:lstStyle/>
                    <a:p>
                      <a:pPr marL="0" algn="l" defTabSz="914400" rtl="0" eaLnBrk="1" latinLnBrk="0" hangingPunct="1"/>
                      <a:r>
                        <a:rPr lang="en-US" altLang="zh-CN" sz="2000" b="0" i="0" u="none" strike="noStrike" kern="1200" baseline="0" dirty="0">
                          <a:solidFill>
                            <a:schemeClr val="dk1"/>
                          </a:solidFill>
                          <a:latin typeface="+mn-lt"/>
                          <a:ea typeface="+mn-ea"/>
                          <a:cs typeface="+mn-cs"/>
                        </a:rPr>
                        <a:t>care</a:t>
                      </a:r>
                      <a:endParaRPr lang="zh-CN" altLang="en-US" sz="2000" b="0" i="0" u="none" strike="noStrike" kern="1200" baseline="0" dirty="0">
                        <a:solidFill>
                          <a:schemeClr val="dk1"/>
                        </a:solidFill>
                        <a:latin typeface="+mn-lt"/>
                        <a:ea typeface="+mn-ea"/>
                        <a:cs typeface="+mn-cs"/>
                      </a:endParaRPr>
                    </a:p>
                  </a:txBody>
                  <a:tcPr anchor="ctr" anchorCtr="1"/>
                </a:tc>
                <a:tc>
                  <a:txBody>
                    <a:bodyPr/>
                    <a:lstStyle/>
                    <a:p>
                      <a:endParaRPr lang="zh-CN" altLang="en-US" dirty="0"/>
                    </a:p>
                  </a:txBody>
                  <a:tcPr/>
                </a:tc>
                <a:tc>
                  <a:txBody>
                    <a:bodyPr/>
                    <a:lstStyle/>
                    <a:p>
                      <a:endParaRPr lang="zh-CN" altLang="en-US" dirty="0"/>
                    </a:p>
                  </a:txBody>
                  <a:tcPr/>
                </a:tc>
              </a:tr>
              <a:tr h="420947">
                <a:tc vMerge="1">
                  <a:txBody>
                    <a:bodyPr/>
                    <a:lstStyle/>
                    <a:p>
                      <a:endParaRPr lang="zh-CN"/>
                    </a:p>
                  </a:txBody>
                  <a:tcPr/>
                </a:tc>
                <a:tc>
                  <a:txBody>
                    <a:bodyPr/>
                    <a:lstStyle/>
                    <a:p>
                      <a:pPr marL="0" algn="l" defTabSz="914400" rtl="0" eaLnBrk="1" latinLnBrk="0" hangingPunct="1"/>
                      <a:r>
                        <a:rPr lang="en-US" altLang="zh-CN" sz="2000" b="0" i="0" u="none" strike="noStrike" kern="1200" baseline="0" dirty="0">
                          <a:solidFill>
                            <a:schemeClr val="dk1"/>
                          </a:solidFill>
                          <a:latin typeface="+mn-lt"/>
                          <a:ea typeface="+mn-ea"/>
                          <a:cs typeface="+mn-cs"/>
                        </a:rPr>
                        <a:t>use</a:t>
                      </a:r>
                      <a:endParaRPr lang="zh-CN" altLang="en-US" sz="2000" b="0" i="0" u="none" strike="noStrike" kern="1200" baseline="0" dirty="0">
                        <a:solidFill>
                          <a:schemeClr val="dk1"/>
                        </a:solidFill>
                        <a:latin typeface="+mn-lt"/>
                        <a:ea typeface="+mn-ea"/>
                        <a:cs typeface="+mn-cs"/>
                      </a:endParaRPr>
                    </a:p>
                  </a:txBody>
                  <a:tcPr anchor="ctr" anchorCtr="1"/>
                </a:tc>
                <a:tc>
                  <a:txBody>
                    <a:bodyPr/>
                    <a:lstStyle/>
                    <a:p>
                      <a:endParaRPr lang="zh-CN" altLang="en-US"/>
                    </a:p>
                  </a:txBody>
                  <a:tcPr/>
                </a:tc>
                <a:tc>
                  <a:txBody>
                    <a:bodyPr/>
                    <a:lstStyle/>
                    <a:p>
                      <a:endParaRPr lang="zh-CN" altLang="en-US" dirty="0"/>
                    </a:p>
                  </a:txBody>
                  <a:tcPr/>
                </a:tc>
              </a:tr>
              <a:tr h="420947">
                <a:tc vMerge="1">
                  <a:txBody>
                    <a:bodyPr/>
                    <a:lstStyle/>
                    <a:p>
                      <a:endParaRPr lang="zh-CN"/>
                    </a:p>
                  </a:txBody>
                  <a:tcPr/>
                </a:tc>
                <a:tc>
                  <a:txBody>
                    <a:bodyPr/>
                    <a:lstStyle/>
                    <a:p>
                      <a:pPr marL="0" algn="l" defTabSz="914400" rtl="0" eaLnBrk="1" latinLnBrk="0" hangingPunct="1"/>
                      <a:r>
                        <a:rPr lang="en-US" altLang="zh-CN" sz="2000" b="0" i="0" u="none" strike="noStrike" kern="1200" baseline="0" dirty="0">
                          <a:solidFill>
                            <a:schemeClr val="dk1"/>
                          </a:solidFill>
                          <a:latin typeface="+mn-lt"/>
                          <a:ea typeface="+mn-ea"/>
                          <a:cs typeface="+mn-cs"/>
                        </a:rPr>
                        <a:t>help</a:t>
                      </a:r>
                      <a:endParaRPr lang="zh-CN" altLang="en-US" sz="2000" b="0" i="0" u="none" strike="noStrike" kern="1200" baseline="0" dirty="0">
                        <a:solidFill>
                          <a:schemeClr val="dk1"/>
                        </a:solidFill>
                        <a:latin typeface="+mn-lt"/>
                        <a:ea typeface="+mn-ea"/>
                        <a:cs typeface="+mn-cs"/>
                      </a:endParaRPr>
                    </a:p>
                  </a:txBody>
                  <a:tcPr anchor="ctr" anchorCtr="1"/>
                </a:tc>
                <a:tc>
                  <a:txBody>
                    <a:bodyPr/>
                    <a:lstStyle/>
                    <a:p>
                      <a:endParaRPr lang="zh-CN" altLang="en-US" dirty="0"/>
                    </a:p>
                  </a:txBody>
                  <a:tcPr/>
                </a:tc>
                <a:tc>
                  <a:txBody>
                    <a:bodyPr/>
                    <a:lstStyle/>
                    <a:p>
                      <a:endParaRPr lang="zh-CN" altLang="en-US" dirty="0"/>
                    </a:p>
                  </a:txBody>
                  <a:tcPr/>
                </a:tc>
              </a:tr>
              <a:tr h="420947">
                <a:tc rowSpan="3">
                  <a:txBody>
                    <a:bodyPr/>
                    <a:lstStyle/>
                    <a:p>
                      <a:pPr marL="0" algn="ctr" defTabSz="914400" rtl="0" eaLnBrk="1" latinLnBrk="0" hangingPunct="1"/>
                      <a:r>
                        <a:rPr lang="en-US" altLang="zh-CN" sz="2400" b="0" i="1" u="none" strike="noStrike" kern="1200" baseline="0" dirty="0">
                          <a:solidFill>
                            <a:schemeClr val="dk1"/>
                          </a:solidFill>
                          <a:latin typeface="+mn-lt"/>
                          <a:ea typeface="+mn-ea"/>
                          <a:cs typeface="+mn-cs"/>
                        </a:rPr>
                        <a:t>-</a:t>
                      </a:r>
                      <a:r>
                        <a:rPr lang="en-US" altLang="zh-CN" sz="2400" b="0" i="1" u="none" strike="noStrike" kern="1200" baseline="0" dirty="0" err="1">
                          <a:solidFill>
                            <a:schemeClr val="dk1"/>
                          </a:solidFill>
                          <a:latin typeface="+mn-lt"/>
                          <a:ea typeface="+mn-ea"/>
                          <a:cs typeface="+mn-cs"/>
                        </a:rPr>
                        <a:t>fy</a:t>
                      </a:r>
                      <a:endParaRPr lang="zh-CN" altLang="en-US" sz="2400" b="0" i="1" u="none" strike="noStrike" kern="1200" baseline="0" dirty="0">
                        <a:solidFill>
                          <a:schemeClr val="dk1"/>
                        </a:solidFill>
                        <a:latin typeface="+mn-lt"/>
                        <a:ea typeface="+mn-ea"/>
                        <a:cs typeface="+mn-cs"/>
                      </a:endParaRPr>
                    </a:p>
                  </a:txBody>
                  <a:tcPr anchor="ctr" anchorCtr="1"/>
                </a:tc>
                <a:tc>
                  <a:txBody>
                    <a:bodyPr/>
                    <a:lstStyle/>
                    <a:p>
                      <a:pPr marL="0" algn="l" defTabSz="914400" rtl="0" eaLnBrk="1" latinLnBrk="0" hangingPunct="1"/>
                      <a:r>
                        <a:rPr lang="en-US" altLang="zh-CN" sz="2000" b="0" i="0" u="none" strike="noStrike" kern="1200" baseline="0" dirty="0">
                          <a:solidFill>
                            <a:schemeClr val="dk1"/>
                          </a:solidFill>
                          <a:latin typeface="+mn-lt"/>
                          <a:ea typeface="+mn-ea"/>
                          <a:cs typeface="+mn-cs"/>
                        </a:rPr>
                        <a:t>pure</a:t>
                      </a:r>
                      <a:endParaRPr lang="zh-CN" altLang="en-US" sz="2000" b="0" i="0" u="none" strike="noStrike" kern="1200" baseline="0" dirty="0">
                        <a:solidFill>
                          <a:schemeClr val="dk1"/>
                        </a:solidFill>
                        <a:latin typeface="+mn-lt"/>
                        <a:ea typeface="+mn-ea"/>
                        <a:cs typeface="+mn-cs"/>
                      </a:endParaRPr>
                    </a:p>
                  </a:txBody>
                  <a:tcPr anchor="ctr" anchorCtr="1"/>
                </a:tc>
                <a:tc>
                  <a:txBody>
                    <a:bodyPr/>
                    <a:lstStyle/>
                    <a:p>
                      <a:endParaRPr lang="zh-CN" altLang="en-US"/>
                    </a:p>
                  </a:txBody>
                  <a:tcPr/>
                </a:tc>
                <a:tc>
                  <a:txBody>
                    <a:bodyPr/>
                    <a:lstStyle/>
                    <a:p>
                      <a:endParaRPr lang="zh-CN" altLang="en-US" dirty="0"/>
                    </a:p>
                  </a:txBody>
                  <a:tcPr/>
                </a:tc>
              </a:tr>
              <a:tr h="420947">
                <a:tc vMerge="1">
                  <a:txBody>
                    <a:bodyPr/>
                    <a:lstStyle/>
                    <a:p>
                      <a:endParaRPr lang="zh-CN"/>
                    </a:p>
                  </a:txBody>
                  <a:tcPr/>
                </a:tc>
                <a:tc>
                  <a:txBody>
                    <a:bodyPr/>
                    <a:lstStyle/>
                    <a:p>
                      <a:pPr marL="0" algn="l" defTabSz="914400" rtl="0" eaLnBrk="1" latinLnBrk="0" hangingPunct="1"/>
                      <a:r>
                        <a:rPr lang="en-US" altLang="zh-CN" sz="2000" b="0" i="0" u="none" strike="noStrike" kern="1200" baseline="0" dirty="0">
                          <a:solidFill>
                            <a:schemeClr val="dk1"/>
                          </a:solidFill>
                          <a:latin typeface="+mn-lt"/>
                          <a:ea typeface="+mn-ea"/>
                          <a:cs typeface="+mn-cs"/>
                        </a:rPr>
                        <a:t>class</a:t>
                      </a:r>
                      <a:endParaRPr lang="zh-CN" altLang="en-US" sz="2000" b="0" i="0" u="none" strike="noStrike" kern="1200" baseline="0" dirty="0">
                        <a:solidFill>
                          <a:schemeClr val="dk1"/>
                        </a:solidFill>
                        <a:latin typeface="+mn-lt"/>
                        <a:ea typeface="+mn-ea"/>
                        <a:cs typeface="+mn-cs"/>
                      </a:endParaRPr>
                    </a:p>
                  </a:txBody>
                  <a:tcPr anchor="ctr" anchorCtr="1"/>
                </a:tc>
                <a:tc>
                  <a:txBody>
                    <a:bodyPr/>
                    <a:lstStyle/>
                    <a:p>
                      <a:endParaRPr lang="zh-CN" altLang="en-US" dirty="0"/>
                    </a:p>
                  </a:txBody>
                  <a:tcPr/>
                </a:tc>
                <a:tc>
                  <a:txBody>
                    <a:bodyPr/>
                    <a:lstStyle/>
                    <a:p>
                      <a:endParaRPr lang="zh-CN" altLang="en-US"/>
                    </a:p>
                  </a:txBody>
                  <a:tcPr/>
                </a:tc>
              </a:tr>
              <a:tr h="420947">
                <a:tc vMerge="1">
                  <a:txBody>
                    <a:bodyPr/>
                    <a:lstStyle/>
                    <a:p>
                      <a:endParaRPr lang="zh-CN"/>
                    </a:p>
                  </a:txBody>
                  <a:tcPr/>
                </a:tc>
                <a:tc>
                  <a:txBody>
                    <a:bodyPr/>
                    <a:lstStyle/>
                    <a:p>
                      <a:pPr marL="0" algn="l" defTabSz="914400" rtl="0" eaLnBrk="1" latinLnBrk="0" hangingPunct="1"/>
                      <a:r>
                        <a:rPr lang="en-US" altLang="zh-CN" sz="2000" b="0" i="0" u="none" strike="noStrike" kern="1200" baseline="0" dirty="0">
                          <a:solidFill>
                            <a:schemeClr val="dk1"/>
                          </a:solidFill>
                          <a:latin typeface="+mn-lt"/>
                          <a:ea typeface="+mn-ea"/>
                          <a:cs typeface="+mn-cs"/>
                        </a:rPr>
                        <a:t>beauty</a:t>
                      </a:r>
                      <a:endParaRPr lang="zh-CN" altLang="en-US" sz="2000" b="0" i="0" u="none" strike="noStrike" kern="1200" baseline="0" dirty="0">
                        <a:solidFill>
                          <a:schemeClr val="dk1"/>
                        </a:solidFill>
                        <a:latin typeface="+mn-lt"/>
                        <a:ea typeface="+mn-ea"/>
                        <a:cs typeface="+mn-cs"/>
                      </a:endParaRPr>
                    </a:p>
                  </a:txBody>
                  <a:tcPr anchor="ctr" anchorCtr="1"/>
                </a:tc>
                <a:tc>
                  <a:txBody>
                    <a:bodyPr/>
                    <a:lstStyle/>
                    <a:p>
                      <a:endParaRPr lang="zh-CN" altLang="en-US"/>
                    </a:p>
                  </a:txBody>
                  <a:tcPr/>
                </a:tc>
                <a:tc>
                  <a:txBody>
                    <a:bodyPr/>
                    <a:lstStyle/>
                    <a:p>
                      <a:endParaRPr lang="zh-CN" altLang="en-US" dirty="0"/>
                    </a:p>
                  </a:txBody>
                  <a:tcPr/>
                </a:tc>
              </a:tr>
            </a:tbl>
          </a:graphicData>
        </a:graphic>
      </p:graphicFrame>
      <p:sp>
        <p:nvSpPr>
          <p:cNvPr id="27" name="矩形 26"/>
          <p:cNvSpPr/>
          <p:nvPr/>
        </p:nvSpPr>
        <p:spPr>
          <a:xfrm>
            <a:off x="5784113" y="2202339"/>
            <a:ext cx="2115878" cy="400110"/>
          </a:xfrm>
          <a:prstGeom prst="rect">
            <a:avLst/>
          </a:prstGeom>
        </p:spPr>
        <p:txBody>
          <a:bodyPr wrap="square">
            <a:spAutoFit/>
          </a:bodyPr>
          <a:lstStyle/>
          <a:p>
            <a:pPr lvl="0" algn="ctr">
              <a:defRPr/>
            </a:pPr>
            <a:r>
              <a:rPr lang="en-US" altLang="zh-CN" sz="2000" dirty="0">
                <a:solidFill>
                  <a:schemeClr val="dk1"/>
                </a:solidFill>
              </a:rPr>
              <a:t>idealize</a:t>
            </a:r>
            <a:endParaRPr lang="zh-CN" altLang="zh-CN" sz="2000" dirty="0">
              <a:solidFill>
                <a:schemeClr val="dk1"/>
              </a:solidFill>
            </a:endParaRPr>
          </a:p>
        </p:txBody>
      </p:sp>
      <p:sp>
        <p:nvSpPr>
          <p:cNvPr id="28" name="矩形 27"/>
          <p:cNvSpPr/>
          <p:nvPr/>
        </p:nvSpPr>
        <p:spPr>
          <a:xfrm>
            <a:off x="7899991" y="2202339"/>
            <a:ext cx="2897586" cy="369332"/>
          </a:xfrm>
          <a:prstGeom prst="rect">
            <a:avLst/>
          </a:prstGeom>
        </p:spPr>
        <p:txBody>
          <a:bodyPr wrap="square">
            <a:spAutoFit/>
          </a:bodyPr>
          <a:lstStyle/>
          <a:p>
            <a:pPr algn="ctr"/>
            <a:r>
              <a:rPr lang="zh-CN" altLang="zh-CN" kern="0" dirty="0">
                <a:solidFill>
                  <a:srgbClr val="231F20"/>
                </a:solidFill>
                <a:latin typeface="Times New Roman" panose="02020603050405020304"/>
                <a:cs typeface="Times New Roman" panose="02020603050405020304"/>
              </a:rPr>
              <a:t>实现，意识到</a:t>
            </a:r>
            <a:endParaRPr lang="zh-CN" altLang="en-US" kern="0" dirty="0">
              <a:solidFill>
                <a:srgbClr val="231F20"/>
              </a:solidFill>
              <a:latin typeface="Times New Roman" panose="02020603050405020304"/>
              <a:cs typeface="Times New Roman" panose="02020603050405020304"/>
            </a:endParaRPr>
          </a:p>
        </p:txBody>
      </p:sp>
      <p:sp>
        <p:nvSpPr>
          <p:cNvPr id="29" name="矩形 28"/>
          <p:cNvSpPr/>
          <p:nvPr/>
        </p:nvSpPr>
        <p:spPr>
          <a:xfrm>
            <a:off x="5784113" y="2602449"/>
            <a:ext cx="2115878" cy="400110"/>
          </a:xfrm>
          <a:prstGeom prst="rect">
            <a:avLst/>
          </a:prstGeom>
        </p:spPr>
        <p:txBody>
          <a:bodyPr wrap="square">
            <a:spAutoFit/>
          </a:bodyPr>
          <a:lstStyle/>
          <a:p>
            <a:pPr algn="ctr">
              <a:defRPr/>
            </a:pPr>
            <a:r>
              <a:rPr lang="en-US" altLang="zh-CN" sz="2000" dirty="0">
                <a:solidFill>
                  <a:schemeClr val="dk1"/>
                </a:solidFill>
              </a:rPr>
              <a:t>civilize</a:t>
            </a:r>
            <a:endParaRPr lang="zh-CN" altLang="en-US" sz="2000" dirty="0">
              <a:solidFill>
                <a:schemeClr val="dk1"/>
              </a:solidFill>
            </a:endParaRPr>
          </a:p>
        </p:txBody>
      </p:sp>
      <p:sp>
        <p:nvSpPr>
          <p:cNvPr id="30" name="矩形 29"/>
          <p:cNvSpPr/>
          <p:nvPr/>
        </p:nvSpPr>
        <p:spPr>
          <a:xfrm>
            <a:off x="7899991" y="2617838"/>
            <a:ext cx="2897586" cy="369332"/>
          </a:xfrm>
          <a:prstGeom prst="rect">
            <a:avLst/>
          </a:prstGeom>
        </p:spPr>
        <p:txBody>
          <a:bodyPr wrap="square">
            <a:spAutoFit/>
          </a:bodyPr>
          <a:lstStyle/>
          <a:p>
            <a:pPr algn="ctr"/>
            <a:r>
              <a:rPr lang="zh-CN" altLang="zh-CN" kern="0" dirty="0">
                <a:solidFill>
                  <a:srgbClr val="231F20"/>
                </a:solidFill>
                <a:latin typeface="Times New Roman" panose="02020603050405020304"/>
                <a:cs typeface="Times New Roman" panose="02020603050405020304"/>
              </a:rPr>
              <a:t>使文明，开化</a:t>
            </a:r>
            <a:endParaRPr lang="zh-CN" altLang="en-US" kern="0" dirty="0">
              <a:solidFill>
                <a:srgbClr val="231F20"/>
              </a:solidFill>
              <a:latin typeface="Times New Roman" panose="02020603050405020304"/>
              <a:cs typeface="Times New Roman" panose="02020603050405020304"/>
            </a:endParaRPr>
          </a:p>
        </p:txBody>
      </p:sp>
      <p:sp>
        <p:nvSpPr>
          <p:cNvPr id="31" name="矩形 30"/>
          <p:cNvSpPr/>
          <p:nvPr/>
        </p:nvSpPr>
        <p:spPr>
          <a:xfrm>
            <a:off x="5784113" y="3033337"/>
            <a:ext cx="2115878" cy="400110"/>
          </a:xfrm>
          <a:prstGeom prst="rect">
            <a:avLst/>
          </a:prstGeom>
        </p:spPr>
        <p:txBody>
          <a:bodyPr wrap="square">
            <a:spAutoFit/>
          </a:bodyPr>
          <a:lstStyle/>
          <a:p>
            <a:pPr algn="ctr">
              <a:defRPr/>
            </a:pPr>
            <a:r>
              <a:rPr lang="en-US" altLang="zh-CN" sz="2000" dirty="0">
                <a:solidFill>
                  <a:schemeClr val="dk1"/>
                </a:solidFill>
              </a:rPr>
              <a:t>globalize </a:t>
            </a:r>
            <a:endParaRPr lang="zh-CN" altLang="en-US" sz="2000" dirty="0">
              <a:solidFill>
                <a:schemeClr val="dk1"/>
              </a:solidFill>
            </a:endParaRPr>
          </a:p>
        </p:txBody>
      </p:sp>
      <p:sp>
        <p:nvSpPr>
          <p:cNvPr id="32" name="矩形 31"/>
          <p:cNvSpPr/>
          <p:nvPr/>
        </p:nvSpPr>
        <p:spPr>
          <a:xfrm>
            <a:off x="7899991" y="3026903"/>
            <a:ext cx="2897586" cy="372153"/>
          </a:xfrm>
          <a:prstGeom prst="rect">
            <a:avLst/>
          </a:prstGeom>
        </p:spPr>
        <p:txBody>
          <a:bodyPr wrap="square">
            <a:spAutoFit/>
          </a:bodyPr>
          <a:lstStyle/>
          <a:p>
            <a:pPr indent="266700" algn="ctr">
              <a:lnSpc>
                <a:spcPct val="110000"/>
              </a:lnSpc>
              <a:spcAft>
                <a:spcPts val="0"/>
              </a:spcAft>
            </a:pPr>
            <a:r>
              <a:rPr lang="zh-CN" altLang="zh-CN" kern="0" dirty="0">
                <a:solidFill>
                  <a:srgbClr val="231F20"/>
                </a:solidFill>
                <a:latin typeface="Times New Roman" panose="02020603050405020304"/>
                <a:cs typeface="Times New Roman" panose="02020603050405020304"/>
              </a:rPr>
              <a:t>全球化</a:t>
            </a:r>
          </a:p>
        </p:txBody>
      </p:sp>
      <p:sp>
        <p:nvSpPr>
          <p:cNvPr id="33" name="矩形 32"/>
          <p:cNvSpPr/>
          <p:nvPr/>
        </p:nvSpPr>
        <p:spPr>
          <a:xfrm>
            <a:off x="5784113" y="3453592"/>
            <a:ext cx="2115877" cy="400110"/>
          </a:xfrm>
          <a:prstGeom prst="rect">
            <a:avLst/>
          </a:prstGeom>
        </p:spPr>
        <p:txBody>
          <a:bodyPr wrap="square">
            <a:spAutoFit/>
          </a:bodyPr>
          <a:lstStyle/>
          <a:p>
            <a:pPr algn="ctr">
              <a:defRPr/>
            </a:pPr>
            <a:r>
              <a:rPr lang="en-US" altLang="zh-CN" sz="2000" dirty="0">
                <a:solidFill>
                  <a:schemeClr val="dk1"/>
                </a:solidFill>
              </a:rPr>
              <a:t>careful</a:t>
            </a:r>
            <a:endParaRPr lang="zh-CN" altLang="en-US" sz="2000" dirty="0">
              <a:solidFill>
                <a:schemeClr val="dk1"/>
              </a:solidFill>
            </a:endParaRPr>
          </a:p>
        </p:txBody>
      </p:sp>
      <p:sp>
        <p:nvSpPr>
          <p:cNvPr id="34" name="矩形 33"/>
          <p:cNvSpPr/>
          <p:nvPr/>
        </p:nvSpPr>
        <p:spPr>
          <a:xfrm>
            <a:off x="7899990" y="3453592"/>
            <a:ext cx="2897587" cy="377283"/>
          </a:xfrm>
          <a:prstGeom prst="rect">
            <a:avLst/>
          </a:prstGeom>
        </p:spPr>
        <p:txBody>
          <a:bodyPr wrap="square">
            <a:spAutoFit/>
          </a:bodyPr>
          <a:lstStyle/>
          <a:p>
            <a:pPr indent="266700" algn="ctr">
              <a:lnSpc>
                <a:spcPct val="110000"/>
              </a:lnSpc>
            </a:pPr>
            <a:r>
              <a:rPr lang="zh-CN" altLang="en-US" kern="0" dirty="0" smtClean="0">
                <a:solidFill>
                  <a:srgbClr val="231F20"/>
                </a:solidFill>
                <a:latin typeface="Times New Roman" panose="02020603050405020304"/>
                <a:cs typeface="Times New Roman" panose="02020603050405020304"/>
              </a:rPr>
              <a:t>小心的；谨慎的</a:t>
            </a:r>
            <a:endParaRPr lang="zh-CN" altLang="en-US" kern="0" dirty="0">
              <a:solidFill>
                <a:srgbClr val="231F20"/>
              </a:solidFill>
              <a:latin typeface="Times New Roman" panose="02020603050405020304"/>
              <a:cs typeface="Times New Roman" panose="02020603050405020304"/>
            </a:endParaRPr>
          </a:p>
        </p:txBody>
      </p:sp>
      <p:sp>
        <p:nvSpPr>
          <p:cNvPr id="35" name="矩形 34"/>
          <p:cNvSpPr/>
          <p:nvPr/>
        </p:nvSpPr>
        <p:spPr>
          <a:xfrm>
            <a:off x="5774079" y="3870891"/>
            <a:ext cx="2125911" cy="400110"/>
          </a:xfrm>
          <a:prstGeom prst="rect">
            <a:avLst/>
          </a:prstGeom>
        </p:spPr>
        <p:txBody>
          <a:bodyPr wrap="square">
            <a:spAutoFit/>
          </a:bodyPr>
          <a:lstStyle/>
          <a:p>
            <a:pPr algn="ctr">
              <a:defRPr/>
            </a:pPr>
            <a:r>
              <a:rPr lang="en-US" altLang="zh-CN" sz="2000" dirty="0">
                <a:solidFill>
                  <a:schemeClr val="dk1"/>
                </a:solidFill>
              </a:rPr>
              <a:t>useful</a:t>
            </a:r>
            <a:endParaRPr lang="zh-CN" altLang="en-US" sz="2000" dirty="0">
              <a:solidFill>
                <a:schemeClr val="dk1"/>
              </a:solidFill>
            </a:endParaRPr>
          </a:p>
        </p:txBody>
      </p:sp>
      <p:sp>
        <p:nvSpPr>
          <p:cNvPr id="36" name="矩形 35"/>
          <p:cNvSpPr/>
          <p:nvPr/>
        </p:nvSpPr>
        <p:spPr>
          <a:xfrm>
            <a:off x="7921255" y="3868455"/>
            <a:ext cx="2876321" cy="372153"/>
          </a:xfrm>
          <a:prstGeom prst="rect">
            <a:avLst/>
          </a:prstGeom>
        </p:spPr>
        <p:txBody>
          <a:bodyPr wrap="square">
            <a:spAutoFit/>
          </a:bodyPr>
          <a:lstStyle/>
          <a:p>
            <a:pPr indent="266700" algn="ctr">
              <a:lnSpc>
                <a:spcPct val="110000"/>
              </a:lnSpc>
              <a:spcAft>
                <a:spcPts val="0"/>
              </a:spcAft>
            </a:pPr>
            <a:r>
              <a:rPr lang="zh-CN" altLang="zh-CN" kern="0" dirty="0">
                <a:solidFill>
                  <a:srgbClr val="231F20"/>
                </a:solidFill>
                <a:latin typeface="Times New Roman" panose="02020603050405020304"/>
                <a:cs typeface="Times New Roman" panose="02020603050405020304"/>
              </a:rPr>
              <a:t>有用的</a:t>
            </a:r>
          </a:p>
        </p:txBody>
      </p:sp>
      <p:sp>
        <p:nvSpPr>
          <p:cNvPr id="37" name="矩形 36"/>
          <p:cNvSpPr/>
          <p:nvPr/>
        </p:nvSpPr>
        <p:spPr>
          <a:xfrm>
            <a:off x="5784113" y="4288190"/>
            <a:ext cx="2115877" cy="400110"/>
          </a:xfrm>
          <a:prstGeom prst="rect">
            <a:avLst/>
          </a:prstGeom>
        </p:spPr>
        <p:txBody>
          <a:bodyPr wrap="square">
            <a:spAutoFit/>
          </a:bodyPr>
          <a:lstStyle/>
          <a:p>
            <a:pPr algn="ctr">
              <a:defRPr/>
            </a:pPr>
            <a:r>
              <a:rPr lang="en-US" altLang="zh-CN" sz="2000" dirty="0">
                <a:solidFill>
                  <a:schemeClr val="dk1"/>
                </a:solidFill>
              </a:rPr>
              <a:t>helpful</a:t>
            </a:r>
            <a:endParaRPr lang="zh-CN" altLang="en-US" sz="2000" dirty="0">
              <a:solidFill>
                <a:schemeClr val="dk1"/>
              </a:solidFill>
            </a:endParaRPr>
          </a:p>
        </p:txBody>
      </p:sp>
      <p:sp>
        <p:nvSpPr>
          <p:cNvPr id="38" name="矩形 37"/>
          <p:cNvSpPr/>
          <p:nvPr/>
        </p:nvSpPr>
        <p:spPr>
          <a:xfrm>
            <a:off x="5784113" y="4708445"/>
            <a:ext cx="2115877" cy="400110"/>
          </a:xfrm>
          <a:prstGeom prst="rect">
            <a:avLst/>
          </a:prstGeom>
        </p:spPr>
        <p:txBody>
          <a:bodyPr wrap="square">
            <a:spAutoFit/>
          </a:bodyPr>
          <a:lstStyle/>
          <a:p>
            <a:pPr algn="ctr">
              <a:defRPr/>
            </a:pPr>
            <a:r>
              <a:rPr lang="en-US" altLang="zh-CN" sz="2000" dirty="0">
                <a:solidFill>
                  <a:schemeClr val="dk1"/>
                </a:solidFill>
              </a:rPr>
              <a:t>purify </a:t>
            </a:r>
            <a:endParaRPr lang="zh-CN" altLang="en-US" sz="2000" dirty="0">
              <a:solidFill>
                <a:schemeClr val="dk1"/>
              </a:solidFill>
            </a:endParaRPr>
          </a:p>
        </p:txBody>
      </p:sp>
      <p:sp>
        <p:nvSpPr>
          <p:cNvPr id="39" name="矩形 38"/>
          <p:cNvSpPr/>
          <p:nvPr/>
        </p:nvSpPr>
        <p:spPr>
          <a:xfrm>
            <a:off x="5784113" y="5124791"/>
            <a:ext cx="2115877" cy="400110"/>
          </a:xfrm>
          <a:prstGeom prst="rect">
            <a:avLst/>
          </a:prstGeom>
        </p:spPr>
        <p:txBody>
          <a:bodyPr wrap="square">
            <a:spAutoFit/>
          </a:bodyPr>
          <a:lstStyle/>
          <a:p>
            <a:pPr algn="ctr">
              <a:defRPr/>
            </a:pPr>
            <a:r>
              <a:rPr lang="en-US" altLang="zh-CN" sz="2000" dirty="0">
                <a:solidFill>
                  <a:schemeClr val="dk1"/>
                </a:solidFill>
              </a:rPr>
              <a:t>classify</a:t>
            </a:r>
            <a:endParaRPr lang="zh-CN" altLang="en-US" sz="2000" dirty="0">
              <a:solidFill>
                <a:schemeClr val="dk1"/>
              </a:solidFill>
            </a:endParaRPr>
          </a:p>
        </p:txBody>
      </p:sp>
      <p:sp>
        <p:nvSpPr>
          <p:cNvPr id="40" name="矩形 39"/>
          <p:cNvSpPr/>
          <p:nvPr/>
        </p:nvSpPr>
        <p:spPr>
          <a:xfrm>
            <a:off x="5774079" y="5558468"/>
            <a:ext cx="2125911" cy="400110"/>
          </a:xfrm>
          <a:prstGeom prst="rect">
            <a:avLst/>
          </a:prstGeom>
        </p:spPr>
        <p:txBody>
          <a:bodyPr wrap="square">
            <a:spAutoFit/>
          </a:bodyPr>
          <a:lstStyle/>
          <a:p>
            <a:pPr algn="ctr">
              <a:defRPr/>
            </a:pPr>
            <a:r>
              <a:rPr lang="en-US" altLang="zh-CN" sz="2000" dirty="0">
                <a:solidFill>
                  <a:schemeClr val="dk1"/>
                </a:solidFill>
              </a:rPr>
              <a:t>beautify</a:t>
            </a:r>
            <a:endParaRPr lang="zh-CN" altLang="en-US" sz="2000" dirty="0">
              <a:solidFill>
                <a:schemeClr val="dk1"/>
              </a:solidFill>
            </a:endParaRPr>
          </a:p>
        </p:txBody>
      </p:sp>
      <p:sp>
        <p:nvSpPr>
          <p:cNvPr id="41" name="矩形 40"/>
          <p:cNvSpPr/>
          <p:nvPr/>
        </p:nvSpPr>
        <p:spPr>
          <a:xfrm>
            <a:off x="7921256" y="4311413"/>
            <a:ext cx="2876320" cy="372153"/>
          </a:xfrm>
          <a:prstGeom prst="rect">
            <a:avLst/>
          </a:prstGeom>
        </p:spPr>
        <p:txBody>
          <a:bodyPr wrap="square">
            <a:spAutoFit/>
          </a:bodyPr>
          <a:lstStyle/>
          <a:p>
            <a:pPr indent="266700" algn="ctr">
              <a:lnSpc>
                <a:spcPct val="110000"/>
              </a:lnSpc>
            </a:pPr>
            <a:r>
              <a:rPr lang="zh-CN" altLang="zh-CN" kern="0" dirty="0">
                <a:solidFill>
                  <a:srgbClr val="231F20"/>
                </a:solidFill>
                <a:latin typeface="Times New Roman" panose="02020603050405020304"/>
                <a:cs typeface="Times New Roman" panose="02020603050405020304"/>
              </a:rPr>
              <a:t>有帮助的</a:t>
            </a:r>
          </a:p>
        </p:txBody>
      </p:sp>
      <p:sp>
        <p:nvSpPr>
          <p:cNvPr id="42" name="矩形 41"/>
          <p:cNvSpPr/>
          <p:nvPr/>
        </p:nvSpPr>
        <p:spPr>
          <a:xfrm>
            <a:off x="7921255" y="4708445"/>
            <a:ext cx="2876321" cy="372153"/>
          </a:xfrm>
          <a:prstGeom prst="rect">
            <a:avLst/>
          </a:prstGeom>
        </p:spPr>
        <p:txBody>
          <a:bodyPr wrap="square">
            <a:spAutoFit/>
          </a:bodyPr>
          <a:lstStyle/>
          <a:p>
            <a:pPr indent="266700" algn="ctr">
              <a:lnSpc>
                <a:spcPct val="110000"/>
              </a:lnSpc>
              <a:spcAft>
                <a:spcPts val="0"/>
              </a:spcAft>
            </a:pPr>
            <a:r>
              <a:rPr lang="zh-CN" altLang="zh-CN" kern="0" dirty="0">
                <a:solidFill>
                  <a:srgbClr val="231F20"/>
                </a:solidFill>
                <a:latin typeface="Times New Roman" panose="02020603050405020304"/>
                <a:cs typeface="Times New Roman" panose="02020603050405020304"/>
              </a:rPr>
              <a:t>净化</a:t>
            </a:r>
          </a:p>
        </p:txBody>
      </p:sp>
      <p:sp>
        <p:nvSpPr>
          <p:cNvPr id="43" name="矩形 42"/>
          <p:cNvSpPr/>
          <p:nvPr/>
        </p:nvSpPr>
        <p:spPr>
          <a:xfrm>
            <a:off x="7921255" y="5150816"/>
            <a:ext cx="2876321" cy="377283"/>
          </a:xfrm>
          <a:prstGeom prst="rect">
            <a:avLst/>
          </a:prstGeom>
        </p:spPr>
        <p:txBody>
          <a:bodyPr wrap="square">
            <a:spAutoFit/>
          </a:bodyPr>
          <a:lstStyle/>
          <a:p>
            <a:pPr indent="266700" algn="ctr">
              <a:lnSpc>
                <a:spcPct val="110000"/>
              </a:lnSpc>
            </a:pPr>
            <a:r>
              <a:rPr lang="zh-CN" altLang="zh-CN" kern="0" dirty="0">
                <a:solidFill>
                  <a:srgbClr val="231F20"/>
                </a:solidFill>
                <a:latin typeface="Times New Roman" panose="02020603050405020304"/>
                <a:cs typeface="Times New Roman" panose="02020603050405020304"/>
              </a:rPr>
              <a:t>分类</a:t>
            </a:r>
            <a:endParaRPr lang="zh-CN" altLang="en-US" kern="0" dirty="0">
              <a:solidFill>
                <a:srgbClr val="231F20"/>
              </a:solidFill>
              <a:latin typeface="Times New Roman" panose="02020603050405020304"/>
              <a:cs typeface="Times New Roman" panose="02020603050405020304"/>
            </a:endParaRPr>
          </a:p>
        </p:txBody>
      </p:sp>
      <p:sp>
        <p:nvSpPr>
          <p:cNvPr id="44" name="矩形 43"/>
          <p:cNvSpPr/>
          <p:nvPr/>
        </p:nvSpPr>
        <p:spPr>
          <a:xfrm>
            <a:off x="7921254" y="5573857"/>
            <a:ext cx="2876322" cy="369332"/>
          </a:xfrm>
          <a:prstGeom prst="rect">
            <a:avLst/>
          </a:prstGeom>
        </p:spPr>
        <p:txBody>
          <a:bodyPr wrap="square">
            <a:spAutoFit/>
          </a:bodyPr>
          <a:lstStyle/>
          <a:p>
            <a:pPr indent="266700" algn="ctr">
              <a:lnSpc>
                <a:spcPct val="110000"/>
              </a:lnSpc>
            </a:pPr>
            <a:r>
              <a:rPr lang="zh-CN" altLang="zh-CN" kern="0" dirty="0">
                <a:solidFill>
                  <a:srgbClr val="231F20"/>
                </a:solidFill>
                <a:latin typeface="Times New Roman" panose="02020603050405020304"/>
                <a:cs typeface="Times New Roman" panose="02020603050405020304"/>
              </a:rPr>
              <a:t>美化，装饰</a:t>
            </a:r>
            <a:endParaRPr lang="zh-CN" altLang="en-US" kern="0" dirty="0">
              <a:solidFill>
                <a:srgbClr val="231F20"/>
              </a:solidFill>
              <a:latin typeface="Times New Roman" panose="02020603050405020304"/>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 calcmode="lin" valueType="num">
                                      <p:cBhvr>
                                        <p:cTn id="35"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3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3">
                                            <p:txEl>
                                              <p:pRg st="0" end="0"/>
                                            </p:txEl>
                                          </p:spTgt>
                                        </p:tgtEl>
                                        <p:attrNameLst>
                                          <p:attrName>style.visibility</p:attrName>
                                        </p:attrNameLst>
                                      </p:cBhvr>
                                      <p:to>
                                        <p:strVal val="visible"/>
                                      </p:to>
                                    </p:set>
                                    <p:anim calcmode="lin" valueType="num">
                                      <p:cBhvr>
                                        <p:cTn id="49" dur="5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33">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500" fill="hold"/>
                                        <p:tgtEl>
                                          <p:spTgt spid="35"/>
                                        </p:tgtEl>
                                        <p:attrNameLst>
                                          <p:attrName>ppt_w</p:attrName>
                                        </p:attrNameLst>
                                      </p:cBhvr>
                                      <p:tavLst>
                                        <p:tav tm="0">
                                          <p:val>
                                            <p:fltVal val="0"/>
                                          </p:val>
                                        </p:tav>
                                        <p:tav tm="100000">
                                          <p:val>
                                            <p:strVal val="#ppt_w"/>
                                          </p:val>
                                        </p:tav>
                                      </p:tavLst>
                                    </p:anim>
                                    <p:anim calcmode="lin" valueType="num">
                                      <p:cBhvr>
                                        <p:cTn id="64" dur="500" fill="hold"/>
                                        <p:tgtEl>
                                          <p:spTgt spid="35"/>
                                        </p:tgtEl>
                                        <p:attrNameLst>
                                          <p:attrName>ppt_h</p:attrName>
                                        </p:attrNameLst>
                                      </p:cBhvr>
                                      <p:tavLst>
                                        <p:tav tm="0">
                                          <p:val>
                                            <p:fltVal val="0"/>
                                          </p:val>
                                        </p:tav>
                                        <p:tav tm="100000">
                                          <p:val>
                                            <p:strVal val="#ppt_h"/>
                                          </p:val>
                                        </p:tav>
                                      </p:tavLst>
                                    </p:anim>
                                    <p:animEffect transition="in" filter="fade">
                                      <p:cBhvr>
                                        <p:cTn id="65" dur="5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36">
                                            <p:txEl>
                                              <p:pRg st="0" end="0"/>
                                            </p:txEl>
                                          </p:spTgt>
                                        </p:tgtEl>
                                        <p:attrNameLst>
                                          <p:attrName>style.visibility</p:attrName>
                                        </p:attrNameLst>
                                      </p:cBhvr>
                                      <p:to>
                                        <p:strVal val="visible"/>
                                      </p:to>
                                    </p:set>
                                    <p:anim calcmode="lin" valueType="num">
                                      <p:cBhvr>
                                        <p:cTn id="70"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36">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37">
                                            <p:txEl>
                                              <p:pRg st="0" end="0"/>
                                            </p:txEl>
                                          </p:spTgt>
                                        </p:tgtEl>
                                        <p:attrNameLst>
                                          <p:attrName>style.visibility</p:attrName>
                                        </p:attrNameLst>
                                      </p:cBhvr>
                                      <p:to>
                                        <p:strVal val="visible"/>
                                      </p:to>
                                    </p:set>
                                    <p:anim calcmode="lin" valueType="num">
                                      <p:cBhvr>
                                        <p:cTn id="77"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37">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41"/>
                                        </p:tgtEl>
                                        <p:attrNameLst>
                                          <p:attrName>style.visibility</p:attrName>
                                        </p:attrNameLst>
                                      </p:cBhvr>
                                      <p:to>
                                        <p:strVal val="visible"/>
                                      </p:to>
                                    </p:set>
                                    <p:anim calcmode="lin" valueType="num">
                                      <p:cBhvr>
                                        <p:cTn id="84" dur="500" fill="hold"/>
                                        <p:tgtEl>
                                          <p:spTgt spid="41"/>
                                        </p:tgtEl>
                                        <p:attrNameLst>
                                          <p:attrName>ppt_w</p:attrName>
                                        </p:attrNameLst>
                                      </p:cBhvr>
                                      <p:tavLst>
                                        <p:tav tm="0">
                                          <p:val>
                                            <p:fltVal val="0"/>
                                          </p:val>
                                        </p:tav>
                                        <p:tav tm="100000">
                                          <p:val>
                                            <p:strVal val="#ppt_w"/>
                                          </p:val>
                                        </p:tav>
                                      </p:tavLst>
                                    </p:anim>
                                    <p:anim calcmode="lin" valueType="num">
                                      <p:cBhvr>
                                        <p:cTn id="85" dur="500" fill="hold"/>
                                        <p:tgtEl>
                                          <p:spTgt spid="41"/>
                                        </p:tgtEl>
                                        <p:attrNameLst>
                                          <p:attrName>ppt_h</p:attrName>
                                        </p:attrNameLst>
                                      </p:cBhvr>
                                      <p:tavLst>
                                        <p:tav tm="0">
                                          <p:val>
                                            <p:fltVal val="0"/>
                                          </p:val>
                                        </p:tav>
                                        <p:tav tm="100000">
                                          <p:val>
                                            <p:strVal val="#ppt_h"/>
                                          </p:val>
                                        </p:tav>
                                      </p:tavLst>
                                    </p:anim>
                                    <p:animEffect transition="in" filter="fade">
                                      <p:cBhvr>
                                        <p:cTn id="86" dur="500"/>
                                        <p:tgtEl>
                                          <p:spTgt spid="41"/>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p:cTn id="91" dur="500" fill="hold"/>
                                        <p:tgtEl>
                                          <p:spTgt spid="38"/>
                                        </p:tgtEl>
                                        <p:attrNameLst>
                                          <p:attrName>ppt_w</p:attrName>
                                        </p:attrNameLst>
                                      </p:cBhvr>
                                      <p:tavLst>
                                        <p:tav tm="0">
                                          <p:val>
                                            <p:fltVal val="0"/>
                                          </p:val>
                                        </p:tav>
                                        <p:tav tm="100000">
                                          <p:val>
                                            <p:strVal val="#ppt_w"/>
                                          </p:val>
                                        </p:tav>
                                      </p:tavLst>
                                    </p:anim>
                                    <p:anim calcmode="lin" valueType="num">
                                      <p:cBhvr>
                                        <p:cTn id="92" dur="500" fill="hold"/>
                                        <p:tgtEl>
                                          <p:spTgt spid="38"/>
                                        </p:tgtEl>
                                        <p:attrNameLst>
                                          <p:attrName>ppt_h</p:attrName>
                                        </p:attrNameLst>
                                      </p:cBhvr>
                                      <p:tavLst>
                                        <p:tav tm="0">
                                          <p:val>
                                            <p:fltVal val="0"/>
                                          </p:val>
                                        </p:tav>
                                        <p:tav tm="100000">
                                          <p:val>
                                            <p:strVal val="#ppt_h"/>
                                          </p:val>
                                        </p:tav>
                                      </p:tavLst>
                                    </p:anim>
                                    <p:animEffect transition="in" filter="fade">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p:cTn id="98" dur="500" fill="hold"/>
                                        <p:tgtEl>
                                          <p:spTgt spid="42"/>
                                        </p:tgtEl>
                                        <p:attrNameLst>
                                          <p:attrName>ppt_w</p:attrName>
                                        </p:attrNameLst>
                                      </p:cBhvr>
                                      <p:tavLst>
                                        <p:tav tm="0">
                                          <p:val>
                                            <p:fltVal val="0"/>
                                          </p:val>
                                        </p:tav>
                                        <p:tav tm="100000">
                                          <p:val>
                                            <p:strVal val="#ppt_w"/>
                                          </p:val>
                                        </p:tav>
                                      </p:tavLst>
                                    </p:anim>
                                    <p:anim calcmode="lin" valueType="num">
                                      <p:cBhvr>
                                        <p:cTn id="99" dur="500" fill="hold"/>
                                        <p:tgtEl>
                                          <p:spTgt spid="42"/>
                                        </p:tgtEl>
                                        <p:attrNameLst>
                                          <p:attrName>ppt_h</p:attrName>
                                        </p:attrNameLst>
                                      </p:cBhvr>
                                      <p:tavLst>
                                        <p:tav tm="0">
                                          <p:val>
                                            <p:fltVal val="0"/>
                                          </p:val>
                                        </p:tav>
                                        <p:tav tm="100000">
                                          <p:val>
                                            <p:strVal val="#ppt_h"/>
                                          </p:val>
                                        </p:tav>
                                      </p:tavLst>
                                    </p:anim>
                                    <p:animEffect transition="in" filter="fade">
                                      <p:cBhvr>
                                        <p:cTn id="100" dur="500"/>
                                        <p:tgtEl>
                                          <p:spTgt spid="42"/>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39"/>
                                        </p:tgtEl>
                                        <p:attrNameLst>
                                          <p:attrName>style.visibility</p:attrName>
                                        </p:attrNameLst>
                                      </p:cBhvr>
                                      <p:to>
                                        <p:strVal val="visible"/>
                                      </p:to>
                                    </p:set>
                                    <p:anim calcmode="lin" valueType="num">
                                      <p:cBhvr>
                                        <p:cTn id="105" dur="500" fill="hold"/>
                                        <p:tgtEl>
                                          <p:spTgt spid="39"/>
                                        </p:tgtEl>
                                        <p:attrNameLst>
                                          <p:attrName>ppt_w</p:attrName>
                                        </p:attrNameLst>
                                      </p:cBhvr>
                                      <p:tavLst>
                                        <p:tav tm="0">
                                          <p:val>
                                            <p:fltVal val="0"/>
                                          </p:val>
                                        </p:tav>
                                        <p:tav tm="100000">
                                          <p:val>
                                            <p:strVal val="#ppt_w"/>
                                          </p:val>
                                        </p:tav>
                                      </p:tavLst>
                                    </p:anim>
                                    <p:anim calcmode="lin" valueType="num">
                                      <p:cBhvr>
                                        <p:cTn id="106" dur="500" fill="hold"/>
                                        <p:tgtEl>
                                          <p:spTgt spid="39"/>
                                        </p:tgtEl>
                                        <p:attrNameLst>
                                          <p:attrName>ppt_h</p:attrName>
                                        </p:attrNameLst>
                                      </p:cBhvr>
                                      <p:tavLst>
                                        <p:tav tm="0">
                                          <p:val>
                                            <p:fltVal val="0"/>
                                          </p:val>
                                        </p:tav>
                                        <p:tav tm="100000">
                                          <p:val>
                                            <p:strVal val="#ppt_h"/>
                                          </p:val>
                                        </p:tav>
                                      </p:tavLst>
                                    </p:anim>
                                    <p:animEffect transition="in" filter="fade">
                                      <p:cBhvr>
                                        <p:cTn id="107" dur="500"/>
                                        <p:tgtEl>
                                          <p:spTgt spid="39"/>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nodeType="clickEffect">
                                  <p:stCondLst>
                                    <p:cond delay="0"/>
                                  </p:stCondLst>
                                  <p:childTnLst>
                                    <p:set>
                                      <p:cBhvr>
                                        <p:cTn id="111" dur="1" fill="hold">
                                          <p:stCondLst>
                                            <p:cond delay="0"/>
                                          </p:stCondLst>
                                        </p:cTn>
                                        <p:tgtEl>
                                          <p:spTgt spid="43">
                                            <p:txEl>
                                              <p:pRg st="0" end="0"/>
                                            </p:txEl>
                                          </p:spTgt>
                                        </p:tgtEl>
                                        <p:attrNameLst>
                                          <p:attrName>style.visibility</p:attrName>
                                        </p:attrNameLst>
                                      </p:cBhvr>
                                      <p:to>
                                        <p:strVal val="visible"/>
                                      </p:to>
                                    </p:set>
                                    <p:anim calcmode="lin" valueType="num">
                                      <p:cBhvr>
                                        <p:cTn id="112"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113" dur="500" fill="hold"/>
                                        <p:tgtEl>
                                          <p:spTgt spid="43">
                                            <p:txEl>
                                              <p:pRg st="0" end="0"/>
                                            </p:txEl>
                                          </p:spTgt>
                                        </p:tgtEl>
                                        <p:attrNameLst>
                                          <p:attrName>ppt_h</p:attrName>
                                        </p:attrNameLst>
                                      </p:cBhvr>
                                      <p:tavLst>
                                        <p:tav tm="0">
                                          <p:val>
                                            <p:fltVal val="0"/>
                                          </p:val>
                                        </p:tav>
                                        <p:tav tm="100000">
                                          <p:val>
                                            <p:strVal val="#ppt_h"/>
                                          </p:val>
                                        </p:tav>
                                      </p:tavLst>
                                    </p:anim>
                                    <p:animEffect transition="in" filter="fade">
                                      <p:cBhvr>
                                        <p:cTn id="114" dur="500"/>
                                        <p:tgtEl>
                                          <p:spTgt spid="43">
                                            <p:txEl>
                                              <p:pRg st="0" end="0"/>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40"/>
                                        </p:tgtEl>
                                        <p:attrNameLst>
                                          <p:attrName>style.visibility</p:attrName>
                                        </p:attrNameLst>
                                      </p:cBhvr>
                                      <p:to>
                                        <p:strVal val="visible"/>
                                      </p:to>
                                    </p:set>
                                    <p:anim calcmode="lin" valueType="num">
                                      <p:cBhvr>
                                        <p:cTn id="119" dur="500" fill="hold"/>
                                        <p:tgtEl>
                                          <p:spTgt spid="40"/>
                                        </p:tgtEl>
                                        <p:attrNameLst>
                                          <p:attrName>ppt_w</p:attrName>
                                        </p:attrNameLst>
                                      </p:cBhvr>
                                      <p:tavLst>
                                        <p:tav tm="0">
                                          <p:val>
                                            <p:fltVal val="0"/>
                                          </p:val>
                                        </p:tav>
                                        <p:tav tm="100000">
                                          <p:val>
                                            <p:strVal val="#ppt_w"/>
                                          </p:val>
                                        </p:tav>
                                      </p:tavLst>
                                    </p:anim>
                                    <p:anim calcmode="lin" valueType="num">
                                      <p:cBhvr>
                                        <p:cTn id="120" dur="500" fill="hold"/>
                                        <p:tgtEl>
                                          <p:spTgt spid="40"/>
                                        </p:tgtEl>
                                        <p:attrNameLst>
                                          <p:attrName>ppt_h</p:attrName>
                                        </p:attrNameLst>
                                      </p:cBhvr>
                                      <p:tavLst>
                                        <p:tav tm="0">
                                          <p:val>
                                            <p:fltVal val="0"/>
                                          </p:val>
                                        </p:tav>
                                        <p:tav tm="100000">
                                          <p:val>
                                            <p:strVal val="#ppt_h"/>
                                          </p:val>
                                        </p:tav>
                                      </p:tavLst>
                                    </p:anim>
                                    <p:animEffect transition="in" filter="fade">
                                      <p:cBhvr>
                                        <p:cTn id="121" dur="500"/>
                                        <p:tgtEl>
                                          <p:spTgt spid="40"/>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0" nodeType="clickEffect">
                                  <p:stCondLst>
                                    <p:cond delay="0"/>
                                  </p:stCondLst>
                                  <p:childTnLst>
                                    <p:set>
                                      <p:cBhvr>
                                        <p:cTn id="125" dur="1" fill="hold">
                                          <p:stCondLst>
                                            <p:cond delay="0"/>
                                          </p:stCondLst>
                                        </p:cTn>
                                        <p:tgtEl>
                                          <p:spTgt spid="44"/>
                                        </p:tgtEl>
                                        <p:attrNameLst>
                                          <p:attrName>style.visibility</p:attrName>
                                        </p:attrNameLst>
                                      </p:cBhvr>
                                      <p:to>
                                        <p:strVal val="visible"/>
                                      </p:to>
                                    </p:set>
                                    <p:anim calcmode="lin" valueType="num">
                                      <p:cBhvr>
                                        <p:cTn id="126" dur="500" fill="hold"/>
                                        <p:tgtEl>
                                          <p:spTgt spid="44"/>
                                        </p:tgtEl>
                                        <p:attrNameLst>
                                          <p:attrName>ppt_w</p:attrName>
                                        </p:attrNameLst>
                                      </p:cBhvr>
                                      <p:tavLst>
                                        <p:tav tm="0">
                                          <p:val>
                                            <p:fltVal val="0"/>
                                          </p:val>
                                        </p:tav>
                                        <p:tav tm="100000">
                                          <p:val>
                                            <p:strVal val="#ppt_w"/>
                                          </p:val>
                                        </p:tav>
                                      </p:tavLst>
                                    </p:anim>
                                    <p:anim calcmode="lin" valueType="num">
                                      <p:cBhvr>
                                        <p:cTn id="127" dur="500" fill="hold"/>
                                        <p:tgtEl>
                                          <p:spTgt spid="44"/>
                                        </p:tgtEl>
                                        <p:attrNameLst>
                                          <p:attrName>ppt_h</p:attrName>
                                        </p:attrNameLst>
                                      </p:cBhvr>
                                      <p:tavLst>
                                        <p:tav tm="0">
                                          <p:val>
                                            <p:fltVal val="0"/>
                                          </p:val>
                                        </p:tav>
                                        <p:tav tm="100000">
                                          <p:val>
                                            <p:strVal val="#ppt_h"/>
                                          </p:val>
                                        </p:tav>
                                      </p:tavLst>
                                    </p:anim>
                                    <p:animEffect transition="in" filter="fade">
                                      <p:cBhvr>
                                        <p:cTn id="1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2" grpId="0"/>
      <p:bldP spid="34" grpId="0"/>
      <p:bldP spid="35" grpId="0"/>
      <p:bldP spid="38" grpId="0"/>
      <p:bldP spid="39" grpId="0"/>
      <p:bldP spid="40" grpId="0"/>
      <p:bldP spid="41" grpId="0"/>
      <p:bldP spid="42" grpId="0"/>
      <p:bldP spid="4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9505" y="811437"/>
            <a:ext cx="9877331" cy="646331"/>
          </a:xfrm>
          <a:prstGeom prst="rect">
            <a:avLst/>
          </a:prstGeom>
        </p:spPr>
        <p:txBody>
          <a:bodyPr wrap="squar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There are two sentences chosen from the text. Choose the best Chinese translation for each sentence.</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7"/>
          <p:cNvGrpSpPr/>
          <p:nvPr/>
        </p:nvGrpSpPr>
        <p:grpSpPr>
          <a:xfrm>
            <a:off x="774672" y="520704"/>
            <a:ext cx="964287" cy="900000"/>
            <a:chOff x="953972" y="653411"/>
            <a:chExt cx="964287" cy="900000"/>
          </a:xfrm>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6</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680225" y="1602517"/>
            <a:ext cx="10831551" cy="4708981"/>
          </a:xfrm>
          <a:prstGeom prst="rect">
            <a:avLst/>
          </a:prstGeom>
        </p:spPr>
        <p:txBody>
          <a:bodyPr wrap="square">
            <a:spAutoFit/>
          </a:bodyPr>
          <a:lstStyle/>
          <a:p>
            <a:pPr marL="457200" indent="-457200">
              <a:lnSpc>
                <a:spcPct val="130000"/>
              </a:lnSpc>
              <a:buAutoNum type="arabicPlain"/>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Suddenly, it was hard to catch my breath, my face felt warm and my knees got weak.</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 </a:t>
            </a:r>
            <a:r>
              <a:rPr lang="en-US" altLang="zh-CN" sz="2000" dirty="0" smtClean="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      A.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突然，我呼吸困难，脸色通红，腿脚也站不住了。</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       B.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突然，我不能呼吸，感觉脸上温暖，腿变得虚弱。</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       C.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突然，追上呼吸很困难，感觉脸上温暖，腿变得虚弱。</a:t>
            </a:r>
            <a:endPar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endParaRPr>
          </a:p>
          <a:p>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2    Miraculously, my teacher Mrs. Christopher solved my dilemma when she demanded that I sit in the front row so I couldn’t chat with my friends.</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       A.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奇迹般地，为了避免和朋友们聊天，当我的老师克里斯托弗夫人要求我坐在前排时，</a:t>
            </a:r>
          </a:p>
          <a:p>
            <a:pPr>
              <a:lnSpc>
                <a:spcPct val="130000"/>
              </a:lnSpc>
            </a:pP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这解决了我的难题。</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       B.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奇迹般地，为了不让我和朋友们聊天，我的老师克里斯托弗夫人要求我坐在前排，这</a:t>
            </a:r>
          </a:p>
          <a:p>
            <a:pPr>
              <a:lnSpc>
                <a:spcPct val="130000"/>
              </a:lnSpc>
            </a:pP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解决了我的难题。</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       C.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奇迹般地，我的老师克里斯托弗夫人解决了我的难题，当她要求我坐在前排，以至于</a:t>
            </a:r>
          </a:p>
          <a:p>
            <a:pPr>
              <a:lnSpc>
                <a:spcPct val="130000"/>
              </a:lnSpc>
            </a:pP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不能和我的朋友们聊天。</a:t>
            </a:r>
          </a:p>
        </p:txBody>
      </p:sp>
      <p:sp>
        <p:nvSpPr>
          <p:cNvPr id="7" name="矩形 6"/>
          <p:cNvSpPr/>
          <p:nvPr/>
        </p:nvSpPr>
        <p:spPr>
          <a:xfrm>
            <a:off x="242609" y="1625084"/>
            <a:ext cx="447558" cy="523220"/>
          </a:xfrm>
          <a:prstGeom prst="rect">
            <a:avLst/>
          </a:prstGeom>
        </p:spPr>
        <p:txBody>
          <a:bodyPr wrap="none">
            <a:spAutoFit/>
          </a:bodyPr>
          <a:lstStyle/>
          <a:p>
            <a:r>
              <a:rPr lang="en-US" altLang="zh-CN" sz="2800" dirty="0" smtClean="0">
                <a:solidFill>
                  <a:schemeClr val="accent1">
                    <a:lumMod val="75000"/>
                  </a:schemeClr>
                </a:solidFill>
                <a:latin typeface="Comic Sans MS" panose="030F0702030302020204" pitchFamily="66" charset="0"/>
                <a:ea typeface="宋体" panose="02010600030101010101" pitchFamily="2" charset="-122"/>
                <a:cs typeface="Times New Roman" panose="02020603050405020304" pitchFamily="18" charset="0"/>
              </a:rPr>
              <a:t>A</a:t>
            </a:r>
            <a:endParaRPr lang="zh-CN" altLang="en-US" sz="2800" dirty="0">
              <a:solidFill>
                <a:schemeClr val="accent1">
                  <a:lumMod val="75000"/>
                </a:schemeClr>
              </a:solidFill>
            </a:endParaRPr>
          </a:p>
        </p:txBody>
      </p:sp>
      <p:sp>
        <p:nvSpPr>
          <p:cNvPr id="8" name="矩形 7"/>
          <p:cNvSpPr/>
          <p:nvPr/>
        </p:nvSpPr>
        <p:spPr>
          <a:xfrm>
            <a:off x="242609" y="3149084"/>
            <a:ext cx="410690" cy="523220"/>
          </a:xfrm>
          <a:prstGeom prst="rect">
            <a:avLst/>
          </a:prstGeom>
        </p:spPr>
        <p:txBody>
          <a:bodyPr wrap="none">
            <a:spAutoFit/>
          </a:bodyPr>
          <a:lstStyle/>
          <a:p>
            <a:r>
              <a:rPr lang="en-US" altLang="zh-CN" sz="2800" dirty="0" smtClean="0">
                <a:solidFill>
                  <a:schemeClr val="accent1">
                    <a:lumMod val="75000"/>
                  </a:schemeClr>
                </a:solidFill>
                <a:latin typeface="Comic Sans MS" panose="030F0702030302020204" pitchFamily="66" charset="0"/>
                <a:ea typeface="宋体" panose="02010600030101010101" pitchFamily="2" charset="-122"/>
                <a:cs typeface="Times New Roman" panose="02020603050405020304" pitchFamily="18" charset="0"/>
              </a:rPr>
              <a:t>B</a:t>
            </a:r>
            <a:endParaRPr lang="zh-CN" altLang="en-US" sz="2800" dirty="0">
              <a:solidFill>
                <a:schemeClr val="accent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1" end="1"/>
                                            </p:txEl>
                                          </p:spTgt>
                                        </p:tgtEl>
                                        <p:attrNameLst>
                                          <p:attrName>style.color</p:attrName>
                                        </p:attrNameLst>
                                      </p:cBhvr>
                                      <p:to>
                                        <p:clrVal>
                                          <a:schemeClr val="accent2"/>
                                        </p:clrVal>
                                      </p:to>
                                    </p:set>
                                    <p:set>
                                      <p:cBhvr>
                                        <p:cTn id="7" dur="500" fill="hold"/>
                                        <p:tgtEl>
                                          <p:spTgt spid="6">
                                            <p:txEl>
                                              <p:pRg st="1" end="1"/>
                                            </p:txEl>
                                          </p:spTgt>
                                        </p:tgtEl>
                                        <p:attrNameLst>
                                          <p:attrName>fillcolor</p:attrName>
                                        </p:attrNameLst>
                                      </p:cBhvr>
                                      <p:to>
                                        <p:clrVal>
                                          <a:schemeClr val="accent2"/>
                                        </p:clrVal>
                                      </p:to>
                                    </p:set>
                                    <p:set>
                                      <p:cBhvr>
                                        <p:cTn id="8" dur="500" fill="hold"/>
                                        <p:tgtEl>
                                          <p:spTgt spid="6">
                                            <p:txEl>
                                              <p:pRg st="1" end="1"/>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200" fill="hold"/>
                                        <p:tgtEl>
                                          <p:spTgt spid="6">
                                            <p:txEl>
                                              <p:pRg st="7" end="7"/>
                                            </p:txEl>
                                          </p:spTgt>
                                        </p:tgtEl>
                                        <p:attrNameLst>
                                          <p:attrName>style.color</p:attrName>
                                        </p:attrNameLst>
                                      </p:cBhvr>
                                      <p:to>
                                        <p:clrVal>
                                          <a:schemeClr val="accent2"/>
                                        </p:clrVal>
                                      </p:to>
                                    </p:set>
                                    <p:set>
                                      <p:cBhvr>
                                        <p:cTn id="13" dur="200" fill="hold"/>
                                        <p:tgtEl>
                                          <p:spTgt spid="6">
                                            <p:txEl>
                                              <p:pRg st="7" end="7"/>
                                            </p:txEl>
                                          </p:spTgt>
                                        </p:tgtEl>
                                        <p:attrNameLst>
                                          <p:attrName>fillcolor</p:attrName>
                                        </p:attrNameLst>
                                      </p:cBhvr>
                                      <p:to>
                                        <p:clrVal>
                                          <a:schemeClr val="accent2"/>
                                        </p:clrVal>
                                      </p:to>
                                    </p:set>
                                    <p:set>
                                      <p:cBhvr>
                                        <p:cTn id="14" dur="200" fill="hold"/>
                                        <p:tgtEl>
                                          <p:spTgt spid="6">
                                            <p:txEl>
                                              <p:pRg st="7" end="7"/>
                                            </p:txEl>
                                          </p:spTgt>
                                        </p:tgtEl>
                                        <p:attrNameLst>
                                          <p:attrName>fill.type</p:attrName>
                                        </p:attrNameLst>
                                      </p:cBhvr>
                                      <p:to>
                                        <p:strVal val="solid"/>
                                      </p:to>
                                    </p:set>
                                  </p:childTnLst>
                                </p:cTn>
                              </p:par>
                              <p:par>
                                <p:cTn id="15" presetID="16" presetClass="emph" presetSubtype="0" fill="hold" nodeType="withEffect">
                                  <p:stCondLst>
                                    <p:cond delay="0"/>
                                  </p:stCondLst>
                                  <p:iterate type="lt">
                                    <p:tmPct val="4000"/>
                                  </p:iterate>
                                  <p:childTnLst>
                                    <p:set>
                                      <p:cBhvr override="childStyle">
                                        <p:cTn id="16" dur="500" fill="hold"/>
                                        <p:tgtEl>
                                          <p:spTgt spid="6">
                                            <p:txEl>
                                              <p:pRg st="8" end="8"/>
                                            </p:txEl>
                                          </p:spTgt>
                                        </p:tgtEl>
                                        <p:attrNameLst>
                                          <p:attrName>style.color</p:attrName>
                                        </p:attrNameLst>
                                      </p:cBhvr>
                                      <p:to>
                                        <p:clrVal>
                                          <a:schemeClr val="accent2"/>
                                        </p:clrVal>
                                      </p:to>
                                    </p:set>
                                    <p:set>
                                      <p:cBhvr>
                                        <p:cTn id="17" dur="500" fill="hold"/>
                                        <p:tgtEl>
                                          <p:spTgt spid="6">
                                            <p:txEl>
                                              <p:pRg st="8" end="8"/>
                                            </p:txEl>
                                          </p:spTgt>
                                        </p:tgtEl>
                                        <p:attrNameLst>
                                          <p:attrName>fillcolor</p:attrName>
                                        </p:attrNameLst>
                                      </p:cBhvr>
                                      <p:to>
                                        <p:clrVal>
                                          <a:schemeClr val="accent2"/>
                                        </p:clrVal>
                                      </p:to>
                                    </p:set>
                                    <p:set>
                                      <p:cBhvr>
                                        <p:cTn id="18" dur="500" fill="hold"/>
                                        <p:tgtEl>
                                          <p:spTgt spid="6">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9506" y="811437"/>
            <a:ext cx="8275279"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Complete the following sentences with the given sentence structures.</a:t>
            </a:r>
            <a:endParaRPr lang="zh-CN" altLang="en-US" dirty="0">
              <a:solidFill>
                <a:schemeClr val="tx1">
                  <a:lumMod val="65000"/>
                  <a:lumOff val="35000"/>
                </a:schemeClr>
              </a:solidFill>
            </a:endParaRPr>
          </a:p>
        </p:txBody>
      </p:sp>
      <p:grpSp>
        <p:nvGrpSpPr>
          <p:cNvPr id="3" name="组合 7"/>
          <p:cNvGrpSpPr/>
          <p:nvPr/>
        </p:nvGrpSpPr>
        <p:grpSpPr>
          <a:xfrm>
            <a:off x="774672" y="520704"/>
            <a:ext cx="964287" cy="900000"/>
            <a:chOff x="953972" y="653411"/>
            <a:chExt cx="964287" cy="900000"/>
          </a:xfrm>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7</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853891" y="1729426"/>
            <a:ext cx="10873821" cy="3693319"/>
          </a:xfrm>
          <a:prstGeom prst="rect">
            <a:avLst/>
          </a:prstGeom>
        </p:spPr>
        <p:txBody>
          <a:bodyPr wrap="square">
            <a:spAutoFit/>
          </a:bodyPr>
          <a:lstStyle/>
          <a:p>
            <a:pPr>
              <a:lnSpc>
                <a:spcPct val="130000"/>
              </a:lnSpc>
            </a:pPr>
            <a:r>
              <a:rPr lang="en-US" altLang="zh-CN" sz="2000" b="1" dirty="0">
                <a:solidFill>
                  <a:schemeClr val="accent2">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It is hard to...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做</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很困难</a:t>
            </a:r>
            <a:endPar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endParaRP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e.g. It is hard to get ready for the trip all by myself.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独自为旅行做准备有点困难。</a:t>
            </a:r>
            <a:endPar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endParaRP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1     _</a:t>
            </a:r>
            <a:r>
              <a:rPr lang="en-US" altLang="zh-CN" sz="2000" dirty="0">
                <a:solidFill>
                  <a:schemeClr val="tx1">
                    <a:lumMod val="65000"/>
                    <a:lumOff val="35000"/>
                  </a:schemeClr>
                </a:solidFill>
                <a:latin typeface="Comic Sans MS" panose="030F0702030302020204" pitchFamily="66" charset="0"/>
                <a:cs typeface="Times New Roman" panose="02020603050405020304" pitchFamily="18" charset="0"/>
              </a:rPr>
              <a:t>_____________________________ </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为上学做</a:t>
            </a:r>
            <a:r>
              <a:rPr lang="zh-CN" altLang="en-US" sz="2000" dirty="0" smtClean="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准备很难</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a:t>
            </a:r>
          </a:p>
          <a:p>
            <a:pPr>
              <a:lnSpc>
                <a:spcPct val="130000"/>
              </a:lnSpc>
            </a:pPr>
            <a:r>
              <a:rPr lang="en-US" altLang="zh-CN" sz="2000" dirty="0">
                <a:solidFill>
                  <a:schemeClr val="tx1">
                    <a:lumMod val="65000"/>
                    <a:lumOff val="35000"/>
                  </a:schemeClr>
                </a:solidFill>
                <a:latin typeface="Comic Sans MS" panose="030F0702030302020204" pitchFamily="66" charset="0"/>
                <a:cs typeface="Times New Roman" panose="02020603050405020304" pitchFamily="18" charset="0"/>
              </a:rPr>
              <a:t>2    ______________________________   </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读英文</a:t>
            </a:r>
            <a:r>
              <a:rPr lang="zh-CN" altLang="en-US" sz="2000" dirty="0" smtClean="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小说很难</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a:t>
            </a:r>
          </a:p>
          <a:p>
            <a:pPr>
              <a:lnSpc>
                <a:spcPct val="130000"/>
              </a:lnSpc>
            </a:pPr>
            <a:endParaRPr lang="en-US" altLang="zh-CN" sz="2000" b="1" dirty="0">
              <a:solidFill>
                <a:srgbClr val="31BEA6"/>
              </a:solidFill>
              <a:latin typeface="Comic Sans MS" panose="030F0702030302020204" pitchFamily="66" charset="0"/>
              <a:ea typeface="宋体" panose="02010600030101010101" pitchFamily="2" charset="-122"/>
              <a:cs typeface="Times New Roman" panose="02020603050405020304" pitchFamily="18" charset="0"/>
            </a:endParaRPr>
          </a:p>
          <a:p>
            <a:pPr>
              <a:lnSpc>
                <a:spcPct val="130000"/>
              </a:lnSpc>
            </a:pPr>
            <a:r>
              <a:rPr lang="en-US" altLang="zh-CN" sz="2000" b="1" dirty="0">
                <a:solidFill>
                  <a:schemeClr val="accent2">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drive sb. nuts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让某人发疯</a:t>
            </a:r>
            <a:endPar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endParaRP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e.g. What he has said drove me nuts.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他说的话让我发疯。</a:t>
            </a:r>
            <a:endPar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endParaRP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1    What he has done ___________</a:t>
            </a:r>
            <a:r>
              <a:rPr lang="en-US" altLang="zh-CN" sz="2000" dirty="0">
                <a:solidFill>
                  <a:schemeClr val="tx1">
                    <a:lumMod val="65000"/>
                    <a:lumOff val="35000"/>
                  </a:schemeClr>
                </a:solidFill>
                <a:latin typeface="Comic Sans MS" panose="030F0702030302020204" pitchFamily="66" charset="0"/>
                <a:cs typeface="Times New Roman" panose="02020603050405020304" pitchFamily="18" charset="0"/>
              </a:rPr>
              <a:t>__________</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 (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让他的父母发疯</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a:t>
            </a:r>
          </a:p>
          <a:p>
            <a:pPr marL="457200" indent="-457200">
              <a:lnSpc>
                <a:spcPct val="130000"/>
              </a:lnSpc>
              <a:buAutoNum type="arabicPlain" startAt="2"/>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That he did not learn anything in college </a:t>
            </a:r>
            <a:r>
              <a:rPr lang="en-US" altLang="zh-CN" sz="2000" dirty="0">
                <a:solidFill>
                  <a:schemeClr val="tx1">
                    <a:lumMod val="65000"/>
                    <a:lumOff val="35000"/>
                  </a:schemeClr>
                </a:solidFill>
                <a:latin typeface="Comic Sans MS" panose="030F0702030302020204" pitchFamily="66" charset="0"/>
                <a:cs typeface="Times New Roman" panose="02020603050405020304" pitchFamily="18" charset="0"/>
              </a:rPr>
              <a:t>____________________</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 (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让他的老师发疯</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a:t>
            </a:r>
            <a:endPar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11" name="矩形 10"/>
          <p:cNvSpPr/>
          <p:nvPr/>
        </p:nvSpPr>
        <p:spPr>
          <a:xfrm>
            <a:off x="1477507" y="2488021"/>
            <a:ext cx="4389343" cy="410625"/>
          </a:xfrm>
          <a:prstGeom prst="rect">
            <a:avLst/>
          </a:prstGeom>
        </p:spPr>
        <p:txBody>
          <a:bodyPr wrap="none">
            <a:spAutoFit/>
          </a:bodyPr>
          <a:lstStyle/>
          <a:p>
            <a:pPr indent="266700" algn="ctr">
              <a:lnSpc>
                <a:spcPct val="110000"/>
              </a:lnSpc>
              <a:spcBef>
                <a:spcPts val="360"/>
              </a:spcBef>
              <a:spcAft>
                <a:spcPts val="360"/>
              </a:spcAft>
            </a:pPr>
            <a:r>
              <a:rPr lang="en-US" altLang="zh-CN" sz="2000" dirty="0">
                <a:solidFill>
                  <a:srgbClr val="FF0000"/>
                </a:solidFill>
                <a:latin typeface="Comic Sans MS" panose="030F0702030302020204" pitchFamily="66" charset="0"/>
                <a:ea typeface="宋体" panose="02010600030101010101" pitchFamily="2" charset="-122"/>
                <a:cs typeface="Times New Roman" panose="02020603050405020304" pitchFamily="18" charset="0"/>
              </a:rPr>
              <a:t>It is hard to prepare for school. </a:t>
            </a:r>
            <a:endParaRPr lang="zh-CN" altLang="zh-CN" sz="2000" dirty="0">
              <a:solidFill>
                <a:srgbClr val="FF0000"/>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12" name="矩形 11"/>
          <p:cNvSpPr/>
          <p:nvPr/>
        </p:nvSpPr>
        <p:spPr>
          <a:xfrm>
            <a:off x="1465763" y="2892530"/>
            <a:ext cx="4445448" cy="410625"/>
          </a:xfrm>
          <a:prstGeom prst="rect">
            <a:avLst/>
          </a:prstGeom>
        </p:spPr>
        <p:txBody>
          <a:bodyPr wrap="none">
            <a:spAutoFit/>
          </a:bodyPr>
          <a:lstStyle/>
          <a:p>
            <a:pPr indent="266700" algn="ctr">
              <a:lnSpc>
                <a:spcPct val="110000"/>
              </a:lnSpc>
              <a:spcBef>
                <a:spcPts val="360"/>
              </a:spcBef>
              <a:spcAft>
                <a:spcPts val="360"/>
              </a:spcAft>
            </a:pPr>
            <a:r>
              <a:rPr lang="en-US" altLang="zh-CN" sz="2000" dirty="0">
                <a:solidFill>
                  <a:srgbClr val="FF0000"/>
                </a:solidFill>
                <a:latin typeface="Comic Sans MS" panose="030F0702030302020204" pitchFamily="66" charset="0"/>
                <a:ea typeface="宋体" panose="02010600030101010101" pitchFamily="2" charset="-122"/>
                <a:cs typeface="Times New Roman" panose="02020603050405020304" pitchFamily="18" charset="0"/>
              </a:rPr>
              <a:t>It is hard to read English novels. </a:t>
            </a:r>
            <a:endParaRPr lang="zh-CN" altLang="zh-CN" sz="2000" dirty="0">
              <a:solidFill>
                <a:srgbClr val="FF0000"/>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13" name="矩形 12"/>
          <p:cNvSpPr/>
          <p:nvPr/>
        </p:nvSpPr>
        <p:spPr>
          <a:xfrm>
            <a:off x="3458016" y="4457669"/>
            <a:ext cx="3207929" cy="430887"/>
          </a:xfrm>
          <a:prstGeom prst="rect">
            <a:avLst/>
          </a:prstGeom>
        </p:spPr>
        <p:txBody>
          <a:bodyPr wrap="none">
            <a:spAutoFit/>
          </a:bodyPr>
          <a:lstStyle/>
          <a:p>
            <a:pPr indent="266700" algn="ctr">
              <a:lnSpc>
                <a:spcPct val="110000"/>
              </a:lnSpc>
              <a:spcBef>
                <a:spcPts val="360"/>
              </a:spcBef>
              <a:spcAft>
                <a:spcPts val="360"/>
              </a:spcAft>
            </a:pPr>
            <a:r>
              <a:rPr lang="en-US" altLang="zh-CN" sz="2000" dirty="0">
                <a:solidFill>
                  <a:srgbClr val="FF0000"/>
                </a:solidFill>
                <a:latin typeface="Comic Sans MS" panose="030F0702030302020204" pitchFamily="66" charset="0"/>
                <a:ea typeface="宋体" panose="02010600030101010101" pitchFamily="2" charset="-122"/>
                <a:cs typeface="Times New Roman" panose="02020603050405020304" pitchFamily="18" charset="0"/>
              </a:rPr>
              <a:t> drove his parents </a:t>
            </a:r>
            <a:r>
              <a:rPr lang="en-US" altLang="zh-CN" sz="2000" dirty="0" smtClean="0">
                <a:solidFill>
                  <a:srgbClr val="FF0000"/>
                </a:solidFill>
                <a:latin typeface="Comic Sans MS" panose="030F0702030302020204" pitchFamily="66" charset="0"/>
                <a:ea typeface="宋体" panose="02010600030101010101" pitchFamily="2" charset="-122"/>
                <a:cs typeface="Times New Roman" panose="02020603050405020304" pitchFamily="18" charset="0"/>
              </a:rPr>
              <a:t>nuts</a:t>
            </a:r>
            <a:endParaRPr lang="zh-CN" altLang="en-US" sz="2000" dirty="0">
              <a:solidFill>
                <a:srgbClr val="FF0000"/>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15" name="矩形 14"/>
          <p:cNvSpPr/>
          <p:nvPr/>
        </p:nvSpPr>
        <p:spPr>
          <a:xfrm>
            <a:off x="6461616" y="4888556"/>
            <a:ext cx="3025187" cy="400110"/>
          </a:xfrm>
          <a:prstGeom prst="rect">
            <a:avLst/>
          </a:prstGeom>
        </p:spPr>
        <p:txBody>
          <a:bodyPr wrap="none">
            <a:spAutoFit/>
          </a:bodyPr>
          <a:lstStyle/>
          <a:p>
            <a:r>
              <a:rPr lang="en-US" altLang="zh-CN" sz="2000" dirty="0">
                <a:solidFill>
                  <a:srgbClr val="FF0000"/>
                </a:solidFill>
                <a:latin typeface="Comic Sans MS" panose="030F0702030302020204" pitchFamily="66" charset="0"/>
                <a:ea typeface="宋体" panose="02010600030101010101" pitchFamily="2" charset="-122"/>
                <a:cs typeface="Times New Roman" panose="02020603050405020304" pitchFamily="18" charset="0"/>
              </a:rPr>
              <a:t>drove his teacher </a:t>
            </a:r>
            <a:r>
              <a:rPr lang="en-US" altLang="zh-CN" sz="2000" dirty="0" smtClean="0">
                <a:solidFill>
                  <a:srgbClr val="FF0000"/>
                </a:solidFill>
                <a:latin typeface="Comic Sans MS" panose="030F0702030302020204" pitchFamily="66" charset="0"/>
                <a:ea typeface="宋体" panose="02010600030101010101" pitchFamily="2" charset="-122"/>
                <a:cs typeface="Times New Roman" panose="02020603050405020304" pitchFamily="18" charset="0"/>
              </a:rPr>
              <a:t>nuts </a:t>
            </a:r>
            <a:endParaRPr lang="zh-CN" altLang="en-US" sz="2000" dirty="0">
              <a:solidFill>
                <a:srgbClr val="FF0000"/>
              </a:solidFill>
              <a:latin typeface="Comic Sans MS" panose="030F0702030302020204" pitchFamily="66"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3" dur="500"/>
                                        <p:tgtEl>
                                          <p:spTgt spid="6">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5" dur="500"/>
                                        <p:tgtEl>
                                          <p:spTgt spid="6">
                                            <p:txEl>
                                              <p:pRg st="5" end="5"/>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randombar(horizontal)">
                                      <p:cBhvr>
                                        <p:cTn id="38" dur="500"/>
                                        <p:tgtEl>
                                          <p:spTgt spid="6">
                                            <p:txEl>
                                              <p:pRg st="6" end="6"/>
                                            </p:txEl>
                                          </p:spTgt>
                                        </p:tgtEl>
                                      </p:cBhvr>
                                    </p:animEffect>
                                  </p:childTnLst>
                                </p:cTn>
                              </p:par>
                              <p:par>
                                <p:cTn id="39" presetID="14" presetClass="entr" presetSubtype="10"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randombar(horizontal)">
                                      <p:cBhvr>
                                        <p:cTn id="41" dur="500"/>
                                        <p:tgtEl>
                                          <p:spTgt spid="6">
                                            <p:txEl>
                                              <p:pRg st="7" end="7"/>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randombar(horizontal)">
                                      <p:cBhvr>
                                        <p:cTn id="44" dur="500"/>
                                        <p:tgtEl>
                                          <p:spTgt spid="6">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5">
                                            <p:txEl>
                                              <p:pRg st="0" end="0"/>
                                            </p:txEl>
                                          </p:spTgt>
                                        </p:tgtEl>
                                        <p:attrNameLst>
                                          <p:attrName>style.visibility</p:attrName>
                                        </p:attrNameLst>
                                      </p:cBhvr>
                                      <p:to>
                                        <p:strVal val="visible"/>
                                      </p:to>
                                    </p:set>
                                    <p:animEffect transition="in" filter="fade">
                                      <p:cBhvr>
                                        <p:cTn id="56" dur="1000"/>
                                        <p:tgtEl>
                                          <p:spTgt spid="15">
                                            <p:txEl>
                                              <p:pRg st="0" end="0"/>
                                            </p:txEl>
                                          </p:spTgt>
                                        </p:tgtEl>
                                      </p:cBhvr>
                                    </p:animEffect>
                                    <p:anim calcmode="lin" valueType="num">
                                      <p:cBhvr>
                                        <p:cTn id="57"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 Text B (1).wmv">
            <a:hlinkClick r:id="" action="ppaction://media"/>
          </p:cNvPr>
          <p:cNvPicPr>
            <a:picLocks noRot="1"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1238250" y="457200"/>
            <a:ext cx="9753600" cy="548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 Text B (2).wmv">
            <a:hlinkClick r:id="" action="ppaction://media"/>
          </p:cNvPr>
          <p:cNvPicPr>
            <a:picLocks noRot="1"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946149" y="304800"/>
            <a:ext cx="10464799" cy="58864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1-2</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442295" y="2884362"/>
            <a:ext cx="4713288" cy="2308324"/>
          </a:xfrm>
          <a:prstGeom prst="rect">
            <a:avLst/>
          </a:prstGeom>
          <a:solidFill>
            <a:srgbClr val="FFFF99"/>
          </a:solidFill>
        </p:spPr>
        <p:txBody>
          <a:bodyPr wrap="square">
            <a:spAutoFit/>
          </a:bodyPr>
          <a:lstStyle/>
          <a:p>
            <a:pPr algn="ctr"/>
            <a:r>
              <a:rPr lang="zh-CN" altLang="zh-CN" b="1" smtClean="0"/>
              <a:t>致吾爱、吾友、吾妻</a:t>
            </a:r>
            <a:endParaRPr lang="en-US" altLang="zh-CN" b="1" smtClean="0"/>
          </a:p>
          <a:p>
            <a:pPr algn="ctr"/>
            <a:endParaRPr lang="zh-CN" altLang="zh-CN" b="1" smtClean="0"/>
          </a:p>
          <a:p>
            <a:r>
              <a:rPr lang="zh-CN" altLang="zh-CN" smtClean="0"/>
              <a:t>我的爱人、朋友、妻子和伴侣</a:t>
            </a:r>
            <a:r>
              <a:rPr lang="en-US" altLang="zh-CN" smtClean="0"/>
              <a:t>Dusty</a:t>
            </a:r>
            <a:r>
              <a:rPr lang="zh-CN" altLang="zh-CN" smtClean="0"/>
              <a:t>：</a:t>
            </a:r>
            <a:endParaRPr lang="en-US" altLang="zh-CN" smtClean="0"/>
          </a:p>
          <a:p>
            <a:endParaRPr lang="zh-CN" altLang="zh-CN" smtClean="0"/>
          </a:p>
          <a:p>
            <a:r>
              <a:rPr lang="en-US" altLang="zh-CN" smtClean="0"/>
              <a:t>         </a:t>
            </a:r>
            <a:r>
              <a:rPr lang="zh-CN" altLang="zh-CN" smtClean="0"/>
              <a:t>我知道，还有一天就是情人节了。但有些事情就连一天都等不及。</a:t>
            </a:r>
          </a:p>
          <a:p>
            <a:r>
              <a:rPr lang="en-US" altLang="zh-CN" smtClean="0"/>
              <a:t>          </a:t>
            </a:r>
            <a:r>
              <a:rPr lang="zh-CN" altLang="zh-CN" smtClean="0"/>
              <a:t>十年了。我们在一起十年，却像在一起了一辈子。这中间发生了太多事。</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703953" y="2672546"/>
            <a:ext cx="4898988" cy="2892138"/>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To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my love, my friend, my wife and my partner — Dusty,</a:t>
            </a:r>
          </a:p>
          <a:p>
            <a:pPr algn="just">
              <a:lnSpc>
                <a:spcPct val="130000"/>
              </a:lnSpc>
            </a:pPr>
            <a:r>
              <a:rPr lang="en-US" altLang="zh-CN" sz="2000" b="1" smtClean="0">
                <a:solidFill>
                  <a:srgbClr val="FF0000"/>
                </a:solidFill>
                <a:latin typeface="Comic Sans MS" panose="030F0702030302020204" pitchFamily="66" charset="0"/>
              </a:rPr>
              <a:t>1 </a:t>
            </a:r>
            <a:r>
              <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 know it’s the day before Valentines — some things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can’t </a:t>
            </a:r>
            <a:r>
              <a:rPr lang="en-US" altLang="zh-CN" sz="2000" u="sng"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wait just </a:t>
            </a:r>
            <a:r>
              <a:rPr lang="en-US" altLang="zh-CN" sz="2000" u="sng"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for</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 day.</a:t>
            </a:r>
          </a:p>
          <a:p>
            <a:pPr algn="just">
              <a:lnSpc>
                <a:spcPct val="130000"/>
              </a:lnSpc>
            </a:pPr>
            <a:r>
              <a:rPr lang="en-US" altLang="zh-CN" sz="2000" b="1" dirty="0" smtClean="0">
                <a:solidFill>
                  <a:srgbClr val="FF0000"/>
                </a:solidFill>
                <a:latin typeface="Comic Sans MS" panose="030F0702030302020204" pitchFamily="66" charset="0"/>
              </a:rPr>
              <a:t>2</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Ten years — that’s how long we’ve been with </a:t>
            </a:r>
            <a:r>
              <a:rPr lang="en-US" altLang="zh-CN" sz="2000" u="sng"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one another</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It </a:t>
            </a:r>
            <a:r>
              <a:rPr lang="en-US" altLang="zh-CN" sz="2000" u="sng"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feels like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 </a:t>
            </a:r>
            <a:r>
              <a:rPr lang="en-US" altLang="zh-CN" sz="1700" b="1" kern="100" dirty="0" smtClean="0">
                <a:solidFill>
                  <a:srgbClr val="0070C0"/>
                </a:solidFill>
                <a:latin typeface="Times New Roman" panose="02020603050405020304" pitchFamily="18" charset="0"/>
              </a:rPr>
              <a:t>lifetime</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1</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 so much has changed.</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矩形 48"/>
          <p:cNvSpPr/>
          <p:nvPr/>
        </p:nvSpPr>
        <p:spPr>
          <a:xfrm>
            <a:off x="6538700" y="3893912"/>
            <a:ext cx="2346446"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wait for     </a:t>
            </a:r>
            <a:r>
              <a:rPr lang="zh-CN" altLang="en-US" smtClean="0">
                <a:cs typeface="Times New Roman" panose="02020603050405020304" pitchFamily="18" charset="0"/>
              </a:rPr>
              <a:t>等待</a:t>
            </a:r>
            <a:endParaRPr lang="zh-CN" altLang="en-US" dirty="0" smtClean="0">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4" name="矩形 33"/>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44" name="矩形 43"/>
          <p:cNvSpPr/>
          <p:nvPr/>
        </p:nvSpPr>
        <p:spPr>
          <a:xfrm>
            <a:off x="287348" y="1786185"/>
            <a:ext cx="6646371" cy="461665"/>
          </a:xfrm>
          <a:prstGeom prst="rect">
            <a:avLst/>
          </a:prstGeom>
        </p:spPr>
        <p:txBody>
          <a:bodyPr wrap="none">
            <a:spAutoFit/>
          </a:bodyPr>
          <a:lstStyle/>
          <a:p>
            <a:pPr algn="ctr"/>
            <a:r>
              <a:rPr lang="en-US" altLang="zh-CN" sz="2400" b="1" dirty="0" smtClean="0">
                <a:solidFill>
                  <a:srgbClr val="00B050"/>
                </a:solidFill>
                <a:latin typeface="Comic Sans MS" panose="030F0702030302020204" pitchFamily="66" charset="0"/>
              </a:rPr>
              <a:t>A Letter to My Love, My Friend, </a:t>
            </a:r>
            <a:r>
              <a:rPr lang="en-US" altLang="zh-CN" sz="2400" b="1" smtClean="0">
                <a:solidFill>
                  <a:srgbClr val="00B050"/>
                </a:solidFill>
                <a:latin typeface="Comic Sans MS" panose="030F0702030302020204" pitchFamily="66" charset="0"/>
              </a:rPr>
              <a:t>My Wife</a:t>
            </a:r>
            <a:endParaRPr lang="zh-CN" altLang="en-US" sz="2400" b="1" dirty="0">
              <a:solidFill>
                <a:srgbClr val="00B050"/>
              </a:solidFill>
              <a:latin typeface="Comic Sans MS" panose="030F0702030302020204" pitchFamily="66" charset="0"/>
            </a:endParaRPr>
          </a:p>
        </p:txBody>
      </p:sp>
      <p:sp>
        <p:nvSpPr>
          <p:cNvPr id="46" name="矩形 45"/>
          <p:cNvSpPr/>
          <p:nvPr/>
        </p:nvSpPr>
        <p:spPr>
          <a:xfrm>
            <a:off x="6579040" y="4689530"/>
            <a:ext cx="2776752"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one another       </a:t>
            </a:r>
            <a:r>
              <a:rPr lang="zh-CN" altLang="en-US" smtClean="0">
                <a:cs typeface="Times New Roman" panose="02020603050405020304" pitchFamily="18" charset="0"/>
              </a:rPr>
              <a:t>互相</a:t>
            </a:r>
            <a:endParaRPr lang="zh-CN" altLang="en-US" dirty="0" smtClean="0">
              <a:cs typeface="Times New Roman" panose="02020603050405020304" pitchFamily="18" charset="0"/>
            </a:endParaRPr>
          </a:p>
        </p:txBody>
      </p:sp>
      <p:sp>
        <p:nvSpPr>
          <p:cNvPr id="47" name="矩形 46"/>
          <p:cNvSpPr/>
          <p:nvPr/>
        </p:nvSpPr>
        <p:spPr>
          <a:xfrm>
            <a:off x="6559991" y="4734352"/>
            <a:ext cx="3054658"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feel like        </a:t>
            </a:r>
            <a:r>
              <a:rPr lang="zh-CN" altLang="en-US" smtClean="0">
                <a:cs typeface="Times New Roman" panose="02020603050405020304" pitchFamily="18" charset="0"/>
              </a:rPr>
              <a:t>感觉像</a:t>
            </a:r>
            <a:r>
              <a:rPr lang="en-US" altLang="zh-CN" smtClean="0">
                <a:latin typeface="+mn-ea"/>
                <a:cs typeface="Times New Roman" panose="02020603050405020304" pitchFamily="18" charset="0"/>
              </a:rPr>
              <a:t>……</a:t>
            </a:r>
            <a:endParaRPr lang="zh-CN" altLang="en-US" dirty="0" smtClean="0">
              <a:latin typeface="+mn-ea"/>
              <a:cs typeface="Times New Roman" panose="02020603050405020304" pitchFamily="18" charset="0"/>
            </a:endParaRPr>
          </a:p>
        </p:txBody>
      </p:sp>
      <p:sp>
        <p:nvSpPr>
          <p:cNvPr id="48" name="矩形 47"/>
          <p:cNvSpPr/>
          <p:nvPr/>
        </p:nvSpPr>
        <p:spPr>
          <a:xfrm>
            <a:off x="6528613" y="4801588"/>
            <a:ext cx="4348937"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lifetime</a:t>
            </a:r>
            <a:r>
              <a:rPr lang="en-US" altLang="zh-CN" sz="1600" b="1" smtClean="0"/>
              <a:t> </a:t>
            </a:r>
            <a:r>
              <a:rPr lang="en-US" altLang="zh-CN" dirty="0" smtClean="0">
                <a:cs typeface="Times New Roman" panose="02020603050405020304" pitchFamily="18" charset="0"/>
              </a:rPr>
              <a:t>/</a:t>
            </a:r>
            <a:r>
              <a:rPr lang="en-US" altLang="zh-CN" smtClean="0">
                <a:cs typeface="Times New Roman" panose="02020603050405020304" pitchFamily="18" charset="0"/>
              </a:rPr>
              <a:t>'laɪftaɪm/        </a:t>
            </a:r>
            <a:r>
              <a:rPr lang="en-US" altLang="zh-CN" dirty="0" smtClean="0">
                <a:cs typeface="Times New Roman" panose="02020603050405020304" pitchFamily="18" charset="0"/>
              </a:rPr>
              <a:t>n. </a:t>
            </a:r>
            <a:r>
              <a:rPr lang="zh-CN" altLang="en-US" dirty="0" smtClean="0">
                <a:cs typeface="Times New Roman" panose="02020603050405020304" pitchFamily="18" charset="0"/>
              </a:rPr>
              <a:t>一生，终生</a:t>
            </a:r>
          </a:p>
        </p:txBody>
      </p:sp>
      <p:sp>
        <p:nvSpPr>
          <p:cNvPr id="50" name="矩形 49"/>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smtClean="0">
                <a:solidFill>
                  <a:srgbClr val="000000"/>
                </a:solidFill>
                <a:latin typeface="Arial" panose="020B0604020202020204" pitchFamily="34" charset="0"/>
                <a:ea typeface="宋体" panose="02010600030101010101" pitchFamily="2" charset="-122"/>
              </a:rPr>
              <a:t> </a:t>
            </a:r>
            <a:endParaRPr lang="zh-CN" altLang="en-US" dirty="0" smtClean="0">
              <a:solidFill>
                <a:srgbClr val="000000"/>
              </a:solidFill>
              <a:latin typeface="Arial" panose="020B0604020202020204" pitchFamily="34" charset="0"/>
              <a:ea typeface="宋体" panose="02010600030101010101" pitchFamily="2" charset="-122"/>
            </a:endParaRPr>
          </a:p>
        </p:txBody>
      </p:sp>
      <p:sp>
        <p:nvSpPr>
          <p:cNvPr id="51" name="矩形 50"/>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smtClean="0">
                <a:solidFill>
                  <a:srgbClr val="000000"/>
                </a:solidFill>
                <a:latin typeface="Arial" panose="020B0604020202020204" pitchFamily="34" charset="0"/>
                <a:ea typeface="宋体" panose="02010600030101010101" pitchFamily="2" charset="-122"/>
              </a:rPr>
              <a:t> </a:t>
            </a:r>
            <a:endParaRPr lang="zh-CN" altLang="en-US" dirty="0" smtClean="0">
              <a:solidFill>
                <a:srgbClr val="000000"/>
              </a:solidFill>
              <a:latin typeface="Arial" panose="020B0604020202020204" pitchFamily="34" charset="0"/>
              <a:ea typeface="宋体" panose="02010600030101010101" pitchFamily="2" charset="-122"/>
            </a:endParaRPr>
          </a:p>
        </p:txBody>
      </p:sp>
      <p:graphicFrame>
        <p:nvGraphicFramePr>
          <p:cNvPr id="53" name="Group 80"/>
          <p:cNvGraphicFramePr>
            <a:graphicFrameLocks noGrp="1"/>
          </p:cNvGraphicFramePr>
          <p:nvPr/>
        </p:nvGraphicFramePr>
        <p:xfrm>
          <a:off x="2685128" y="3964841"/>
          <a:ext cx="1169696" cy="334986"/>
        </p:xfrm>
        <a:graphic>
          <a:graphicData uri="http://schemas.openxmlformats.org/drawingml/2006/table">
            <a:tbl>
              <a:tblPr/>
              <a:tblGrid>
                <a:gridCol w="1169696"/>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4" name="Group 80"/>
          <p:cNvGraphicFramePr>
            <a:graphicFrameLocks noGrp="1"/>
          </p:cNvGraphicFramePr>
          <p:nvPr/>
        </p:nvGraphicFramePr>
        <p:xfrm>
          <a:off x="1322493" y="4744769"/>
          <a:ext cx="1250378" cy="334986"/>
        </p:xfrm>
        <a:graphic>
          <a:graphicData uri="http://schemas.openxmlformats.org/drawingml/2006/table">
            <a:tbl>
              <a:tblPr/>
              <a:tblGrid>
                <a:gridCol w="1250378"/>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5" name="Group 80"/>
          <p:cNvGraphicFramePr>
            <a:graphicFrameLocks noGrp="1"/>
          </p:cNvGraphicFramePr>
          <p:nvPr/>
        </p:nvGraphicFramePr>
        <p:xfrm>
          <a:off x="2864423" y="4744770"/>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6" name="Group 80"/>
          <p:cNvGraphicFramePr>
            <a:graphicFrameLocks noGrp="1"/>
          </p:cNvGraphicFramePr>
          <p:nvPr/>
        </p:nvGraphicFramePr>
        <p:xfrm>
          <a:off x="4065694" y="4726841"/>
          <a:ext cx="855930" cy="334986"/>
        </p:xfrm>
        <a:graphic>
          <a:graphicData uri="http://schemas.openxmlformats.org/drawingml/2006/table">
            <a:tbl>
              <a:tblPr/>
              <a:tblGrid>
                <a:gridCol w="855930"/>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39" name="B 1-2.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358152"/>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53"/>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ppt_x"/>
                                          </p:val>
                                        </p:tav>
                                        <p:tav tm="100000">
                                          <p:val>
                                            <p:strVal val="#ppt_x"/>
                                          </p:val>
                                        </p:tav>
                                      </p:tavLst>
                                    </p:anim>
                                    <p:anim calcmode="lin" valueType="num">
                                      <p:cBhvr additive="base">
                                        <p:cTn id="1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9"/>
                                        </p:tgtEl>
                                        <p:attrNameLst>
                                          <p:attrName>ppt_x</p:attrName>
                                        </p:attrNameLst>
                                      </p:cBhvr>
                                      <p:tavLst>
                                        <p:tav tm="0">
                                          <p:val>
                                            <p:strVal val="ppt_x"/>
                                          </p:val>
                                        </p:tav>
                                        <p:tav tm="100000">
                                          <p:val>
                                            <p:strVal val="ppt_x"/>
                                          </p:val>
                                        </p:tav>
                                      </p:tavLst>
                                    </p:anim>
                                    <p:anim calcmode="lin" valueType="num">
                                      <p:cBhvr additive="base">
                                        <p:cTn id="23" dur="500"/>
                                        <p:tgtEl>
                                          <p:spTgt spid="49"/>
                                        </p:tgtEl>
                                        <p:attrNameLst>
                                          <p:attrName>ppt_y</p:attrName>
                                        </p:attrNameLst>
                                      </p:cBhvr>
                                      <p:tavLst>
                                        <p:tav tm="0">
                                          <p:val>
                                            <p:strVal val="ppt_y"/>
                                          </p:val>
                                        </p:tav>
                                        <p:tav tm="100000">
                                          <p:val>
                                            <p:strVal val="1+ppt_h/2"/>
                                          </p:val>
                                        </p:tav>
                                      </p:tavLst>
                                    </p:anim>
                                    <p:set>
                                      <p:cBhvr>
                                        <p:cTn id="24"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5" restart="whenNotActive" fill="hold" evtFilter="cancelBubble" nodeType="interactiveSeq">
                <p:stCondLst>
                  <p:cond evt="onClick" delay="0">
                    <p:tgtEl>
                      <p:spTgt spid="54"/>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fill="hold"/>
                                        <p:tgtEl>
                                          <p:spTgt spid="46"/>
                                        </p:tgtEl>
                                        <p:attrNameLst>
                                          <p:attrName>ppt_x</p:attrName>
                                        </p:attrNameLst>
                                      </p:cBhvr>
                                      <p:tavLst>
                                        <p:tav tm="0">
                                          <p:val>
                                            <p:strVal val="#ppt_x"/>
                                          </p:val>
                                        </p:tav>
                                        <p:tav tm="100000">
                                          <p:val>
                                            <p:strVal val="#ppt_x"/>
                                          </p:val>
                                        </p:tav>
                                      </p:tavLst>
                                    </p:anim>
                                    <p:anim calcmode="lin" valueType="num">
                                      <p:cBhvr additive="base">
                                        <p:cTn id="3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6"/>
                                        </p:tgtEl>
                                        <p:attrNameLst>
                                          <p:attrName>ppt_x</p:attrName>
                                        </p:attrNameLst>
                                      </p:cBhvr>
                                      <p:tavLst>
                                        <p:tav tm="0">
                                          <p:val>
                                            <p:strVal val="ppt_x"/>
                                          </p:val>
                                        </p:tav>
                                        <p:tav tm="100000">
                                          <p:val>
                                            <p:strVal val="ppt_x"/>
                                          </p:val>
                                        </p:tav>
                                      </p:tavLst>
                                    </p:anim>
                                    <p:anim calcmode="lin" valueType="num">
                                      <p:cBhvr additive="base">
                                        <p:cTn id="36" dur="500"/>
                                        <p:tgtEl>
                                          <p:spTgt spid="46"/>
                                        </p:tgtEl>
                                        <p:attrNameLst>
                                          <p:attrName>ppt_y</p:attrName>
                                        </p:attrNameLst>
                                      </p:cBhvr>
                                      <p:tavLst>
                                        <p:tav tm="0">
                                          <p:val>
                                            <p:strVal val="ppt_y"/>
                                          </p:val>
                                        </p:tav>
                                        <p:tav tm="100000">
                                          <p:val>
                                            <p:strVal val="1+ppt_h/2"/>
                                          </p:val>
                                        </p:tav>
                                      </p:tavLst>
                                    </p:anim>
                                    <p:set>
                                      <p:cBhvr>
                                        <p:cTn id="3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38" restart="whenNotActive" fill="hold" evtFilter="cancelBubble" nodeType="interactiveSeq">
                <p:stCondLst>
                  <p:cond evt="onClick" delay="0">
                    <p:tgtEl>
                      <p:spTgt spid="55"/>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ppt_x"/>
                                          </p:val>
                                        </p:tav>
                                        <p:tav tm="100000">
                                          <p:val>
                                            <p:strVal val="#ppt_x"/>
                                          </p:val>
                                        </p:tav>
                                      </p:tavLst>
                                    </p:anim>
                                    <p:anim calcmode="lin" valueType="num">
                                      <p:cBhvr additive="base">
                                        <p:cTn id="4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47"/>
                                        </p:tgtEl>
                                        <p:attrNameLst>
                                          <p:attrName>ppt_x</p:attrName>
                                        </p:attrNameLst>
                                      </p:cBhvr>
                                      <p:tavLst>
                                        <p:tav tm="0">
                                          <p:val>
                                            <p:strVal val="ppt_x"/>
                                          </p:val>
                                        </p:tav>
                                        <p:tav tm="100000">
                                          <p:val>
                                            <p:strVal val="ppt_x"/>
                                          </p:val>
                                        </p:tav>
                                      </p:tavLst>
                                    </p:anim>
                                    <p:anim calcmode="lin" valueType="num">
                                      <p:cBhvr additive="base">
                                        <p:cTn id="49" dur="500"/>
                                        <p:tgtEl>
                                          <p:spTgt spid="47"/>
                                        </p:tgtEl>
                                        <p:attrNameLst>
                                          <p:attrName>ppt_y</p:attrName>
                                        </p:attrNameLst>
                                      </p:cBhvr>
                                      <p:tavLst>
                                        <p:tav tm="0">
                                          <p:val>
                                            <p:strVal val="ppt_y"/>
                                          </p:val>
                                        </p:tav>
                                        <p:tav tm="100000">
                                          <p:val>
                                            <p:strVal val="1+ppt_h/2"/>
                                          </p:val>
                                        </p:tav>
                                      </p:tavLst>
                                    </p:anim>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1" restart="whenNotActive" fill="hold" evtFilter="cancelBubble" nodeType="interactiveSeq">
                <p:stCondLst>
                  <p:cond evt="onClick" delay="0">
                    <p:tgtEl>
                      <p:spTgt spid="56"/>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8"/>
                                        </p:tgtEl>
                                        <p:attrNameLst>
                                          <p:attrName>style.visibility</p:attrName>
                                        </p:attrNameLst>
                                      </p:cBhvr>
                                      <p:to>
                                        <p:strVal val="visible"/>
                                      </p:to>
                                    </p:set>
                                    <p:anim calcmode="lin" valueType="num">
                                      <p:cBhvr additive="base">
                                        <p:cTn id="56" dur="500" fill="hold"/>
                                        <p:tgtEl>
                                          <p:spTgt spid="48"/>
                                        </p:tgtEl>
                                        <p:attrNameLst>
                                          <p:attrName>ppt_x</p:attrName>
                                        </p:attrNameLst>
                                      </p:cBhvr>
                                      <p:tavLst>
                                        <p:tav tm="0">
                                          <p:val>
                                            <p:strVal val="#ppt_x"/>
                                          </p:val>
                                        </p:tav>
                                        <p:tav tm="100000">
                                          <p:val>
                                            <p:strVal val="#ppt_x"/>
                                          </p:val>
                                        </p:tav>
                                      </p:tavLst>
                                    </p:anim>
                                    <p:anim calcmode="lin" valueType="num">
                                      <p:cBhvr additive="base">
                                        <p:cTn id="57"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48"/>
                                        </p:tgtEl>
                                        <p:attrNameLst>
                                          <p:attrName>ppt_x</p:attrName>
                                        </p:attrNameLst>
                                      </p:cBhvr>
                                      <p:tavLst>
                                        <p:tav tm="0">
                                          <p:val>
                                            <p:strVal val="ppt_x"/>
                                          </p:val>
                                        </p:tav>
                                        <p:tav tm="100000">
                                          <p:val>
                                            <p:strVal val="ppt_x"/>
                                          </p:val>
                                        </p:tav>
                                      </p:tavLst>
                                    </p:anim>
                                    <p:anim calcmode="lin" valueType="num">
                                      <p:cBhvr additive="base">
                                        <p:cTn id="62" dur="500"/>
                                        <p:tgtEl>
                                          <p:spTgt spid="48"/>
                                        </p:tgtEl>
                                        <p:attrNameLst>
                                          <p:attrName>ppt_y</p:attrName>
                                        </p:attrNameLst>
                                      </p:cBhvr>
                                      <p:tavLst>
                                        <p:tav tm="0">
                                          <p:val>
                                            <p:strVal val="ppt_y"/>
                                          </p:val>
                                        </p:tav>
                                        <p:tav tm="100000">
                                          <p:val>
                                            <p:strVal val="1+ppt_h/2"/>
                                          </p:val>
                                        </p:tav>
                                      </p:tavLst>
                                    </p:anim>
                                    <p:set>
                                      <p:cBhvr>
                                        <p:cTn id="63"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6"/>
                  </p:tgtEl>
                </p:cond>
              </p:nextCondLst>
            </p:seq>
            <p:audio>
              <p:cMediaNode>
                <p:cTn id="64" fill="hold" display="0">
                  <p:stCondLst>
                    <p:cond delay="indefinite"/>
                  </p:stCondLst>
                  <p:endCondLst>
                    <p:cond evt="onNext" delay="0">
                      <p:tgtEl>
                        <p:sldTgt/>
                      </p:tgtEl>
                    </p:cond>
                    <p:cond evt="onPrev" delay="0">
                      <p:tgtEl>
                        <p:sldTgt/>
                      </p:tgtEl>
                    </p:cond>
                    <p:cond evt="onStopAudio" delay="0">
                      <p:tgtEl>
                        <p:sldTgt/>
                      </p:tgtEl>
                    </p:cond>
                  </p:endCondLst>
                </p:cTn>
                <p:tgtEl>
                  <p:spTgt spid="39"/>
                </p:tgtEl>
              </p:cMediaNode>
            </p:audio>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39298" fill="hold"/>
                                        <p:tgtEl>
                                          <p:spTgt spid="39"/>
                                        </p:tgtEl>
                                      </p:cBhvr>
                                    </p:cmd>
                                  </p:childTnLst>
                                </p:cTn>
                              </p:par>
                            </p:childTnLst>
                          </p:cTn>
                        </p:par>
                      </p:childTnLst>
                    </p:cTn>
                  </p:par>
                </p:childTnLst>
              </p:cTn>
              <p:nextCondLst>
                <p:cond evt="onClick" delay="0">
                  <p:tgtEl>
                    <p:spTgt spid="40"/>
                  </p:tgtEl>
                </p:cond>
              </p:nextCondLst>
            </p:seq>
            <p:seq concurrent="1" nextAc="seek">
              <p:cTn id="70" restart="whenNotActive" fill="hold" evtFilter="cancelBubble" nodeType="interactiveSeq">
                <p:stCondLst>
                  <p:cond evt="onClick" delay="0">
                    <p:tgtEl>
                      <p:spTgt spid="41"/>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39"/>
                                        </p:tgtEl>
                                      </p:cBhvr>
                                    </p:cmd>
                                  </p:childTnLst>
                                </p:cTn>
                              </p:par>
                            </p:childTnLst>
                          </p:cTn>
                        </p:par>
                      </p:childTnLst>
                    </p:cTn>
                  </p:par>
                </p:childTnLst>
              </p:cTn>
              <p:nextCondLst>
                <p:cond evt="onClick" delay="0">
                  <p:tgtEl>
                    <p:spTgt spid="41"/>
                  </p:tgtEl>
                </p:cond>
              </p:nextCondLst>
            </p:seq>
            <p:seq concurrent="1" nextAc="seek">
              <p:cTn id="75" restart="whenNotActive" fill="hold" evtFilter="cancelBubble" nodeType="interactiveSeq">
                <p:stCondLst>
                  <p:cond evt="onClick" delay="0">
                    <p:tgtEl>
                      <p:spTgt spid="42"/>
                    </p:tgtEl>
                  </p:cond>
                </p:stCondLst>
                <p:endSync evt="end" delay="0">
                  <p:rtn val="all"/>
                </p:endSync>
                <p:childTnLst>
                  <p:par>
                    <p:cTn id="76" fill="hold">
                      <p:stCondLst>
                        <p:cond delay="0"/>
                      </p:stCondLst>
                      <p:childTnLst>
                        <p:par>
                          <p:cTn id="77" fill="hold">
                            <p:stCondLst>
                              <p:cond delay="0"/>
                            </p:stCondLst>
                            <p:childTnLst>
                              <p:par>
                                <p:cTn id="78" presetID="3" presetClass="mediacall" presetSubtype="0" fill="hold" nodeType="clickEffect">
                                  <p:stCondLst>
                                    <p:cond delay="0"/>
                                  </p:stCondLst>
                                  <p:childTnLst>
                                    <p:cmd type="call" cmd="stop">
                                      <p:cBhvr>
                                        <p:cTn id="79" dur="1" fill="hold"/>
                                        <p:tgtEl>
                                          <p:spTgt spid="39"/>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9" grpId="0" animBg="1"/>
      <p:bldP spid="49" grpId="1" animBg="1"/>
      <p:bldP spid="46" grpId="0" animBg="1"/>
      <p:bldP spid="46" grpId="1" animBg="1"/>
      <p:bldP spid="47" grpId="0" animBg="1"/>
      <p:bldP spid="47" grpId="1" animBg="1"/>
      <p:bldP spid="48" grpId="0" animBg="1"/>
      <p:bldP spid="4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3</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522977" y="2615420"/>
            <a:ext cx="4713288" cy="2031325"/>
          </a:xfrm>
          <a:prstGeom prst="rect">
            <a:avLst/>
          </a:prstGeom>
          <a:solidFill>
            <a:srgbClr val="FFFF99"/>
          </a:solidFill>
        </p:spPr>
        <p:txBody>
          <a:bodyPr wrap="square">
            <a:spAutoFit/>
          </a:bodyPr>
          <a:lstStyle/>
          <a:p>
            <a:pPr algn="just"/>
            <a:r>
              <a:rPr lang="en-US" altLang="zh-CN" smtClean="0"/>
              <a:t>         </a:t>
            </a:r>
            <a:r>
              <a:rPr lang="zh-CN" altLang="zh-CN" smtClean="0"/>
              <a:t>我们经历了太多的挫折——比如，偶然在战争区租了一套房子这种小事（我的错！），以及从健康到财产之类的大事，甚至还有不知道自己在做什么、要去哪里之类的困惑。一路走过来，十年间，我们经历了太多故事。</a:t>
            </a:r>
          </a:p>
          <a:p>
            <a:pPr algn="just"/>
            <a:endParaRPr lang="zh-CN" altLang="zh-CN" dirty="0"/>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1134260" y="2206381"/>
            <a:ext cx="4370070" cy="2971967"/>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3</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We’ve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been </a:t>
            </a:r>
            <a:r>
              <a:rPr lang="en-US" altLang="zh-CN" sz="1700" b="1" kern="100" dirty="0" smtClean="0">
                <a:solidFill>
                  <a:srgbClr val="0070C0"/>
                </a:solidFill>
                <a:latin typeface="Times New Roman" panose="02020603050405020304" pitchFamily="18" charset="0"/>
              </a:rPr>
              <a:t>through</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2</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our times of </a:t>
            </a:r>
            <a:r>
              <a:rPr lang="en-US" altLang="zh-CN" sz="1700" b="1" kern="100" dirty="0" smtClean="0">
                <a:solidFill>
                  <a:srgbClr val="0070C0"/>
                </a:solidFill>
                <a:latin typeface="Times New Roman" panose="02020603050405020304" pitchFamily="18" charset="0"/>
              </a:rPr>
              <a:t>trial</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3</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 little things like </a:t>
            </a:r>
            <a:r>
              <a:rPr lang="en-US" altLang="zh-CN" sz="1700" b="1" kern="100" dirty="0" smtClean="0">
                <a:solidFill>
                  <a:srgbClr val="0070C0"/>
                </a:solidFill>
                <a:latin typeface="Times New Roman" panose="02020603050405020304" pitchFamily="18" charset="0"/>
              </a:rPr>
              <a:t>accidentally</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4</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700" b="1" kern="100" dirty="0" smtClean="0">
                <a:solidFill>
                  <a:srgbClr val="0070C0"/>
                </a:solidFill>
                <a:latin typeface="Times New Roman" panose="02020603050405020304" pitchFamily="18" charset="0"/>
              </a:rPr>
              <a:t>renting</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5</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an </a:t>
            </a:r>
            <a:r>
              <a:rPr lang="en-US" altLang="zh-CN" sz="1700" b="1" kern="100" dirty="0" smtClean="0">
                <a:solidFill>
                  <a:srgbClr val="0070C0"/>
                </a:solidFill>
                <a:latin typeface="Times New Roman" panose="02020603050405020304" pitchFamily="18" charset="0"/>
              </a:rPr>
              <a:t>apartment</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6</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in a war </a:t>
            </a:r>
            <a:r>
              <a:rPr lang="en-US" altLang="zh-CN" sz="1700" b="1" kern="100" dirty="0" smtClean="0">
                <a:solidFill>
                  <a:srgbClr val="0070C0"/>
                </a:solidFill>
                <a:latin typeface="Times New Roman" panose="02020603050405020304" pitchFamily="18" charset="0"/>
              </a:rPr>
              <a:t>zone</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7</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(my bad!) — and much bigger things from health,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to </a:t>
            </a:r>
            <a:r>
              <a:rPr lang="en-US" altLang="zh-CN" sz="1700" b="1" kern="100" dirty="0" smtClean="0">
                <a:solidFill>
                  <a:srgbClr val="0070C0"/>
                </a:solidFill>
                <a:latin typeface="Times New Roman" panose="02020603050405020304" pitchFamily="18" charset="0"/>
              </a:rPr>
              <a:t>finances</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8</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to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not knowing what we were doing or where we were going. We’ve been through a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lot in ten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years.</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矩形 48"/>
          <p:cNvSpPr/>
          <p:nvPr/>
        </p:nvSpPr>
        <p:spPr>
          <a:xfrm>
            <a:off x="6143129" y="2704969"/>
            <a:ext cx="5170328" cy="2613023"/>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a:solidFill>
                  <a:srgbClr val="0070C0"/>
                </a:solidFill>
                <a:latin typeface="Times New Roman" panose="02020603050405020304" pitchFamily="18" charset="0"/>
                <a:ea typeface="+mn-ea"/>
              </a:rPr>
              <a:t>★ </a:t>
            </a:r>
            <a:r>
              <a:rPr lang="x-none" altLang="zh-CN" sz="1700" b="1" kern="100" smtClean="0">
                <a:solidFill>
                  <a:srgbClr val="0070C0"/>
                </a:solidFill>
                <a:latin typeface="Times New Roman" panose="02020603050405020304" pitchFamily="18" charset="0"/>
              </a:rPr>
              <a:t>trial </a:t>
            </a:r>
            <a:r>
              <a:rPr lang="en-US" altLang="zh-CN" sz="1700" b="1" kern="100" smtClean="0">
                <a:solidFill>
                  <a:srgbClr val="0070C0"/>
                </a:solidFill>
                <a:latin typeface="Times New Roman" panose="02020603050405020304" pitchFamily="18" charset="0"/>
              </a:rPr>
              <a:t>    </a:t>
            </a:r>
            <a:r>
              <a:rPr lang="x-none" altLang="zh-CN" smtClean="0">
                <a:cs typeface="Times New Roman" panose="02020603050405020304" pitchFamily="18" charset="0"/>
              </a:rPr>
              <a:t>/'traɪəl/</a:t>
            </a:r>
            <a:r>
              <a:rPr lang="en-US" altLang="zh-CN" smtClean="0">
                <a:cs typeface="Times New Roman" panose="02020603050405020304" pitchFamily="18" charset="0"/>
              </a:rPr>
              <a:t> </a:t>
            </a:r>
            <a:r>
              <a:rPr lang="x-none" altLang="zh-CN" smtClean="0">
                <a:cs typeface="Times New Roman" panose="02020603050405020304" pitchFamily="18" charset="0"/>
              </a:rPr>
              <a:t> </a:t>
            </a:r>
            <a:endParaRPr lang="en-US" altLang="zh-CN" smtClean="0">
              <a:cs typeface="Times New Roman" panose="02020603050405020304" pitchFamily="18" charset="0"/>
            </a:endParaRPr>
          </a:p>
          <a:p>
            <a:pPr>
              <a:lnSpc>
                <a:spcPct val="130000"/>
              </a:lnSpc>
            </a:pPr>
            <a:r>
              <a:rPr lang="x-none" altLang="zh-CN" smtClean="0">
                <a:cs typeface="Times New Roman" panose="02020603050405020304" pitchFamily="18" charset="0"/>
              </a:rPr>
              <a:t>n</a:t>
            </a:r>
            <a:r>
              <a:rPr lang="x-none" altLang="zh-CN" dirty="0" smtClean="0">
                <a:cs typeface="Times New Roman" panose="02020603050405020304" pitchFamily="18" charset="0"/>
              </a:rPr>
              <a:t>. an experience or a person that causes difficulties for sb.  考验；令人伤脑筋的事；惹麻烦的人</a:t>
            </a:r>
            <a:endParaRPr lang="zh-CN" altLang="zh-CN" dirty="0"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e.g.</a:t>
            </a:r>
            <a:r>
              <a:rPr lang="en-US" altLang="zh-CN" smtClean="0">
                <a:cs typeface="Times New Roman" panose="02020603050405020304" pitchFamily="18" charset="0"/>
              </a:rPr>
              <a:t>  </a:t>
            </a:r>
            <a:r>
              <a:rPr lang="x-none" altLang="zh-CN" smtClean="0">
                <a:cs typeface="Times New Roman" panose="02020603050405020304" pitchFamily="18" charset="0"/>
              </a:rPr>
              <a:t>the </a:t>
            </a:r>
            <a:r>
              <a:rPr lang="x-none" altLang="zh-CN" dirty="0" smtClean="0">
                <a:cs typeface="Times New Roman" panose="02020603050405020304" pitchFamily="18" charset="0"/>
              </a:rPr>
              <a:t>trials and tribulations of married </a:t>
            </a:r>
            <a:r>
              <a:rPr lang="x-none" altLang="zh-CN" smtClean="0">
                <a:cs typeface="Times New Roman" panose="02020603050405020304" pitchFamily="18" charset="0"/>
              </a:rPr>
              <a:t>life </a:t>
            </a:r>
            <a:endParaRPr lang="en-US" altLang="zh-CN"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 </a:t>
            </a:r>
            <a:r>
              <a:rPr lang="x-none" altLang="zh-CN" dirty="0" smtClean="0">
                <a:cs typeface="Times New Roman" panose="02020603050405020304" pitchFamily="18" charset="0"/>
              </a:rPr>
              <a:t>婚姻生活的考验与磨炼</a:t>
            </a:r>
            <a:endParaRPr lang="zh-CN" altLang="zh-CN" dirty="0"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She </a:t>
            </a:r>
            <a:r>
              <a:rPr lang="x-none" altLang="zh-CN" dirty="0" smtClean="0">
                <a:cs typeface="Times New Roman" panose="02020603050405020304" pitchFamily="18" charset="0"/>
              </a:rPr>
              <a:t>was a sore trial to her family at times</a:t>
            </a:r>
            <a:r>
              <a:rPr lang="x-none" altLang="zh-CN" smtClean="0">
                <a:cs typeface="Times New Roman" panose="02020603050405020304" pitchFamily="18" charset="0"/>
              </a:rPr>
              <a:t>. </a:t>
            </a:r>
            <a:endParaRPr lang="en-US" altLang="zh-CN"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 </a:t>
            </a:r>
            <a:r>
              <a:rPr lang="en-US" altLang="zh-CN" smtClean="0">
                <a:cs typeface="Times New Roman" panose="02020603050405020304" pitchFamily="18" charset="0"/>
              </a:rPr>
              <a:t>   </a:t>
            </a:r>
            <a:r>
              <a:rPr lang="x-none" altLang="zh-CN" smtClean="0">
                <a:cs typeface="Times New Roman" panose="02020603050405020304" pitchFamily="18" charset="0"/>
              </a:rPr>
              <a:t>她有时让家人伤透了脑筋</a:t>
            </a:r>
            <a:r>
              <a:rPr lang="x-none" altLang="zh-CN" dirty="0" smtClean="0">
                <a:cs typeface="Times New Roman" panose="02020603050405020304" pitchFamily="18" charset="0"/>
              </a:rPr>
              <a:t>。</a:t>
            </a:r>
            <a:endParaRPr lang="zh-CN" altLang="zh-CN" dirty="0" smtClean="0">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4" name="矩形 33"/>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graphicFrame>
        <p:nvGraphicFramePr>
          <p:cNvPr id="39" name="Group 80"/>
          <p:cNvGraphicFramePr>
            <a:graphicFrameLocks noGrp="1"/>
          </p:cNvGraphicFramePr>
          <p:nvPr/>
        </p:nvGraphicFramePr>
        <p:xfrm>
          <a:off x="1165412" y="2745641"/>
          <a:ext cx="537882" cy="334986"/>
        </p:xfrm>
        <a:graphic>
          <a:graphicData uri="http://schemas.openxmlformats.org/drawingml/2006/table">
            <a:tbl>
              <a:tblPr/>
              <a:tblGrid>
                <a:gridCol w="53788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4" name="矩形 43"/>
          <p:cNvSpPr/>
          <p:nvPr/>
        </p:nvSpPr>
        <p:spPr>
          <a:xfrm>
            <a:off x="6196919" y="2409134"/>
            <a:ext cx="4632446"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through</a:t>
            </a:r>
            <a:r>
              <a:rPr lang="en-US" altLang="zh-CN" sz="1600" b="1" smtClean="0"/>
              <a:t>   </a:t>
            </a:r>
            <a:r>
              <a:rPr lang="en-US" altLang="zh-CN" smtClean="0">
                <a:cs typeface="Times New Roman" panose="02020603050405020304" pitchFamily="18" charset="0"/>
              </a:rPr>
              <a:t>/</a:t>
            </a:r>
            <a:r>
              <a:rPr lang="el-GR" altLang="zh-CN" smtClean="0">
                <a:cs typeface="Times New Roman" panose="02020603050405020304" pitchFamily="18" charset="0"/>
              </a:rPr>
              <a:t>θ</a:t>
            </a:r>
            <a:r>
              <a:rPr lang="en-US" altLang="zh-CN" smtClean="0">
                <a:cs typeface="Times New Roman" panose="02020603050405020304" pitchFamily="18" charset="0"/>
              </a:rPr>
              <a:t>ruː/      prep. </a:t>
            </a:r>
            <a:r>
              <a:rPr lang="zh-CN" altLang="en-US" smtClean="0">
                <a:cs typeface="Times New Roman" panose="02020603050405020304" pitchFamily="18" charset="0"/>
              </a:rPr>
              <a:t>经历；穿过，通过</a:t>
            </a:r>
            <a:endParaRPr lang="zh-CN" altLang="en-US" dirty="0" smtClean="0">
              <a:cs typeface="Times New Roman" panose="02020603050405020304" pitchFamily="18" charset="0"/>
            </a:endParaRPr>
          </a:p>
        </p:txBody>
      </p:sp>
      <p:sp>
        <p:nvSpPr>
          <p:cNvPr id="46" name="矩形 45"/>
          <p:cNvSpPr/>
          <p:nvPr/>
        </p:nvSpPr>
        <p:spPr>
          <a:xfrm>
            <a:off x="6178992" y="3072524"/>
            <a:ext cx="4632446" cy="812530"/>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accidentally </a:t>
            </a:r>
            <a:r>
              <a:rPr lang="en-US" altLang="zh-CN" dirty="0" smtClean="0">
                <a:cs typeface="Times New Roman" panose="02020603050405020304" pitchFamily="18" charset="0"/>
              </a:rPr>
              <a:t>/ˌæksɪ'dentlɪ</a:t>
            </a:r>
            <a:r>
              <a:rPr lang="en-US" altLang="zh-CN" smtClean="0">
                <a:cs typeface="Times New Roman" panose="02020603050405020304" pitchFamily="18" charset="0"/>
              </a:rPr>
              <a:t>/ </a:t>
            </a:r>
          </a:p>
          <a:p>
            <a:pPr>
              <a:lnSpc>
                <a:spcPct val="130000"/>
              </a:lnSpc>
            </a:pPr>
            <a:r>
              <a:rPr lang="en-US" altLang="zh-CN" smtClean="0">
                <a:cs typeface="Times New Roman" panose="02020603050405020304" pitchFamily="18" charset="0"/>
              </a:rPr>
              <a:t>      adv</a:t>
            </a:r>
            <a:r>
              <a:rPr lang="en-US" altLang="zh-CN" dirty="0" smtClean="0">
                <a:cs typeface="Times New Roman" panose="02020603050405020304" pitchFamily="18" charset="0"/>
              </a:rPr>
              <a:t>. </a:t>
            </a:r>
            <a:r>
              <a:rPr lang="zh-CN" altLang="en-US" dirty="0" smtClean="0">
                <a:cs typeface="Times New Roman" panose="02020603050405020304" pitchFamily="18" charset="0"/>
              </a:rPr>
              <a:t>意外地，偶然地</a:t>
            </a:r>
          </a:p>
        </p:txBody>
      </p:sp>
      <p:graphicFrame>
        <p:nvGraphicFramePr>
          <p:cNvPr id="47" name="Group 80"/>
          <p:cNvGraphicFramePr>
            <a:graphicFrameLocks noGrp="1"/>
          </p:cNvGraphicFramePr>
          <p:nvPr/>
        </p:nvGraphicFramePr>
        <p:xfrm>
          <a:off x="3097504" y="2404982"/>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3" name="Group 80"/>
          <p:cNvGraphicFramePr>
            <a:graphicFrameLocks noGrp="1"/>
          </p:cNvGraphicFramePr>
          <p:nvPr/>
        </p:nvGraphicFramePr>
        <p:xfrm>
          <a:off x="990800" y="2763570"/>
          <a:ext cx="855930" cy="334986"/>
        </p:xfrm>
        <a:graphic>
          <a:graphicData uri="http://schemas.openxmlformats.org/drawingml/2006/table">
            <a:tbl>
              <a:tblPr/>
              <a:tblGrid>
                <a:gridCol w="855930"/>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4" name="Group 80"/>
          <p:cNvGraphicFramePr>
            <a:graphicFrameLocks noGrp="1"/>
          </p:cNvGraphicFramePr>
          <p:nvPr/>
        </p:nvGraphicFramePr>
        <p:xfrm>
          <a:off x="4227057" y="2790464"/>
          <a:ext cx="1169696" cy="334986"/>
        </p:xfrm>
        <a:graphic>
          <a:graphicData uri="http://schemas.openxmlformats.org/drawingml/2006/table">
            <a:tbl>
              <a:tblPr/>
              <a:tblGrid>
                <a:gridCol w="1169696"/>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5" name="矩形 54"/>
          <p:cNvSpPr/>
          <p:nvPr/>
        </p:nvSpPr>
        <p:spPr>
          <a:xfrm>
            <a:off x="6376214" y="3153203"/>
            <a:ext cx="3296703" cy="369332"/>
          </a:xfrm>
          <a:prstGeom prst="rect">
            <a:avLst/>
          </a:prstGeom>
          <a:solidFill>
            <a:srgbClr val="D7F9D3"/>
          </a:solidFill>
          <a:ln>
            <a:solidFill>
              <a:srgbClr val="FF0000"/>
            </a:solidFill>
          </a:ln>
        </p:spPr>
        <p:txBody>
          <a:bodyPr wrap="square">
            <a:spAutoFit/>
          </a:bodyPr>
          <a:lstStyle/>
          <a:p>
            <a:r>
              <a:rPr lang="zh-CN" altLang="zh-CN" sz="1600" kern="100" smtClean="0">
                <a:solidFill>
                  <a:srgbClr val="0070C0"/>
                </a:solidFill>
                <a:latin typeface="Times New Roman" panose="02020603050405020304" pitchFamily="18" charset="0"/>
              </a:rPr>
              <a:t>★ </a:t>
            </a:r>
            <a:r>
              <a:rPr lang="en-US" altLang="zh-CN" sz="1700" b="1" kern="100" smtClean="0">
                <a:solidFill>
                  <a:srgbClr val="0070C0"/>
                </a:solidFill>
                <a:latin typeface="Times New Roman" panose="02020603050405020304" pitchFamily="18" charset="0"/>
              </a:rPr>
              <a:t>rent</a:t>
            </a:r>
            <a:r>
              <a:rPr lang="en-US" altLang="zh-CN" sz="1600" b="1" smtClean="0"/>
              <a:t>  </a:t>
            </a:r>
            <a:r>
              <a:rPr lang="en-US" altLang="zh-CN" smtClean="0">
                <a:cs typeface="Times New Roman" panose="02020603050405020304" pitchFamily="18" charset="0"/>
              </a:rPr>
              <a:t>/rent/   v. </a:t>
            </a:r>
            <a:r>
              <a:rPr lang="zh-CN" altLang="en-US" smtClean="0">
                <a:cs typeface="Times New Roman" panose="02020603050405020304" pitchFamily="18" charset="0"/>
              </a:rPr>
              <a:t>租用，租借</a:t>
            </a:r>
            <a:endParaRPr lang="zh-CN" altLang="en-US" dirty="0" smtClean="0">
              <a:cs typeface="Times New Roman" panose="02020603050405020304" pitchFamily="18" charset="0"/>
            </a:endParaRPr>
          </a:p>
        </p:txBody>
      </p:sp>
      <p:graphicFrame>
        <p:nvGraphicFramePr>
          <p:cNvPr id="56" name="Group 80"/>
          <p:cNvGraphicFramePr>
            <a:graphicFrameLocks noGrp="1"/>
          </p:cNvGraphicFramePr>
          <p:nvPr/>
        </p:nvGraphicFramePr>
        <p:xfrm>
          <a:off x="1053553" y="3166982"/>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7" name="矩形 56"/>
          <p:cNvSpPr/>
          <p:nvPr/>
        </p:nvSpPr>
        <p:spPr>
          <a:xfrm>
            <a:off x="6214850" y="3305604"/>
            <a:ext cx="4211104"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a:t>
            </a:r>
            <a:r>
              <a:rPr lang="zh-CN" altLang="zh-CN" sz="1700" b="1" kern="100">
                <a:solidFill>
                  <a:srgbClr val="0070C0"/>
                </a:solidFill>
                <a:latin typeface="Times New Roman" panose="02020603050405020304" pitchFamily="18" charset="0"/>
              </a:rPr>
              <a:t> </a:t>
            </a:r>
            <a:r>
              <a:rPr lang="en-US" altLang="zh-CN" sz="1700" b="1" kern="100" smtClean="0">
                <a:solidFill>
                  <a:srgbClr val="0070C0"/>
                </a:solidFill>
                <a:latin typeface="Times New Roman" panose="02020603050405020304" pitchFamily="18" charset="0"/>
              </a:rPr>
              <a:t>apartment </a:t>
            </a:r>
            <a:r>
              <a:rPr lang="en-US" altLang="zh-CN" smtClean="0">
                <a:cs typeface="Times New Roman" panose="02020603050405020304" pitchFamily="18" charset="0"/>
              </a:rPr>
              <a:t>/ə'paːtmənt/    n. </a:t>
            </a:r>
            <a:r>
              <a:rPr lang="zh-CN" altLang="en-US" smtClean="0">
                <a:cs typeface="Times New Roman" panose="02020603050405020304" pitchFamily="18" charset="0"/>
              </a:rPr>
              <a:t>公寓套房</a:t>
            </a:r>
            <a:endParaRPr lang="zh-CN" altLang="en-US" dirty="0" smtClean="0">
              <a:cs typeface="Times New Roman" panose="02020603050405020304" pitchFamily="18" charset="0"/>
            </a:endParaRPr>
          </a:p>
        </p:txBody>
      </p:sp>
      <p:sp>
        <p:nvSpPr>
          <p:cNvPr id="58" name="矩形 57"/>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smtClean="0">
                <a:solidFill>
                  <a:srgbClr val="000000"/>
                </a:solidFill>
                <a:latin typeface="Arial" panose="020B0604020202020204" pitchFamily="34" charset="0"/>
                <a:ea typeface="宋体" panose="02010600030101010101" pitchFamily="2" charset="-122"/>
              </a:rPr>
              <a:t> </a:t>
            </a:r>
            <a:endParaRPr lang="zh-CN" altLang="en-US" dirty="0" smtClean="0">
              <a:solidFill>
                <a:srgbClr val="000000"/>
              </a:solidFill>
              <a:latin typeface="Arial" panose="020B0604020202020204" pitchFamily="34" charset="0"/>
              <a:ea typeface="宋体" panose="02010600030101010101" pitchFamily="2" charset="-122"/>
            </a:endParaRPr>
          </a:p>
        </p:txBody>
      </p:sp>
      <p:graphicFrame>
        <p:nvGraphicFramePr>
          <p:cNvPr id="61" name="Group 80"/>
          <p:cNvGraphicFramePr>
            <a:graphicFrameLocks noGrp="1"/>
          </p:cNvGraphicFramePr>
          <p:nvPr/>
        </p:nvGraphicFramePr>
        <p:xfrm>
          <a:off x="2344470" y="3131122"/>
          <a:ext cx="1106942" cy="334986"/>
        </p:xfrm>
        <a:graphic>
          <a:graphicData uri="http://schemas.openxmlformats.org/drawingml/2006/table">
            <a:tbl>
              <a:tblPr/>
              <a:tblGrid>
                <a:gridCol w="110694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62" name="矩形 61"/>
          <p:cNvSpPr/>
          <p:nvPr/>
        </p:nvSpPr>
        <p:spPr>
          <a:xfrm>
            <a:off x="6528614" y="3305603"/>
            <a:ext cx="3296703" cy="369332"/>
          </a:xfrm>
          <a:prstGeom prst="rect">
            <a:avLst/>
          </a:prstGeom>
          <a:solidFill>
            <a:srgbClr val="D7F9D3"/>
          </a:solidFill>
          <a:ln>
            <a:solidFill>
              <a:srgbClr val="FF0000"/>
            </a:solidFill>
          </a:ln>
        </p:spPr>
        <p:txBody>
          <a:bodyPr wrap="square">
            <a:spAutoFit/>
          </a:bodyPr>
          <a:lstStyle/>
          <a:p>
            <a:r>
              <a:rPr lang="zh-CN" altLang="zh-CN" sz="1600" kern="100" smtClean="0">
                <a:solidFill>
                  <a:srgbClr val="0070C0"/>
                </a:solidFill>
                <a:latin typeface="Times New Roman" panose="02020603050405020304" pitchFamily="18" charset="0"/>
              </a:rPr>
              <a:t>★ </a:t>
            </a:r>
            <a:r>
              <a:rPr lang="en-US" altLang="zh-CN" sz="1700" b="1" kern="100" smtClean="0">
                <a:solidFill>
                  <a:srgbClr val="0070C0"/>
                </a:solidFill>
                <a:latin typeface="Times New Roman" panose="02020603050405020304" pitchFamily="18" charset="0"/>
              </a:rPr>
              <a:t>zone</a:t>
            </a:r>
            <a:r>
              <a:rPr lang="en-US" altLang="zh-CN" sz="1600" b="1" smtClean="0"/>
              <a:t> </a:t>
            </a:r>
            <a:r>
              <a:rPr lang="en-US" altLang="zh-CN" smtClean="0">
                <a:cs typeface="Times New Roman" panose="02020603050405020304" pitchFamily="18" charset="0"/>
              </a:rPr>
              <a:t>/zəʊn/      n. </a:t>
            </a:r>
            <a:r>
              <a:rPr lang="zh-CN" altLang="en-US" smtClean="0">
                <a:cs typeface="Times New Roman" panose="02020603050405020304" pitchFamily="18" charset="0"/>
              </a:rPr>
              <a:t>地区；地带</a:t>
            </a:r>
            <a:endParaRPr lang="zh-CN" altLang="en-US" dirty="0" smtClean="0">
              <a:cs typeface="Times New Roman" panose="02020603050405020304" pitchFamily="18" charset="0"/>
            </a:endParaRPr>
          </a:p>
        </p:txBody>
      </p:sp>
      <p:graphicFrame>
        <p:nvGraphicFramePr>
          <p:cNvPr id="63" name="Group 80"/>
          <p:cNvGraphicFramePr>
            <a:graphicFrameLocks noGrp="1"/>
          </p:cNvGraphicFramePr>
          <p:nvPr/>
        </p:nvGraphicFramePr>
        <p:xfrm>
          <a:off x="4361529" y="3140088"/>
          <a:ext cx="595953" cy="334986"/>
        </p:xfrm>
        <a:graphic>
          <a:graphicData uri="http://schemas.openxmlformats.org/drawingml/2006/table">
            <a:tbl>
              <a:tblPr/>
              <a:tblGrid>
                <a:gridCol w="595953"/>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64" name="矩形 63"/>
          <p:cNvSpPr/>
          <p:nvPr/>
        </p:nvSpPr>
        <p:spPr>
          <a:xfrm>
            <a:off x="6161060" y="3852451"/>
            <a:ext cx="5313763"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a:t>
            </a:r>
            <a:r>
              <a:rPr lang="zh-CN" altLang="zh-CN" sz="1700" b="1" kern="100">
                <a:solidFill>
                  <a:srgbClr val="0070C0"/>
                </a:solidFill>
                <a:latin typeface="Times New Roman" panose="02020603050405020304" pitchFamily="18" charset="0"/>
              </a:rPr>
              <a:t> </a:t>
            </a:r>
            <a:r>
              <a:rPr lang="en-US" altLang="zh-CN" sz="1700" b="1" kern="100" smtClean="0">
                <a:solidFill>
                  <a:srgbClr val="0070C0"/>
                </a:solidFill>
                <a:latin typeface="Times New Roman" panose="02020603050405020304" pitchFamily="18" charset="0"/>
              </a:rPr>
              <a:t>finances </a:t>
            </a:r>
            <a:r>
              <a:rPr lang="en-US" altLang="zh-CN" smtClean="0">
                <a:cs typeface="Times New Roman" panose="02020603050405020304" pitchFamily="18" charset="0"/>
              </a:rPr>
              <a:t>/’faɪnænsɪz/      n. </a:t>
            </a:r>
            <a:r>
              <a:rPr lang="zh-CN" altLang="en-US" smtClean="0">
                <a:cs typeface="Times New Roman" panose="02020603050405020304" pitchFamily="18" charset="0"/>
              </a:rPr>
              <a:t>［复数］个人财务管理</a:t>
            </a:r>
            <a:endParaRPr lang="zh-CN" altLang="en-US" dirty="0" smtClean="0">
              <a:cs typeface="Times New Roman" panose="02020603050405020304" pitchFamily="18" charset="0"/>
            </a:endParaRPr>
          </a:p>
        </p:txBody>
      </p:sp>
      <p:graphicFrame>
        <p:nvGraphicFramePr>
          <p:cNvPr id="65" name="Group 80"/>
          <p:cNvGraphicFramePr>
            <a:graphicFrameLocks noGrp="1"/>
          </p:cNvGraphicFramePr>
          <p:nvPr/>
        </p:nvGraphicFramePr>
        <p:xfrm>
          <a:off x="2227928" y="3973805"/>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48" name="B 3.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250576"/>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47"/>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4"/>
                                        </p:tgtEl>
                                        <p:attrNameLst>
                                          <p:attrName>ppt_x</p:attrName>
                                        </p:attrNameLst>
                                      </p:cBhvr>
                                      <p:tavLst>
                                        <p:tav tm="0">
                                          <p:val>
                                            <p:strVal val="ppt_x"/>
                                          </p:val>
                                        </p:tav>
                                        <p:tav tm="100000">
                                          <p:val>
                                            <p:strVal val="ppt_x"/>
                                          </p:val>
                                        </p:tav>
                                      </p:tavLst>
                                    </p:anim>
                                    <p:anim calcmode="lin" valueType="num">
                                      <p:cBhvr additive="base">
                                        <p:cTn id="23" dur="500"/>
                                        <p:tgtEl>
                                          <p:spTgt spid="44"/>
                                        </p:tgtEl>
                                        <p:attrNameLst>
                                          <p:attrName>ppt_y</p:attrName>
                                        </p:attrNameLst>
                                      </p:cBhvr>
                                      <p:tavLst>
                                        <p:tav tm="0">
                                          <p:val>
                                            <p:strVal val="ppt_y"/>
                                          </p:val>
                                        </p:tav>
                                        <p:tav tm="100000">
                                          <p:val>
                                            <p:strVal val="1+ppt_h/2"/>
                                          </p:val>
                                        </p:tav>
                                      </p:tavLst>
                                    </p:anim>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5" restart="whenNotActive" fill="hold" evtFilter="cancelBubble" nodeType="interactiveSeq">
                <p:stCondLst>
                  <p:cond evt="onClick" delay="0">
                    <p:tgtEl>
                      <p:spTgt spid="53"/>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ppt_x"/>
                                          </p:val>
                                        </p:tav>
                                        <p:tav tm="100000">
                                          <p:val>
                                            <p:strVal val="#ppt_x"/>
                                          </p:val>
                                        </p:tav>
                                      </p:tavLst>
                                    </p:anim>
                                    <p:anim calcmode="lin" valueType="num">
                                      <p:cBhvr additive="base">
                                        <p:cTn id="3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9"/>
                                        </p:tgtEl>
                                        <p:attrNameLst>
                                          <p:attrName>ppt_x</p:attrName>
                                        </p:attrNameLst>
                                      </p:cBhvr>
                                      <p:tavLst>
                                        <p:tav tm="0">
                                          <p:val>
                                            <p:strVal val="ppt_x"/>
                                          </p:val>
                                        </p:tav>
                                        <p:tav tm="100000">
                                          <p:val>
                                            <p:strVal val="ppt_x"/>
                                          </p:val>
                                        </p:tav>
                                      </p:tavLst>
                                    </p:anim>
                                    <p:anim calcmode="lin" valueType="num">
                                      <p:cBhvr additive="base">
                                        <p:cTn id="36" dur="500"/>
                                        <p:tgtEl>
                                          <p:spTgt spid="49"/>
                                        </p:tgtEl>
                                        <p:attrNameLst>
                                          <p:attrName>ppt_y</p:attrName>
                                        </p:attrNameLst>
                                      </p:cBhvr>
                                      <p:tavLst>
                                        <p:tav tm="0">
                                          <p:val>
                                            <p:strVal val="ppt_y"/>
                                          </p:val>
                                        </p:tav>
                                        <p:tav tm="100000">
                                          <p:val>
                                            <p:strVal val="1+ppt_h/2"/>
                                          </p:val>
                                        </p:tav>
                                      </p:tavLst>
                                    </p:anim>
                                    <p:set>
                                      <p:cBhvr>
                                        <p:cTn id="37"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1" nodeType="click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500" fill="hold"/>
                                        <p:tgtEl>
                                          <p:spTgt spid="46"/>
                                        </p:tgtEl>
                                        <p:attrNameLst>
                                          <p:attrName>ppt_x</p:attrName>
                                        </p:attrNameLst>
                                      </p:cBhvr>
                                      <p:tavLst>
                                        <p:tav tm="0">
                                          <p:val>
                                            <p:strVal val="#ppt_x"/>
                                          </p:val>
                                        </p:tav>
                                        <p:tav tm="100000">
                                          <p:val>
                                            <p:strVal val="#ppt_x"/>
                                          </p:val>
                                        </p:tav>
                                      </p:tavLst>
                                    </p:anim>
                                    <p:anim calcmode="lin" valueType="num">
                                      <p:cBhvr additive="base">
                                        <p:cTn id="4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46"/>
                                        </p:tgtEl>
                                        <p:attrNameLst>
                                          <p:attrName>ppt_x</p:attrName>
                                        </p:attrNameLst>
                                      </p:cBhvr>
                                      <p:tavLst>
                                        <p:tav tm="0">
                                          <p:val>
                                            <p:strVal val="ppt_x"/>
                                          </p:val>
                                        </p:tav>
                                        <p:tav tm="100000">
                                          <p:val>
                                            <p:strVal val="ppt_x"/>
                                          </p:val>
                                        </p:tav>
                                      </p:tavLst>
                                    </p:anim>
                                    <p:anim calcmode="lin" valueType="num">
                                      <p:cBhvr additive="base">
                                        <p:cTn id="49" dur="500"/>
                                        <p:tgtEl>
                                          <p:spTgt spid="46"/>
                                        </p:tgtEl>
                                        <p:attrNameLst>
                                          <p:attrName>ppt_y</p:attrName>
                                        </p:attrNameLst>
                                      </p:cBhvr>
                                      <p:tavLst>
                                        <p:tav tm="0">
                                          <p:val>
                                            <p:strVal val="ppt_y"/>
                                          </p:val>
                                        </p:tav>
                                        <p:tav tm="100000">
                                          <p:val>
                                            <p:strVal val="1+ppt_h/2"/>
                                          </p:val>
                                        </p:tav>
                                      </p:tavLst>
                                    </p:anim>
                                    <p:set>
                                      <p:cBhvr>
                                        <p:cTn id="5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1" restart="whenNotActive" fill="hold" evtFilter="cancelBubble" nodeType="interactiveSeq">
                <p:stCondLst>
                  <p:cond evt="onClick" delay="0">
                    <p:tgtEl>
                      <p:spTgt spid="56"/>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5"/>
                                        </p:tgtEl>
                                        <p:attrNameLst>
                                          <p:attrName>style.visibility</p:attrName>
                                        </p:attrNameLst>
                                      </p:cBhvr>
                                      <p:to>
                                        <p:strVal val="visible"/>
                                      </p:to>
                                    </p:set>
                                    <p:anim calcmode="lin" valueType="num">
                                      <p:cBhvr additive="base">
                                        <p:cTn id="56" dur="500" fill="hold"/>
                                        <p:tgtEl>
                                          <p:spTgt spid="55"/>
                                        </p:tgtEl>
                                        <p:attrNameLst>
                                          <p:attrName>ppt_x</p:attrName>
                                        </p:attrNameLst>
                                      </p:cBhvr>
                                      <p:tavLst>
                                        <p:tav tm="0">
                                          <p:val>
                                            <p:strVal val="#ppt_x"/>
                                          </p:val>
                                        </p:tav>
                                        <p:tav tm="100000">
                                          <p:val>
                                            <p:strVal val="#ppt_x"/>
                                          </p:val>
                                        </p:tav>
                                      </p:tavLst>
                                    </p:anim>
                                    <p:anim calcmode="lin" valueType="num">
                                      <p:cBhvr additive="base">
                                        <p:cTn id="57"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55"/>
                                        </p:tgtEl>
                                        <p:attrNameLst>
                                          <p:attrName>ppt_x</p:attrName>
                                        </p:attrNameLst>
                                      </p:cBhvr>
                                      <p:tavLst>
                                        <p:tav tm="0">
                                          <p:val>
                                            <p:strVal val="ppt_x"/>
                                          </p:val>
                                        </p:tav>
                                        <p:tav tm="100000">
                                          <p:val>
                                            <p:strVal val="ppt_x"/>
                                          </p:val>
                                        </p:tav>
                                      </p:tavLst>
                                    </p:anim>
                                    <p:anim calcmode="lin" valueType="num">
                                      <p:cBhvr additive="base">
                                        <p:cTn id="62" dur="500"/>
                                        <p:tgtEl>
                                          <p:spTgt spid="55"/>
                                        </p:tgtEl>
                                        <p:attrNameLst>
                                          <p:attrName>ppt_y</p:attrName>
                                        </p:attrNameLst>
                                      </p:cBhvr>
                                      <p:tavLst>
                                        <p:tav tm="0">
                                          <p:val>
                                            <p:strVal val="ppt_y"/>
                                          </p:val>
                                        </p:tav>
                                        <p:tav tm="100000">
                                          <p:val>
                                            <p:strVal val="1+ppt_h/2"/>
                                          </p:val>
                                        </p:tav>
                                      </p:tavLst>
                                    </p:anim>
                                    <p:set>
                                      <p:cBhvr>
                                        <p:cTn id="6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64" restart="whenNotActive" fill="hold" evtFilter="cancelBubble" nodeType="interactiveSeq">
                <p:stCondLst>
                  <p:cond evt="onClick" delay="0">
                    <p:tgtEl>
                      <p:spTgt spid="61"/>
                    </p:tgtEl>
                  </p:cond>
                </p:stCondLst>
                <p:endSync evt="end" delay="0">
                  <p:rtn val="all"/>
                </p:endSync>
                <p:childTnLst>
                  <p:par>
                    <p:cTn id="65" fill="hold">
                      <p:stCondLst>
                        <p:cond delay="0"/>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additive="base">
                                        <p:cTn id="69" dur="500" fill="hold"/>
                                        <p:tgtEl>
                                          <p:spTgt spid="57"/>
                                        </p:tgtEl>
                                        <p:attrNameLst>
                                          <p:attrName>ppt_x</p:attrName>
                                        </p:attrNameLst>
                                      </p:cBhvr>
                                      <p:tavLst>
                                        <p:tav tm="0">
                                          <p:val>
                                            <p:strVal val="#ppt_x"/>
                                          </p:val>
                                        </p:tav>
                                        <p:tav tm="100000">
                                          <p:val>
                                            <p:strVal val="#ppt_x"/>
                                          </p:val>
                                        </p:tav>
                                      </p:tavLst>
                                    </p:anim>
                                    <p:anim calcmode="lin" valueType="num">
                                      <p:cBhvr additive="base">
                                        <p:cTn id="7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57"/>
                                        </p:tgtEl>
                                        <p:attrNameLst>
                                          <p:attrName>ppt_x</p:attrName>
                                        </p:attrNameLst>
                                      </p:cBhvr>
                                      <p:tavLst>
                                        <p:tav tm="0">
                                          <p:val>
                                            <p:strVal val="ppt_x"/>
                                          </p:val>
                                        </p:tav>
                                        <p:tav tm="100000">
                                          <p:val>
                                            <p:strVal val="ppt_x"/>
                                          </p:val>
                                        </p:tav>
                                      </p:tavLst>
                                    </p:anim>
                                    <p:anim calcmode="lin" valueType="num">
                                      <p:cBhvr additive="base">
                                        <p:cTn id="75" dur="500"/>
                                        <p:tgtEl>
                                          <p:spTgt spid="57"/>
                                        </p:tgtEl>
                                        <p:attrNameLst>
                                          <p:attrName>ppt_y</p:attrName>
                                        </p:attrNameLst>
                                      </p:cBhvr>
                                      <p:tavLst>
                                        <p:tav tm="0">
                                          <p:val>
                                            <p:strVal val="ppt_y"/>
                                          </p:val>
                                        </p:tav>
                                        <p:tav tm="100000">
                                          <p:val>
                                            <p:strVal val="1+ppt_h/2"/>
                                          </p:val>
                                        </p:tav>
                                      </p:tavLst>
                                    </p:anim>
                                    <p:set>
                                      <p:cBhvr>
                                        <p:cTn id="76"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77" restart="whenNotActive" fill="hold" evtFilter="cancelBubble" nodeType="interactiveSeq">
                <p:stCondLst>
                  <p:cond evt="onClick" delay="0">
                    <p:tgtEl>
                      <p:spTgt spid="63"/>
                    </p:tgtEl>
                  </p:cond>
                </p:stCondLst>
                <p:endSync evt="end" delay="0">
                  <p:rtn val="all"/>
                </p:endSync>
                <p:childTnLst>
                  <p:par>
                    <p:cTn id="78" fill="hold">
                      <p:stCondLst>
                        <p:cond delay="0"/>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62"/>
                                        </p:tgtEl>
                                        <p:attrNameLst>
                                          <p:attrName>style.visibility</p:attrName>
                                        </p:attrNameLst>
                                      </p:cBhvr>
                                      <p:to>
                                        <p:strVal val="visible"/>
                                      </p:to>
                                    </p:set>
                                    <p:anim calcmode="lin" valueType="num">
                                      <p:cBhvr additive="base">
                                        <p:cTn id="82" dur="500" fill="hold"/>
                                        <p:tgtEl>
                                          <p:spTgt spid="62"/>
                                        </p:tgtEl>
                                        <p:attrNameLst>
                                          <p:attrName>ppt_x</p:attrName>
                                        </p:attrNameLst>
                                      </p:cBhvr>
                                      <p:tavLst>
                                        <p:tav tm="0">
                                          <p:val>
                                            <p:strVal val="#ppt_x"/>
                                          </p:val>
                                        </p:tav>
                                        <p:tav tm="100000">
                                          <p:val>
                                            <p:strVal val="#ppt_x"/>
                                          </p:val>
                                        </p:tav>
                                      </p:tavLst>
                                    </p:anim>
                                    <p:anim calcmode="lin" valueType="num">
                                      <p:cBhvr additive="base">
                                        <p:cTn id="83"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grpId="1" nodeType="clickEffect">
                                  <p:stCondLst>
                                    <p:cond delay="0"/>
                                  </p:stCondLst>
                                  <p:childTnLst>
                                    <p:anim calcmode="lin" valueType="num">
                                      <p:cBhvr additive="base">
                                        <p:cTn id="87" dur="500"/>
                                        <p:tgtEl>
                                          <p:spTgt spid="62"/>
                                        </p:tgtEl>
                                        <p:attrNameLst>
                                          <p:attrName>ppt_x</p:attrName>
                                        </p:attrNameLst>
                                      </p:cBhvr>
                                      <p:tavLst>
                                        <p:tav tm="0">
                                          <p:val>
                                            <p:strVal val="ppt_x"/>
                                          </p:val>
                                        </p:tav>
                                        <p:tav tm="100000">
                                          <p:val>
                                            <p:strVal val="ppt_x"/>
                                          </p:val>
                                        </p:tav>
                                      </p:tavLst>
                                    </p:anim>
                                    <p:anim calcmode="lin" valueType="num">
                                      <p:cBhvr additive="base">
                                        <p:cTn id="88" dur="500"/>
                                        <p:tgtEl>
                                          <p:spTgt spid="62"/>
                                        </p:tgtEl>
                                        <p:attrNameLst>
                                          <p:attrName>ppt_y</p:attrName>
                                        </p:attrNameLst>
                                      </p:cBhvr>
                                      <p:tavLst>
                                        <p:tav tm="0">
                                          <p:val>
                                            <p:strVal val="ppt_y"/>
                                          </p:val>
                                        </p:tav>
                                        <p:tav tm="100000">
                                          <p:val>
                                            <p:strVal val="1+ppt_h/2"/>
                                          </p:val>
                                        </p:tav>
                                      </p:tavLst>
                                    </p:anim>
                                    <p:set>
                                      <p:cBhvr>
                                        <p:cTn id="89"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90" restart="whenNotActive" fill="hold" evtFilter="cancelBubble" nodeType="interactiveSeq">
                <p:stCondLst>
                  <p:cond evt="onClick" delay="0">
                    <p:tgtEl>
                      <p:spTgt spid="65"/>
                    </p:tgtEl>
                  </p:cond>
                </p:stCondLst>
                <p:endSync evt="end" delay="0">
                  <p:rtn val="all"/>
                </p:endSync>
                <p:childTnLst>
                  <p:par>
                    <p:cTn id="91" fill="hold">
                      <p:stCondLst>
                        <p:cond delay="0"/>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anim calcmode="lin" valueType="num">
                                      <p:cBhvr additive="base">
                                        <p:cTn id="95" dur="500" fill="hold"/>
                                        <p:tgtEl>
                                          <p:spTgt spid="64"/>
                                        </p:tgtEl>
                                        <p:attrNameLst>
                                          <p:attrName>ppt_x</p:attrName>
                                        </p:attrNameLst>
                                      </p:cBhvr>
                                      <p:tavLst>
                                        <p:tav tm="0">
                                          <p:val>
                                            <p:strVal val="#ppt_x"/>
                                          </p:val>
                                        </p:tav>
                                        <p:tav tm="100000">
                                          <p:val>
                                            <p:strVal val="#ppt_x"/>
                                          </p:val>
                                        </p:tav>
                                      </p:tavLst>
                                    </p:anim>
                                    <p:anim calcmode="lin" valueType="num">
                                      <p:cBhvr additive="base">
                                        <p:cTn id="9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grpId="1" nodeType="clickEffect">
                                  <p:stCondLst>
                                    <p:cond delay="0"/>
                                  </p:stCondLst>
                                  <p:childTnLst>
                                    <p:anim calcmode="lin" valueType="num">
                                      <p:cBhvr additive="base">
                                        <p:cTn id="100" dur="500"/>
                                        <p:tgtEl>
                                          <p:spTgt spid="64"/>
                                        </p:tgtEl>
                                        <p:attrNameLst>
                                          <p:attrName>ppt_x</p:attrName>
                                        </p:attrNameLst>
                                      </p:cBhvr>
                                      <p:tavLst>
                                        <p:tav tm="0">
                                          <p:val>
                                            <p:strVal val="ppt_x"/>
                                          </p:val>
                                        </p:tav>
                                        <p:tav tm="100000">
                                          <p:val>
                                            <p:strVal val="ppt_x"/>
                                          </p:val>
                                        </p:tav>
                                      </p:tavLst>
                                    </p:anim>
                                    <p:anim calcmode="lin" valueType="num">
                                      <p:cBhvr additive="base">
                                        <p:cTn id="101" dur="500"/>
                                        <p:tgtEl>
                                          <p:spTgt spid="64"/>
                                        </p:tgtEl>
                                        <p:attrNameLst>
                                          <p:attrName>ppt_y</p:attrName>
                                        </p:attrNameLst>
                                      </p:cBhvr>
                                      <p:tavLst>
                                        <p:tav tm="0">
                                          <p:val>
                                            <p:strVal val="ppt_y"/>
                                          </p:val>
                                        </p:tav>
                                        <p:tav tm="100000">
                                          <p:val>
                                            <p:strVal val="1+ppt_h/2"/>
                                          </p:val>
                                        </p:tav>
                                      </p:tavLst>
                                    </p:anim>
                                    <p:set>
                                      <p:cBhvr>
                                        <p:cTn id="102"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5"/>
                  </p:tgtEl>
                </p:cond>
              </p:nextCondLst>
            </p:seq>
            <p:audio>
              <p:cMediaNode>
                <p:cTn id="103" fill="hold" display="0">
                  <p:stCondLst>
                    <p:cond delay="indefinite"/>
                  </p:stCondLst>
                  <p:endCondLst>
                    <p:cond evt="onNext" delay="0">
                      <p:tgtEl>
                        <p:sldTgt/>
                      </p:tgtEl>
                    </p:cond>
                    <p:cond evt="onPrev" delay="0">
                      <p:tgtEl>
                        <p:sldTgt/>
                      </p:tgtEl>
                    </p:cond>
                    <p:cond evt="onStopAudio" delay="0">
                      <p:tgtEl>
                        <p:sldTgt/>
                      </p:tgtEl>
                    </p:cond>
                  </p:endCondLst>
                </p:cTn>
                <p:tgtEl>
                  <p:spTgt spid="48"/>
                </p:tgtEl>
              </p:cMediaNode>
            </p:audio>
            <p:seq concurrent="1" nextAc="seek">
              <p:cTn id="104" restart="whenNotActive" fill="hold" evtFilter="cancelBubble" nodeType="interactiveSeq">
                <p:stCondLst>
                  <p:cond evt="onClick" delay="0">
                    <p:tgtEl>
                      <p:spTgt spid="40"/>
                    </p:tgtEl>
                  </p:cond>
                </p:stCondLst>
                <p:endSync evt="end" delay="0">
                  <p:rtn val="all"/>
                </p:endSync>
                <p:childTnLst>
                  <p:par>
                    <p:cTn id="105" fill="hold">
                      <p:stCondLst>
                        <p:cond delay="0"/>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21758" fill="hold"/>
                                        <p:tgtEl>
                                          <p:spTgt spid="48"/>
                                        </p:tgtEl>
                                      </p:cBhvr>
                                    </p:cmd>
                                  </p:childTnLst>
                                </p:cTn>
                              </p:par>
                            </p:childTnLst>
                          </p:cTn>
                        </p:par>
                      </p:childTnLst>
                    </p:cTn>
                  </p:par>
                </p:childTnLst>
              </p:cTn>
              <p:nextCondLst>
                <p:cond evt="onClick" delay="0">
                  <p:tgtEl>
                    <p:spTgt spid="40"/>
                  </p:tgtEl>
                </p:cond>
              </p:nextCondLst>
            </p:seq>
            <p:seq concurrent="1" nextAc="seek">
              <p:cTn id="109" restart="whenNotActive" fill="hold" evtFilter="cancelBubble" nodeType="interactiveSeq">
                <p:stCondLst>
                  <p:cond evt="onClick" delay="0">
                    <p:tgtEl>
                      <p:spTgt spid="41"/>
                    </p:tgtEl>
                  </p:cond>
                </p:stCondLst>
                <p:endSync evt="end" delay="0">
                  <p:rtn val="all"/>
                </p:endSync>
                <p:childTnLst>
                  <p:par>
                    <p:cTn id="110" fill="hold">
                      <p:stCondLst>
                        <p:cond delay="0"/>
                      </p:stCondLst>
                      <p:childTnLst>
                        <p:par>
                          <p:cTn id="111" fill="hold">
                            <p:stCondLst>
                              <p:cond delay="0"/>
                            </p:stCondLst>
                            <p:childTnLst>
                              <p:par>
                                <p:cTn id="112" presetID="2" presetClass="mediacall" presetSubtype="0" fill="hold" nodeType="clickEffect">
                                  <p:stCondLst>
                                    <p:cond delay="0"/>
                                  </p:stCondLst>
                                  <p:childTnLst>
                                    <p:cmd type="call" cmd="togglePause">
                                      <p:cBhvr>
                                        <p:cTn id="113" dur="1" fill="hold"/>
                                        <p:tgtEl>
                                          <p:spTgt spid="48"/>
                                        </p:tgtEl>
                                      </p:cBhvr>
                                    </p:cmd>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2"/>
                    </p:tgtEl>
                  </p:cond>
                </p:stCondLst>
                <p:endSync evt="end" delay="0">
                  <p:rtn val="all"/>
                </p:endSync>
                <p:childTnLst>
                  <p:par>
                    <p:cTn id="115" fill="hold">
                      <p:stCondLst>
                        <p:cond delay="0"/>
                      </p:stCondLst>
                      <p:childTnLst>
                        <p:par>
                          <p:cTn id="116" fill="hold">
                            <p:stCondLst>
                              <p:cond delay="0"/>
                            </p:stCondLst>
                            <p:childTnLst>
                              <p:par>
                                <p:cTn id="117" presetID="3" presetClass="mediacall" presetSubtype="0" fill="hold" nodeType="clickEffect">
                                  <p:stCondLst>
                                    <p:cond delay="0"/>
                                  </p:stCondLst>
                                  <p:childTnLst>
                                    <p:cmd type="call" cmd="stop">
                                      <p:cBhvr>
                                        <p:cTn id="118" dur="1" fill="hold"/>
                                        <p:tgtEl>
                                          <p:spTgt spid="48"/>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9" grpId="0" animBg="1"/>
      <p:bldP spid="49" grpId="1" animBg="1"/>
      <p:bldP spid="44" grpId="0" animBg="1"/>
      <p:bldP spid="44" grpId="1" animBg="1"/>
      <p:bldP spid="46" grpId="0" animBg="1"/>
      <p:bldP spid="46" grpId="1" animBg="1"/>
      <p:bldP spid="55" grpId="0" animBg="1"/>
      <p:bldP spid="55" grpId="1" animBg="1"/>
      <p:bldP spid="57" grpId="0" animBg="1"/>
      <p:bldP spid="57" grpId="1" animBg="1"/>
      <p:bldP spid="62" grpId="0" animBg="1"/>
      <p:bldP spid="62" grpId="1" animBg="1"/>
      <p:bldP spid="64" grpId="0" animBg="1"/>
      <p:bldP spid="6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SubTitle_1"/>
          <p:cNvSpPr>
            <a:spLocks noChangeArrowheads="1"/>
          </p:cNvSpPr>
          <p:nvPr>
            <p:custDataLst>
              <p:tags r:id="rId1"/>
            </p:custDataLst>
          </p:nvPr>
        </p:nvSpPr>
        <p:spPr bwMode="auto">
          <a:xfrm>
            <a:off x="844675" y="808127"/>
            <a:ext cx="10372674" cy="916169"/>
          </a:xfrm>
          <a:prstGeom prst="parallelogram">
            <a:avLst>
              <a:gd name="adj" fmla="val 20381"/>
            </a:avLst>
          </a:prstGeom>
          <a:solidFill>
            <a:srgbClr val="E56858"/>
          </a:solidFill>
          <a:ln w="9525">
            <a:noFill/>
            <a:miter lim="800000"/>
          </a:ln>
        </p:spPr>
        <p:txBody>
          <a:bodyPr lIns="0" tIns="0" rIns="0" bIns="0" anchor="ctr"/>
          <a:lstStyle/>
          <a:p>
            <a:pPr algn="just"/>
            <a:r>
              <a:rPr lang="en-US" altLang="zh-CN" b="1" dirty="0">
                <a:solidFill>
                  <a:srgbClr val="FFFFFF"/>
                </a:solidFill>
                <a:latin typeface="微软雅黑" panose="020B0503020204020204" pitchFamily="34" charset="-122"/>
                <a:ea typeface="微软雅黑" panose="020B0503020204020204" pitchFamily="34" charset="-122"/>
              </a:rPr>
              <a:t>There are some little clues showing you are falling in love. Are</a:t>
            </a:r>
          </a:p>
          <a:p>
            <a:pPr algn="just"/>
            <a:r>
              <a:rPr lang="en-US" altLang="zh-CN" b="1" dirty="0">
                <a:solidFill>
                  <a:srgbClr val="FFFFFF"/>
                </a:solidFill>
                <a:latin typeface="微软雅黑" panose="020B0503020204020204" pitchFamily="34" charset="-122"/>
                <a:ea typeface="微软雅黑" panose="020B0503020204020204" pitchFamily="34" charset="-122"/>
              </a:rPr>
              <a:t>there any other clues? Watch the video and then share the answers with</a:t>
            </a:r>
          </a:p>
          <a:p>
            <a:pPr algn="just"/>
            <a:r>
              <a:rPr lang="en-US" altLang="zh-CN" b="1" dirty="0">
                <a:solidFill>
                  <a:srgbClr val="FFFFFF"/>
                </a:solidFill>
                <a:latin typeface="微软雅黑" panose="020B0503020204020204" pitchFamily="34" charset="-122"/>
                <a:ea typeface="微软雅黑" panose="020B0503020204020204" pitchFamily="34" charset="-122"/>
              </a:rPr>
              <a:t>your partners.</a:t>
            </a:r>
            <a:endParaRPr lang="da-DK" altLang="zh-CN" b="1" dirty="0">
              <a:solidFill>
                <a:srgbClr val="FFFFFF"/>
              </a:solidFill>
              <a:latin typeface="微软雅黑" panose="020B0503020204020204" pitchFamily="34" charset="-122"/>
              <a:ea typeface="微软雅黑" panose="020B0503020204020204" pitchFamily="34" charset="-122"/>
            </a:endParaRPr>
          </a:p>
        </p:txBody>
      </p:sp>
      <p:sp>
        <p:nvSpPr>
          <p:cNvPr id="7" name="MH_Other_1"/>
          <p:cNvSpPr txBox="1">
            <a:spLocks noChangeArrowheads="1"/>
          </p:cNvSpPr>
          <p:nvPr>
            <p:custDataLst>
              <p:tags r:id="rId2"/>
            </p:custDataLst>
          </p:nvPr>
        </p:nvSpPr>
        <p:spPr bwMode="auto">
          <a:xfrm>
            <a:off x="216026" y="257264"/>
            <a:ext cx="1219200" cy="1200150"/>
          </a:xfrm>
          <a:prstGeom prst="rect">
            <a:avLst/>
          </a:prstGeom>
          <a:noFill/>
          <a:ln w="9525">
            <a:noFill/>
            <a:miter lim="800000"/>
          </a:ln>
        </p:spPr>
        <p:txBody>
          <a:bodyPr lIns="0" tIns="0" rIns="0" bIns="0" anchor="ctr"/>
          <a:lstStyle/>
          <a:p>
            <a:pPr algn="ctr" eaLnBrk="1" hangingPunct="1"/>
            <a:r>
              <a:rPr lang="en-US" altLang="zh-CN" sz="8800" i="1" dirty="0">
                <a:solidFill>
                  <a:srgbClr val="E56858"/>
                </a:solidFill>
                <a:latin typeface="Elephant" pitchFamily="18" charset="0"/>
                <a:cs typeface="Aharoni" panose="02010803020104030203" pitchFamily="2" charset="-79"/>
              </a:rPr>
              <a:t>1</a:t>
            </a:r>
            <a:endParaRPr lang="zh-CN" altLang="en-US" sz="8800" i="1" dirty="0">
              <a:solidFill>
                <a:srgbClr val="E56858"/>
              </a:solidFill>
              <a:latin typeface="Elephant" pitchFamily="18" charset="0"/>
              <a:cs typeface="Aharoni" panose="02010803020104030203" pitchFamily="2" charset="-79"/>
            </a:endParaRPr>
          </a:p>
        </p:txBody>
      </p:sp>
      <p:pic>
        <p:nvPicPr>
          <p:cNvPr id="11" name="1. Lead-in.wmv">
            <a:hlinkClick r:id="" action="ppaction://media"/>
          </p:cNvPr>
          <p:cNvPicPr>
            <a:picLocks noRot="1" noChangeAspect="1"/>
          </p:cNvPicPr>
          <p:nvPr>
            <a:videoFile r:link="rId3"/>
            <p:extLst>
              <p:ext uri="{DAA4B4D4-6D71-4841-9C94-3DE7FCFB9230}">
                <p14:media xmlns="" xmlns:p14="http://schemas.microsoft.com/office/powerpoint/2010/main" r:link="rId5"/>
              </p:ext>
            </p:extLst>
          </p:nvPr>
        </p:nvPicPr>
        <p:blipFill>
          <a:blip r:embed="rId6" cstate="print"/>
          <a:stretch>
            <a:fillRect/>
          </a:stretch>
        </p:blipFill>
        <p:spPr>
          <a:xfrm>
            <a:off x="2078195" y="1847851"/>
            <a:ext cx="7846855" cy="4413856"/>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4</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397471" y="3323633"/>
            <a:ext cx="4713288" cy="1200329"/>
          </a:xfrm>
          <a:prstGeom prst="rect">
            <a:avLst/>
          </a:prstGeom>
          <a:solidFill>
            <a:srgbClr val="FFFF99"/>
          </a:solidFill>
        </p:spPr>
        <p:txBody>
          <a:bodyPr wrap="square">
            <a:spAutoFit/>
          </a:bodyPr>
          <a:lstStyle/>
          <a:p>
            <a:pPr algn="just"/>
            <a:r>
              <a:rPr lang="en-US" altLang="zh-CN" smtClean="0"/>
              <a:t>         </a:t>
            </a:r>
            <a:r>
              <a:rPr lang="zh-CN" altLang="zh-CN" smtClean="0"/>
              <a:t>尽管如此，我们使得彼此更加强大。你给了我最为珍贵的礼物，不仅是你的爱和泪，还有困难时期的支持。</a:t>
            </a:r>
          </a:p>
          <a:p>
            <a:pPr algn="just"/>
            <a:endParaRPr lang="zh-CN" altLang="zh-CN" dirty="0"/>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730847" y="3058028"/>
            <a:ext cx="4498101" cy="1732334"/>
          </a:xfrm>
          <a:prstGeom prst="rect">
            <a:avLst/>
          </a:prstGeom>
          <a:noFill/>
        </p:spPr>
        <p:txBody>
          <a:bodyPr wrap="square" rtlCol="0">
            <a:spAutoFit/>
          </a:bodyPr>
          <a:lstStyle/>
          <a:p>
            <a:pPr>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4</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700" b="1" kern="100" dirty="0" smtClean="0">
                <a:solidFill>
                  <a:srgbClr val="0070C0"/>
                </a:solidFill>
                <a:latin typeface="Times New Roman" panose="02020603050405020304" pitchFamily="18" charset="0"/>
              </a:rPr>
              <a:t>Despite</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9</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the trials — we have made each other stronger. You have also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given me the </a:t>
            </a:r>
            <a:r>
              <a:rPr lang="en-US" altLang="zh-CN" sz="1700" b="1" kern="100" dirty="0" smtClean="0">
                <a:solidFill>
                  <a:srgbClr val="0070C0"/>
                </a:solidFill>
                <a:latin typeface="Times New Roman" panose="02020603050405020304" pitchFamily="18" charset="0"/>
              </a:rPr>
              <a:t>cherished</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10</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gift of your love, your tears and support in my times of </a:t>
            </a:r>
            <a:r>
              <a:rPr lang="en-US" altLang="zh-CN" sz="1700" b="1" kern="100" dirty="0" smtClean="0">
                <a:solidFill>
                  <a:srgbClr val="0070C0"/>
                </a:solidFill>
                <a:latin typeface="Times New Roman" panose="02020603050405020304" pitchFamily="18" charset="0"/>
              </a:rPr>
              <a:t>pain</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11</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矩形 48"/>
          <p:cNvSpPr/>
          <p:nvPr/>
        </p:nvSpPr>
        <p:spPr>
          <a:xfrm>
            <a:off x="6035554" y="1718851"/>
            <a:ext cx="5618564" cy="4379917"/>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smtClean="0">
                <a:solidFill>
                  <a:srgbClr val="0070C0"/>
                </a:solidFill>
                <a:latin typeface="Times New Roman" panose="02020603050405020304" pitchFamily="18" charset="0"/>
              </a:rPr>
              <a:t>★ </a:t>
            </a:r>
            <a:r>
              <a:rPr lang="en-US" altLang="zh-CN" sz="1700" b="1" kern="100" smtClean="0">
                <a:solidFill>
                  <a:srgbClr val="0070C0"/>
                </a:solidFill>
                <a:latin typeface="Times New Roman" panose="02020603050405020304" pitchFamily="18" charset="0"/>
              </a:rPr>
              <a:t>D</a:t>
            </a:r>
            <a:r>
              <a:rPr lang="x-none" altLang="zh-CN" sz="1700" b="1" kern="100" smtClean="0">
                <a:solidFill>
                  <a:srgbClr val="0070C0"/>
                </a:solidFill>
                <a:latin typeface="Times New Roman" panose="02020603050405020304" pitchFamily="18" charset="0"/>
              </a:rPr>
              <a:t>espite</a:t>
            </a:r>
            <a:r>
              <a:rPr lang="en-US" altLang="zh-CN" sz="1700" b="1" kern="100" smtClean="0">
                <a:solidFill>
                  <a:srgbClr val="0070C0"/>
                </a:solidFill>
                <a:latin typeface="Times New Roman" panose="02020603050405020304" pitchFamily="18" charset="0"/>
              </a:rPr>
              <a:t> </a:t>
            </a:r>
            <a:r>
              <a:rPr lang="x-none" altLang="zh-CN" sz="1600" b="1" smtClean="0"/>
              <a:t> </a:t>
            </a:r>
            <a:r>
              <a:rPr lang="x-none" altLang="zh-CN" dirty="0" smtClean="0">
                <a:cs typeface="Times New Roman" panose="02020603050405020304" pitchFamily="18" charset="0"/>
              </a:rPr>
              <a:t>/</a:t>
            </a:r>
            <a:r>
              <a:rPr lang="x-none" altLang="zh-CN" smtClean="0">
                <a:cs typeface="Times New Roman" panose="02020603050405020304" pitchFamily="18" charset="0"/>
              </a:rPr>
              <a:t>dɪ'spaɪt/</a:t>
            </a:r>
            <a:r>
              <a:rPr lang="en-US" altLang="zh-CN" smtClean="0">
                <a:cs typeface="Times New Roman" panose="02020603050405020304" pitchFamily="18" charset="0"/>
              </a:rPr>
              <a:t>   </a:t>
            </a:r>
            <a:r>
              <a:rPr lang="x-none" altLang="zh-CN" smtClean="0">
                <a:cs typeface="Times New Roman" panose="02020603050405020304" pitchFamily="18" charset="0"/>
              </a:rPr>
              <a:t> </a:t>
            </a:r>
            <a:r>
              <a:rPr lang="x-none" altLang="zh-CN" dirty="0" smtClean="0">
                <a:cs typeface="Times New Roman" panose="02020603050405020304" pitchFamily="18" charset="0"/>
              </a:rPr>
              <a:t>prep</a:t>
            </a:r>
            <a:r>
              <a:rPr lang="x-none" altLang="zh-CN" smtClean="0">
                <a:cs typeface="Times New Roman" panose="02020603050405020304" pitchFamily="18" charset="0"/>
              </a:rPr>
              <a:t>. </a:t>
            </a:r>
            <a:endParaRPr lang="en-US" altLang="zh-CN" smtClean="0">
              <a:cs typeface="Times New Roman" panose="02020603050405020304" pitchFamily="18" charset="0"/>
            </a:endParaRPr>
          </a:p>
          <a:p>
            <a:pPr>
              <a:lnSpc>
                <a:spcPct val="130000"/>
              </a:lnSpc>
            </a:pPr>
            <a:r>
              <a:rPr lang="x-none" altLang="zh-CN" smtClean="0">
                <a:cs typeface="Times New Roman" panose="02020603050405020304" pitchFamily="18" charset="0"/>
              </a:rPr>
              <a:t>sth</a:t>
            </a:r>
            <a:r>
              <a:rPr lang="x-none" altLang="zh-CN" dirty="0" smtClean="0">
                <a:cs typeface="Times New Roman" panose="02020603050405020304" pitchFamily="18" charset="0"/>
              </a:rPr>
              <a:t>. happened or is true although sth. else might have happened to prevent it  即使；尽管</a:t>
            </a:r>
            <a:endParaRPr lang="zh-CN" altLang="zh-CN" dirty="0"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e.g.</a:t>
            </a:r>
            <a:r>
              <a:rPr lang="en-US" altLang="zh-CN" smtClean="0">
                <a:cs typeface="Times New Roman" panose="02020603050405020304" pitchFamily="18" charset="0"/>
              </a:rPr>
              <a:t> </a:t>
            </a:r>
            <a:r>
              <a:rPr lang="x-none" altLang="zh-CN" smtClean="0">
                <a:cs typeface="Times New Roman" panose="02020603050405020304" pitchFamily="18" charset="0"/>
              </a:rPr>
              <a:t> </a:t>
            </a:r>
            <a:r>
              <a:rPr lang="x-none" altLang="zh-CN" dirty="0" smtClean="0">
                <a:cs typeface="Times New Roman" panose="02020603050405020304" pitchFamily="18" charset="0"/>
              </a:rPr>
              <a:t>Despite applying for hundreds of jobs</a:t>
            </a:r>
            <a:r>
              <a:rPr lang="x-none" altLang="zh-CN" smtClean="0">
                <a:cs typeface="Times New Roman" panose="02020603050405020304" pitchFamily="18" charset="0"/>
              </a:rPr>
              <a:t>, he</a:t>
            </a:r>
            <a:r>
              <a:rPr lang="en-US" altLang="zh-CN" smtClean="0">
                <a:cs typeface="Times New Roman" panose="02020603050405020304" pitchFamily="18" charset="0"/>
              </a:rPr>
              <a:t> </a:t>
            </a:r>
            <a:r>
              <a:rPr lang="x-none" altLang="zh-CN" smtClean="0">
                <a:cs typeface="Times New Roman" panose="02020603050405020304" pitchFamily="18" charset="0"/>
              </a:rPr>
              <a:t>is still out </a:t>
            </a:r>
            <a:r>
              <a:rPr lang="x-none" altLang="zh-CN" dirty="0" smtClean="0">
                <a:cs typeface="Times New Roman" panose="02020603050405020304" pitchFamily="18" charset="0"/>
              </a:rPr>
              <a:t>of work.</a:t>
            </a:r>
            <a:endParaRPr lang="zh-CN" altLang="zh-CN" dirty="0"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尽管他申请了数百个工作</a:t>
            </a:r>
            <a:r>
              <a:rPr lang="x-none" altLang="zh-CN" dirty="0" smtClean="0">
                <a:cs typeface="Times New Roman" panose="02020603050405020304" pitchFamily="18" charset="0"/>
              </a:rPr>
              <a:t>，但仍然在失业中。</a:t>
            </a:r>
            <a:endParaRPr lang="zh-CN" altLang="zh-CN" dirty="0"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She </a:t>
            </a:r>
            <a:r>
              <a:rPr lang="x-none" altLang="zh-CN" dirty="0" smtClean="0">
                <a:cs typeface="Times New Roman" panose="02020603050405020304" pitchFamily="18" charset="0"/>
              </a:rPr>
              <a:t>was good at physics despite the fact that she found it boring.</a:t>
            </a:r>
            <a:endParaRPr lang="zh-CN" altLang="zh-CN" dirty="0"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尽管她认为物理枯燥无味</a:t>
            </a:r>
            <a:r>
              <a:rPr lang="x-none" altLang="zh-CN" dirty="0" smtClean="0">
                <a:cs typeface="Times New Roman" panose="02020603050405020304" pitchFamily="18" charset="0"/>
              </a:rPr>
              <a:t>，她却学得很好。</a:t>
            </a:r>
            <a:endParaRPr lang="zh-CN" altLang="zh-CN" dirty="0" smtClean="0">
              <a:cs typeface="Times New Roman" panose="02020603050405020304" pitchFamily="18" charset="0"/>
            </a:endParaRPr>
          </a:p>
          <a:p>
            <a:pPr>
              <a:lnSpc>
                <a:spcPct val="130000"/>
              </a:lnSpc>
            </a:pPr>
            <a:r>
              <a:rPr lang="x-none" altLang="zh-CN" b="1" dirty="0" smtClean="0">
                <a:cs typeface="Times New Roman" panose="02020603050405020304" pitchFamily="18" charset="0"/>
              </a:rPr>
              <a:t>Language Point:</a:t>
            </a:r>
            <a:endParaRPr lang="zh-CN" altLang="zh-CN" b="1" dirty="0" smtClean="0">
              <a:cs typeface="Times New Roman" panose="02020603050405020304" pitchFamily="18" charset="0"/>
            </a:endParaRPr>
          </a:p>
          <a:p>
            <a:pPr>
              <a:lnSpc>
                <a:spcPct val="130000"/>
              </a:lnSpc>
            </a:pPr>
            <a:r>
              <a:rPr lang="en-US" altLang="zh-CN" smtClean="0">
                <a:cs typeface="Times New Roman" panose="02020603050405020304" pitchFamily="18" charset="0"/>
              </a:rPr>
              <a:t>       despite </a:t>
            </a:r>
            <a:r>
              <a:rPr lang="zh-CN" altLang="zh-CN" dirty="0" smtClean="0">
                <a:cs typeface="Times New Roman" panose="02020603050405020304" pitchFamily="18" charset="0"/>
              </a:rPr>
              <a:t>相当于</a:t>
            </a:r>
            <a:r>
              <a:rPr lang="en-US" altLang="zh-CN" dirty="0" smtClean="0">
                <a:cs typeface="Times New Roman" panose="02020603050405020304" pitchFamily="18" charset="0"/>
              </a:rPr>
              <a:t>in spite of</a:t>
            </a:r>
            <a:r>
              <a:rPr lang="zh-CN" altLang="zh-CN" dirty="0" smtClean="0">
                <a:cs typeface="Times New Roman" panose="02020603050405020304" pitchFamily="18" charset="0"/>
              </a:rPr>
              <a:t>，常用于引导让步状语从句，意为“尽管；即使”。</a:t>
            </a: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4" name="矩形 33"/>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44" name="矩形 43"/>
          <p:cNvSpPr/>
          <p:nvPr/>
        </p:nvSpPr>
        <p:spPr>
          <a:xfrm>
            <a:off x="6152095" y="3924168"/>
            <a:ext cx="4085599"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cherish</a:t>
            </a:r>
            <a:r>
              <a:rPr lang="en-US" altLang="zh-CN" sz="1600" b="1" smtClean="0"/>
              <a:t> </a:t>
            </a:r>
            <a:r>
              <a:rPr lang="en-US" altLang="zh-CN" dirty="0" smtClean="0">
                <a:cs typeface="Times New Roman" panose="02020603050405020304" pitchFamily="18" charset="0"/>
              </a:rPr>
              <a:t>/'tʃerɪʃ</a:t>
            </a:r>
            <a:r>
              <a:rPr lang="en-US" altLang="zh-CN" smtClean="0">
                <a:cs typeface="Times New Roman" panose="02020603050405020304" pitchFamily="18" charset="0"/>
              </a:rPr>
              <a:t>/         v</a:t>
            </a:r>
            <a:r>
              <a:rPr lang="en-US" altLang="zh-CN" dirty="0" smtClean="0">
                <a:cs typeface="Times New Roman" panose="02020603050405020304" pitchFamily="18" charset="0"/>
              </a:rPr>
              <a:t>. </a:t>
            </a:r>
            <a:r>
              <a:rPr lang="zh-CN" altLang="en-US" dirty="0" smtClean="0">
                <a:cs typeface="Times New Roman" panose="02020603050405020304" pitchFamily="18" charset="0"/>
              </a:rPr>
              <a:t>钟爱；爱护</a:t>
            </a:r>
          </a:p>
        </p:txBody>
      </p:sp>
      <p:sp>
        <p:nvSpPr>
          <p:cNvPr id="46" name="矩形 45"/>
          <p:cNvSpPr/>
          <p:nvPr/>
        </p:nvSpPr>
        <p:spPr>
          <a:xfrm>
            <a:off x="6313460" y="4273793"/>
            <a:ext cx="2597458"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pain</a:t>
            </a:r>
            <a:r>
              <a:rPr lang="en-US" altLang="zh-CN" sz="1600" b="1" smtClean="0"/>
              <a:t> </a:t>
            </a:r>
            <a:r>
              <a:rPr lang="en-US" altLang="zh-CN" dirty="0" smtClean="0">
                <a:cs typeface="Times New Roman" panose="02020603050405020304" pitchFamily="18" charset="0"/>
              </a:rPr>
              <a:t>/peɪn</a:t>
            </a:r>
            <a:r>
              <a:rPr lang="en-US" altLang="zh-CN" smtClean="0">
                <a:cs typeface="Times New Roman" panose="02020603050405020304" pitchFamily="18" charset="0"/>
              </a:rPr>
              <a:t>/       n</a:t>
            </a:r>
            <a:r>
              <a:rPr lang="en-US" altLang="zh-CN" dirty="0" smtClean="0">
                <a:cs typeface="Times New Roman" panose="02020603050405020304" pitchFamily="18" charset="0"/>
              </a:rPr>
              <a:t>. </a:t>
            </a:r>
            <a:r>
              <a:rPr lang="zh-CN" altLang="en-US" dirty="0" smtClean="0">
                <a:cs typeface="Times New Roman" panose="02020603050405020304" pitchFamily="18" charset="0"/>
              </a:rPr>
              <a:t>疼痛</a:t>
            </a:r>
          </a:p>
        </p:txBody>
      </p:sp>
      <p:graphicFrame>
        <p:nvGraphicFramePr>
          <p:cNvPr id="47" name="Group 80"/>
          <p:cNvGraphicFramePr>
            <a:graphicFrameLocks noGrp="1"/>
          </p:cNvGraphicFramePr>
          <p:nvPr/>
        </p:nvGraphicFramePr>
        <p:xfrm>
          <a:off x="1268704" y="3193876"/>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8" name="Group 80"/>
          <p:cNvGraphicFramePr>
            <a:graphicFrameLocks noGrp="1"/>
          </p:cNvGraphicFramePr>
          <p:nvPr/>
        </p:nvGraphicFramePr>
        <p:xfrm>
          <a:off x="1555575" y="4009664"/>
          <a:ext cx="1008331" cy="334986"/>
        </p:xfrm>
        <a:graphic>
          <a:graphicData uri="http://schemas.openxmlformats.org/drawingml/2006/table">
            <a:tbl>
              <a:tblPr/>
              <a:tblGrid>
                <a:gridCol w="1008331"/>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0" name="Group 80"/>
          <p:cNvGraphicFramePr>
            <a:graphicFrameLocks noGrp="1"/>
          </p:cNvGraphicFramePr>
          <p:nvPr/>
        </p:nvGraphicFramePr>
        <p:xfrm>
          <a:off x="4146376" y="4466865"/>
          <a:ext cx="649742" cy="334986"/>
        </p:xfrm>
        <a:graphic>
          <a:graphicData uri="http://schemas.openxmlformats.org/drawingml/2006/table">
            <a:tbl>
              <a:tblPr/>
              <a:tblGrid>
                <a:gridCol w="64974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45" name="B 4.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053352"/>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47"/>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ppt_x"/>
                                          </p:val>
                                        </p:tav>
                                        <p:tav tm="100000">
                                          <p:val>
                                            <p:strVal val="#ppt_x"/>
                                          </p:val>
                                        </p:tav>
                                      </p:tavLst>
                                    </p:anim>
                                    <p:anim calcmode="lin" valueType="num">
                                      <p:cBhvr additive="base">
                                        <p:cTn id="1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9"/>
                                        </p:tgtEl>
                                        <p:attrNameLst>
                                          <p:attrName>ppt_x</p:attrName>
                                        </p:attrNameLst>
                                      </p:cBhvr>
                                      <p:tavLst>
                                        <p:tav tm="0">
                                          <p:val>
                                            <p:strVal val="ppt_x"/>
                                          </p:val>
                                        </p:tav>
                                        <p:tav tm="100000">
                                          <p:val>
                                            <p:strVal val="ppt_x"/>
                                          </p:val>
                                        </p:tav>
                                      </p:tavLst>
                                    </p:anim>
                                    <p:anim calcmode="lin" valueType="num">
                                      <p:cBhvr additive="base">
                                        <p:cTn id="23" dur="500"/>
                                        <p:tgtEl>
                                          <p:spTgt spid="49"/>
                                        </p:tgtEl>
                                        <p:attrNameLst>
                                          <p:attrName>ppt_y</p:attrName>
                                        </p:attrNameLst>
                                      </p:cBhvr>
                                      <p:tavLst>
                                        <p:tav tm="0">
                                          <p:val>
                                            <p:strVal val="ppt_y"/>
                                          </p:val>
                                        </p:tav>
                                        <p:tav tm="100000">
                                          <p:val>
                                            <p:strVal val="1+ppt_h/2"/>
                                          </p:val>
                                        </p:tav>
                                      </p:tavLst>
                                    </p:anim>
                                    <p:set>
                                      <p:cBhvr>
                                        <p:cTn id="24"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5" restart="whenNotActive" fill="hold" evtFilter="cancelBubble" nodeType="interactiveSeq">
                <p:stCondLst>
                  <p:cond evt="onClick" delay="0">
                    <p:tgtEl>
                      <p:spTgt spid="48"/>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ppt_x"/>
                                          </p:val>
                                        </p:tav>
                                        <p:tav tm="100000">
                                          <p:val>
                                            <p:strVal val="#ppt_x"/>
                                          </p:val>
                                        </p:tav>
                                      </p:tavLst>
                                    </p:anim>
                                    <p:anim calcmode="lin" valueType="num">
                                      <p:cBhvr additive="base">
                                        <p:cTn id="3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4"/>
                                        </p:tgtEl>
                                        <p:attrNameLst>
                                          <p:attrName>ppt_x</p:attrName>
                                        </p:attrNameLst>
                                      </p:cBhvr>
                                      <p:tavLst>
                                        <p:tav tm="0">
                                          <p:val>
                                            <p:strVal val="ppt_x"/>
                                          </p:val>
                                        </p:tav>
                                        <p:tav tm="100000">
                                          <p:val>
                                            <p:strVal val="ppt_x"/>
                                          </p:val>
                                        </p:tav>
                                      </p:tavLst>
                                    </p:anim>
                                    <p:anim calcmode="lin" valueType="num">
                                      <p:cBhvr additive="base">
                                        <p:cTn id="36" dur="500"/>
                                        <p:tgtEl>
                                          <p:spTgt spid="44"/>
                                        </p:tgtEl>
                                        <p:attrNameLst>
                                          <p:attrName>ppt_y</p:attrName>
                                        </p:attrNameLst>
                                      </p:cBhvr>
                                      <p:tavLst>
                                        <p:tav tm="0">
                                          <p:val>
                                            <p:strVal val="ppt_y"/>
                                          </p:val>
                                        </p:tav>
                                        <p:tav tm="100000">
                                          <p:val>
                                            <p:strVal val="1+ppt_h/2"/>
                                          </p:val>
                                        </p:tav>
                                      </p:tavLst>
                                    </p:anim>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8" restart="whenNotActive" fill="hold" evtFilter="cancelBubble" nodeType="interactiveSeq">
                <p:stCondLst>
                  <p:cond evt="onClick" delay="0">
                    <p:tgtEl>
                      <p:spTgt spid="50"/>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500" fill="hold"/>
                                        <p:tgtEl>
                                          <p:spTgt spid="46"/>
                                        </p:tgtEl>
                                        <p:attrNameLst>
                                          <p:attrName>ppt_x</p:attrName>
                                        </p:attrNameLst>
                                      </p:cBhvr>
                                      <p:tavLst>
                                        <p:tav tm="0">
                                          <p:val>
                                            <p:strVal val="#ppt_x"/>
                                          </p:val>
                                        </p:tav>
                                        <p:tav tm="100000">
                                          <p:val>
                                            <p:strVal val="#ppt_x"/>
                                          </p:val>
                                        </p:tav>
                                      </p:tavLst>
                                    </p:anim>
                                    <p:anim calcmode="lin" valueType="num">
                                      <p:cBhvr additive="base">
                                        <p:cTn id="4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46"/>
                                        </p:tgtEl>
                                        <p:attrNameLst>
                                          <p:attrName>ppt_x</p:attrName>
                                        </p:attrNameLst>
                                      </p:cBhvr>
                                      <p:tavLst>
                                        <p:tav tm="0">
                                          <p:val>
                                            <p:strVal val="ppt_x"/>
                                          </p:val>
                                        </p:tav>
                                        <p:tav tm="100000">
                                          <p:val>
                                            <p:strVal val="ppt_x"/>
                                          </p:val>
                                        </p:tav>
                                      </p:tavLst>
                                    </p:anim>
                                    <p:anim calcmode="lin" valueType="num">
                                      <p:cBhvr additive="base">
                                        <p:cTn id="49" dur="500"/>
                                        <p:tgtEl>
                                          <p:spTgt spid="46"/>
                                        </p:tgtEl>
                                        <p:attrNameLst>
                                          <p:attrName>ppt_y</p:attrName>
                                        </p:attrNameLst>
                                      </p:cBhvr>
                                      <p:tavLst>
                                        <p:tav tm="0">
                                          <p:val>
                                            <p:strVal val="ppt_y"/>
                                          </p:val>
                                        </p:tav>
                                        <p:tav tm="100000">
                                          <p:val>
                                            <p:strVal val="1+ppt_h/2"/>
                                          </p:val>
                                        </p:tav>
                                      </p:tavLst>
                                    </p:anim>
                                    <p:set>
                                      <p:cBhvr>
                                        <p:cTn id="5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0"/>
                  </p:tgtEl>
                </p:cond>
              </p:nextCondLst>
            </p:seq>
            <p:audio>
              <p:cMediaNode>
                <p:cTn id="51" fill="hold" display="0">
                  <p:stCondLst>
                    <p:cond delay="indefinite"/>
                  </p:stCondLst>
                  <p:endCondLst>
                    <p:cond evt="onNext" delay="0">
                      <p:tgtEl>
                        <p:sldTgt/>
                      </p:tgtEl>
                    </p:cond>
                    <p:cond evt="onPrev" delay="0">
                      <p:tgtEl>
                        <p:sldTgt/>
                      </p:tgtEl>
                    </p:cond>
                    <p:cond evt="onStopAudio" delay="0">
                      <p:tgtEl>
                        <p:sldTgt/>
                      </p:tgtEl>
                    </p:cond>
                  </p:endCondLst>
                </p:cTn>
                <p:tgtEl>
                  <p:spTgt spid="45"/>
                </p:tgtEl>
              </p:cMediaNode>
            </p:audio>
            <p:seq concurrent="1" nextAc="seek">
              <p:cTn id="52" restart="whenNotActive" fill="hold" evtFilter="cancelBubble" nodeType="interactiveSeq">
                <p:stCondLst>
                  <p:cond evt="onClick" delay="0">
                    <p:tgtEl>
                      <p:spTgt spid="40"/>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3369" fill="hold"/>
                                        <p:tgtEl>
                                          <p:spTgt spid="45"/>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45"/>
                                        </p:tgtEl>
                                      </p:cBhvr>
                                    </p:cmd>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3" presetClass="mediacall" presetSubtype="0" fill="hold" nodeType="clickEffect">
                                  <p:stCondLst>
                                    <p:cond delay="0"/>
                                  </p:stCondLst>
                                  <p:childTnLst>
                                    <p:cmd type="call" cmd="stop">
                                      <p:cBhvr>
                                        <p:cTn id="66" dur="1" fill="hold"/>
                                        <p:tgtEl>
                                          <p:spTgt spid="45"/>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9" grpId="0" animBg="1"/>
      <p:bldP spid="49" grpId="1" animBg="1"/>
      <p:bldP spid="44" grpId="0" animBg="1"/>
      <p:bldP spid="44" grpId="1" animBg="1"/>
      <p:bldP spid="46" grpId="0" animBg="1"/>
      <p:bldP spid="46"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nvSpPr>
        <p:spPr>
          <a:xfrm>
            <a:off x="6358284" y="2767721"/>
            <a:ext cx="5233081" cy="1859227"/>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dirty="0">
                <a:solidFill>
                  <a:srgbClr val="0070C0"/>
                </a:solidFill>
                <a:latin typeface="Times New Roman" panose="02020603050405020304" pitchFamily="18" charset="0"/>
                <a:ea typeface="+mn-ea"/>
              </a:rPr>
              <a:t>★ </a:t>
            </a:r>
            <a:r>
              <a:rPr lang="x-none" altLang="zh-CN" sz="1700" b="1" kern="100" dirty="0" smtClean="0">
                <a:solidFill>
                  <a:srgbClr val="0070C0"/>
                </a:solidFill>
                <a:latin typeface="Times New Roman" panose="02020603050405020304" pitchFamily="18" charset="0"/>
              </a:rPr>
              <a:t>personality</a:t>
            </a:r>
            <a:r>
              <a:rPr lang="x-none" altLang="zh-CN" sz="1600" b="1" dirty="0" smtClean="0"/>
              <a:t> </a:t>
            </a:r>
            <a:r>
              <a:rPr lang="x-none" altLang="zh-CN" dirty="0" smtClean="0">
                <a:cs typeface="Times New Roman" panose="02020603050405020304" pitchFamily="18" charset="0"/>
              </a:rPr>
              <a:t>/ˌpɜːsə'næləti/ </a:t>
            </a:r>
            <a:endParaRPr lang="en-US" altLang="zh-CN" dirty="0" smtClean="0">
              <a:cs typeface="Times New Roman" panose="02020603050405020304" pitchFamily="18" charset="0"/>
            </a:endParaRPr>
          </a:p>
          <a:p>
            <a:pPr>
              <a:lnSpc>
                <a:spcPct val="130000"/>
              </a:lnSpc>
            </a:pPr>
            <a:r>
              <a:rPr lang="en-US" altLang="zh-CN" dirty="0" smtClean="0">
                <a:cs typeface="Times New Roman" panose="02020603050405020304" pitchFamily="18" charset="0"/>
              </a:rPr>
              <a:t> </a:t>
            </a:r>
            <a:r>
              <a:rPr lang="x-none" altLang="zh-CN" dirty="0" smtClean="0">
                <a:cs typeface="Times New Roman" panose="02020603050405020304" pitchFamily="18" charset="0"/>
              </a:rPr>
              <a:t>n. </a:t>
            </a:r>
            <a:r>
              <a:rPr lang="en-US" altLang="zh-CN" dirty="0" smtClean="0">
                <a:cs typeface="Times New Roman" panose="02020603050405020304" pitchFamily="18" charset="0"/>
              </a:rPr>
              <a:t> </a:t>
            </a:r>
            <a:r>
              <a:rPr lang="x-none" altLang="zh-CN" dirty="0" smtClean="0">
                <a:cs typeface="Times New Roman" panose="02020603050405020304" pitchFamily="18" charset="0"/>
              </a:rPr>
              <a:t>the various aspects of a person’s character that make them different from others  </a:t>
            </a:r>
            <a:r>
              <a:rPr lang="en-US" altLang="zh-CN" dirty="0" smtClean="0">
                <a:cs typeface="Times New Roman" panose="02020603050405020304" pitchFamily="18" charset="0"/>
              </a:rPr>
              <a:t> </a:t>
            </a:r>
            <a:r>
              <a:rPr lang="x-none" altLang="zh-CN" dirty="0" smtClean="0">
                <a:cs typeface="Times New Roman" panose="02020603050405020304" pitchFamily="18" charset="0"/>
              </a:rPr>
              <a:t>性格</a:t>
            </a:r>
            <a:endParaRPr lang="zh-CN" altLang="zh-CN" dirty="0" smtClean="0">
              <a:cs typeface="Times New Roman" panose="02020603050405020304" pitchFamily="18" charset="0"/>
            </a:endParaRPr>
          </a:p>
          <a:p>
            <a:pPr>
              <a:lnSpc>
                <a:spcPct val="130000"/>
              </a:lnSpc>
            </a:pPr>
            <a:r>
              <a:rPr lang="en-US" altLang="zh-CN" dirty="0" smtClean="0">
                <a:cs typeface="Times New Roman" panose="02020603050405020304" pitchFamily="18" charset="0"/>
              </a:rPr>
              <a:t>e.g.  The children all have very different personalities. </a:t>
            </a:r>
          </a:p>
          <a:p>
            <a:pPr>
              <a:lnSpc>
                <a:spcPct val="130000"/>
              </a:lnSpc>
            </a:pPr>
            <a:r>
              <a:rPr lang="en-US" altLang="zh-CN" dirty="0" smtClean="0">
                <a:cs typeface="Times New Roman" panose="02020603050405020304" pitchFamily="18" charset="0"/>
              </a:rPr>
              <a:t>         </a:t>
            </a:r>
            <a:r>
              <a:rPr lang="zh-CN" altLang="zh-CN" dirty="0" smtClean="0">
                <a:cs typeface="Times New Roman" panose="02020603050405020304" pitchFamily="18" charset="0"/>
              </a:rPr>
              <a:t>孩子们的性格各不相同。</a:t>
            </a:r>
          </a:p>
        </p:txBody>
      </p:sp>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5</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469188" y="2767820"/>
            <a:ext cx="4713288" cy="1477328"/>
          </a:xfrm>
          <a:prstGeom prst="rect">
            <a:avLst/>
          </a:prstGeom>
          <a:solidFill>
            <a:srgbClr val="FFFF99"/>
          </a:solidFill>
        </p:spPr>
        <p:txBody>
          <a:bodyPr wrap="square">
            <a:spAutoFit/>
          </a:bodyPr>
          <a:lstStyle/>
          <a:p>
            <a:r>
              <a:rPr lang="en-US" altLang="zh-CN" smtClean="0"/>
              <a:t>         </a:t>
            </a:r>
            <a:r>
              <a:rPr lang="zh-CN" altLang="zh-CN" smtClean="0"/>
              <a:t>当然还不止这些。你还给我带来我们的第一个宝贝女儿</a:t>
            </a:r>
            <a:r>
              <a:rPr lang="en-US" altLang="zh-CN" smtClean="0"/>
              <a:t>Abby</a:t>
            </a:r>
            <a:r>
              <a:rPr lang="zh-CN" altLang="zh-CN" smtClean="0"/>
              <a:t>。她长得简直和我一模一样，任性的表现和强烈的个性却与我不同。每每听到她笑，每当她跑向我、拥抱我、说她爱我时，我的心都会砰砰跳动。</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811528" y="2313958"/>
            <a:ext cx="4854165" cy="3371885"/>
          </a:xfrm>
          <a:prstGeom prst="rect">
            <a:avLst/>
          </a:prstGeom>
          <a:noFill/>
        </p:spPr>
        <p:txBody>
          <a:bodyPr wrap="square" rtlCol="0">
            <a:spAutoFit/>
          </a:bodyPr>
          <a:lstStyle/>
          <a:p>
            <a:pPr>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5</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You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have given me more than just your love; you gave me our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first daughterAbby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who might as well be a </a:t>
            </a:r>
            <a:r>
              <a:rPr lang="en-US" altLang="zh-CN" sz="1700" b="1" kern="100" dirty="0" smtClean="0">
                <a:solidFill>
                  <a:srgbClr val="0070C0"/>
                </a:solidFill>
                <a:latin typeface="Times New Roman" panose="02020603050405020304" pitchFamily="18" charset="0"/>
              </a:rPr>
              <a:t>tiny</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12 </a:t>
            </a:r>
            <a:r>
              <a:rPr lang="en-US" altLang="zh-CN" sz="1700" b="1" kern="100" dirty="0" smtClean="0">
                <a:solidFill>
                  <a:srgbClr val="0070C0"/>
                </a:solidFill>
                <a:latin typeface="Times New Roman" panose="02020603050405020304" pitchFamily="18" charset="0"/>
              </a:rPr>
              <a:t>clone</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13</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of myself in </a:t>
            </a:r>
            <a:r>
              <a:rPr lang="en-US" altLang="zh-CN" sz="1700" b="1" kern="100" dirty="0" smtClean="0">
                <a:solidFill>
                  <a:srgbClr val="0070C0"/>
                </a:solidFill>
                <a:latin typeface="Times New Roman" panose="02020603050405020304" pitchFamily="18" charset="0"/>
              </a:rPr>
              <a:t>female</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14</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700" b="1" kern="100" dirty="0" smtClean="0">
                <a:solidFill>
                  <a:srgbClr val="0070C0"/>
                </a:solidFill>
                <a:latin typeface="Times New Roman" panose="02020603050405020304" pitchFamily="18" charset="0"/>
              </a:rPr>
              <a:t>form</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15</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who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despite her </a:t>
            </a:r>
            <a:r>
              <a:rPr lang="en-US" altLang="zh-CN" sz="1700" b="1" kern="100" dirty="0" smtClean="0">
                <a:solidFill>
                  <a:srgbClr val="0070C0"/>
                </a:solidFill>
                <a:latin typeface="Times New Roman" panose="02020603050405020304" pitchFamily="18" charset="0"/>
              </a:rPr>
              <a:t>willfulness</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16</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and strong </a:t>
            </a:r>
            <a:r>
              <a:rPr lang="en-US" altLang="zh-CN" sz="1700" b="1" kern="100" dirty="0" smtClean="0">
                <a:solidFill>
                  <a:srgbClr val="0070C0"/>
                </a:solidFill>
                <a:latin typeface="Times New Roman" panose="02020603050405020304" pitchFamily="18" charset="0"/>
              </a:rPr>
              <a:t>personality</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17</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makes my heart jump each time I hear her laugh</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each time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she runs to me and </a:t>
            </a:r>
            <a:r>
              <a:rPr lang="en-US" altLang="zh-CN" sz="1700" b="1" kern="100" dirty="0" smtClean="0">
                <a:solidFill>
                  <a:srgbClr val="0070C0"/>
                </a:solidFill>
                <a:latin typeface="Times New Roman" panose="02020603050405020304" pitchFamily="18" charset="0"/>
              </a:rPr>
              <a:t>hugs</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18</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me and tells me she loves me.</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4" name="矩形 33"/>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graphicFrame>
        <p:nvGraphicFramePr>
          <p:cNvPr id="44" name="Group 80"/>
          <p:cNvGraphicFramePr>
            <a:graphicFrameLocks noGrp="1"/>
          </p:cNvGraphicFramePr>
          <p:nvPr/>
        </p:nvGraphicFramePr>
        <p:xfrm>
          <a:off x="2039669" y="4108275"/>
          <a:ext cx="1151766" cy="334986"/>
        </p:xfrm>
        <a:graphic>
          <a:graphicData uri="http://schemas.openxmlformats.org/drawingml/2006/table">
            <a:tbl>
              <a:tblPr/>
              <a:tblGrid>
                <a:gridCol w="1151766"/>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6" name="矩形 45"/>
          <p:cNvSpPr/>
          <p:nvPr/>
        </p:nvSpPr>
        <p:spPr>
          <a:xfrm>
            <a:off x="6328028" y="3187942"/>
            <a:ext cx="4085599"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tiny</a:t>
            </a:r>
            <a:r>
              <a:rPr lang="en-US" altLang="zh-CN" sz="1600" b="1" smtClean="0"/>
              <a:t> </a:t>
            </a:r>
            <a:r>
              <a:rPr lang="en-US" altLang="zh-CN" smtClean="0">
                <a:cs typeface="Times New Roman" panose="02020603050405020304" pitchFamily="18" charset="0"/>
              </a:rPr>
              <a:t>/'taɪni/    adj. </a:t>
            </a:r>
            <a:r>
              <a:rPr lang="zh-CN" altLang="en-US" smtClean="0">
                <a:cs typeface="Times New Roman" panose="02020603050405020304" pitchFamily="18" charset="0"/>
              </a:rPr>
              <a:t>极小的；微小的</a:t>
            </a:r>
            <a:endParaRPr lang="zh-CN" altLang="en-US" dirty="0" smtClean="0">
              <a:cs typeface="Times New Roman" panose="02020603050405020304" pitchFamily="18" charset="0"/>
            </a:endParaRPr>
          </a:p>
        </p:txBody>
      </p:sp>
      <p:graphicFrame>
        <p:nvGraphicFramePr>
          <p:cNvPr id="47" name="Group 80"/>
          <p:cNvGraphicFramePr>
            <a:graphicFrameLocks noGrp="1"/>
          </p:cNvGraphicFramePr>
          <p:nvPr/>
        </p:nvGraphicFramePr>
        <p:xfrm>
          <a:off x="3187152" y="3256629"/>
          <a:ext cx="649742" cy="334986"/>
        </p:xfrm>
        <a:graphic>
          <a:graphicData uri="http://schemas.openxmlformats.org/drawingml/2006/table">
            <a:tbl>
              <a:tblPr/>
              <a:tblGrid>
                <a:gridCol w="64974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8" name="矩形 47"/>
          <p:cNvSpPr/>
          <p:nvPr/>
        </p:nvSpPr>
        <p:spPr>
          <a:xfrm>
            <a:off x="6284324" y="3196906"/>
            <a:ext cx="5071717"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clone</a:t>
            </a:r>
            <a:r>
              <a:rPr lang="en-US" altLang="zh-CN" smtClean="0">
                <a:cs typeface="Times New Roman" panose="02020603050405020304" pitchFamily="18" charset="0"/>
              </a:rPr>
              <a:t> /kləʊn/   n. </a:t>
            </a:r>
            <a:r>
              <a:rPr lang="zh-CN" altLang="en-US" smtClean="0">
                <a:cs typeface="Times New Roman" panose="02020603050405020304" pitchFamily="18" charset="0"/>
              </a:rPr>
              <a:t>好像一模一样的人；复制品</a:t>
            </a:r>
            <a:endParaRPr lang="zh-CN" altLang="en-US" dirty="0" smtClean="0">
              <a:cs typeface="Times New Roman" panose="02020603050405020304" pitchFamily="18" charset="0"/>
            </a:endParaRPr>
          </a:p>
        </p:txBody>
      </p:sp>
      <p:graphicFrame>
        <p:nvGraphicFramePr>
          <p:cNvPr id="50" name="Group 80"/>
          <p:cNvGraphicFramePr>
            <a:graphicFrameLocks noGrp="1"/>
          </p:cNvGraphicFramePr>
          <p:nvPr/>
        </p:nvGraphicFramePr>
        <p:xfrm>
          <a:off x="3886399" y="3292488"/>
          <a:ext cx="667672" cy="334986"/>
        </p:xfrm>
        <a:graphic>
          <a:graphicData uri="http://schemas.openxmlformats.org/drawingml/2006/table">
            <a:tbl>
              <a:tblPr/>
              <a:tblGrid>
                <a:gridCol w="6676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1" name="矩形 50"/>
          <p:cNvSpPr/>
          <p:nvPr/>
        </p:nvSpPr>
        <p:spPr>
          <a:xfrm>
            <a:off x="6295531" y="3610403"/>
            <a:ext cx="4085599"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female </a:t>
            </a:r>
            <a:r>
              <a:rPr lang="en-US" altLang="zh-CN" smtClean="0">
                <a:cs typeface="Times New Roman" panose="02020603050405020304" pitchFamily="18" charset="0"/>
              </a:rPr>
              <a:t>/'fiːmeɪl/    adj. </a:t>
            </a:r>
            <a:r>
              <a:rPr lang="zh-CN" altLang="en-US" smtClean="0">
                <a:cs typeface="Times New Roman" panose="02020603050405020304" pitchFamily="18" charset="0"/>
              </a:rPr>
              <a:t>女的，女性的</a:t>
            </a:r>
            <a:endParaRPr lang="zh-CN" altLang="en-US" dirty="0" smtClean="0">
              <a:cs typeface="Times New Roman" panose="02020603050405020304" pitchFamily="18" charset="0"/>
            </a:endParaRPr>
          </a:p>
        </p:txBody>
      </p:sp>
      <p:graphicFrame>
        <p:nvGraphicFramePr>
          <p:cNvPr id="52" name="Group 80"/>
          <p:cNvGraphicFramePr>
            <a:graphicFrameLocks noGrp="1"/>
          </p:cNvGraphicFramePr>
          <p:nvPr/>
        </p:nvGraphicFramePr>
        <p:xfrm>
          <a:off x="1138518" y="3669005"/>
          <a:ext cx="699247" cy="334986"/>
        </p:xfrm>
        <a:graphic>
          <a:graphicData uri="http://schemas.openxmlformats.org/drawingml/2006/table">
            <a:tbl>
              <a:tblPr/>
              <a:tblGrid>
                <a:gridCol w="699247"/>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3" name="矩形 52"/>
          <p:cNvSpPr/>
          <p:nvPr/>
        </p:nvSpPr>
        <p:spPr>
          <a:xfrm>
            <a:off x="6403107" y="3520756"/>
            <a:ext cx="4085599"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form </a:t>
            </a:r>
            <a:r>
              <a:rPr lang="en-US" altLang="zh-CN" smtClean="0">
                <a:cs typeface="Times New Roman" panose="02020603050405020304" pitchFamily="18" charset="0"/>
              </a:rPr>
              <a:t> /fɔːm/        n. </a:t>
            </a:r>
            <a:r>
              <a:rPr lang="zh-CN" altLang="en-US" smtClean="0">
                <a:cs typeface="Times New Roman" panose="02020603050405020304" pitchFamily="18" charset="0"/>
              </a:rPr>
              <a:t>外表，样子</a:t>
            </a:r>
            <a:endParaRPr lang="zh-CN" altLang="en-US" dirty="0" smtClean="0">
              <a:cs typeface="Times New Roman" panose="02020603050405020304" pitchFamily="18" charset="0"/>
            </a:endParaRPr>
          </a:p>
        </p:txBody>
      </p:sp>
      <p:graphicFrame>
        <p:nvGraphicFramePr>
          <p:cNvPr id="54" name="Group 80"/>
          <p:cNvGraphicFramePr>
            <a:graphicFrameLocks noGrp="1"/>
          </p:cNvGraphicFramePr>
          <p:nvPr/>
        </p:nvGraphicFramePr>
        <p:xfrm>
          <a:off x="2003811" y="3704864"/>
          <a:ext cx="703530" cy="334986"/>
        </p:xfrm>
        <a:graphic>
          <a:graphicData uri="http://schemas.openxmlformats.org/drawingml/2006/table">
            <a:tbl>
              <a:tblPr/>
              <a:tblGrid>
                <a:gridCol w="703530"/>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5" name="矩形 54"/>
          <p:cNvSpPr/>
          <p:nvPr/>
        </p:nvSpPr>
        <p:spPr>
          <a:xfrm>
            <a:off x="6354921" y="4831843"/>
            <a:ext cx="3171200"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hug</a:t>
            </a:r>
            <a:r>
              <a:rPr lang="en-US" altLang="zh-CN" sz="1600" b="1" smtClean="0"/>
              <a:t> </a:t>
            </a:r>
            <a:r>
              <a:rPr lang="en-US" altLang="zh-CN" smtClean="0">
                <a:cs typeface="Times New Roman" panose="02020603050405020304" pitchFamily="18" charset="0"/>
              </a:rPr>
              <a:t>/hʌg/     v. </a:t>
            </a:r>
            <a:r>
              <a:rPr lang="zh-CN" altLang="en-US" smtClean="0">
                <a:cs typeface="Times New Roman" panose="02020603050405020304" pitchFamily="18" charset="0"/>
              </a:rPr>
              <a:t>拥抱，搂抱</a:t>
            </a:r>
            <a:endParaRPr lang="zh-CN" altLang="en-US" dirty="0" smtClean="0">
              <a:cs typeface="Times New Roman" panose="02020603050405020304" pitchFamily="18" charset="0"/>
            </a:endParaRPr>
          </a:p>
        </p:txBody>
      </p:sp>
      <p:sp>
        <p:nvSpPr>
          <p:cNvPr id="56" name="矩形 55"/>
          <p:cNvSpPr/>
          <p:nvPr/>
        </p:nvSpPr>
        <p:spPr>
          <a:xfrm>
            <a:off x="6245104" y="3546530"/>
            <a:ext cx="4587622"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a:t>
            </a:r>
            <a:r>
              <a:rPr lang="zh-CN" altLang="zh-CN" sz="1700" b="1" kern="100">
                <a:solidFill>
                  <a:srgbClr val="0070C0"/>
                </a:solidFill>
                <a:latin typeface="Times New Roman" panose="02020603050405020304" pitchFamily="18" charset="0"/>
              </a:rPr>
              <a:t> </a:t>
            </a:r>
            <a:r>
              <a:rPr lang="en-US" altLang="zh-CN" sz="1700" b="1" kern="100" smtClean="0">
                <a:solidFill>
                  <a:srgbClr val="0070C0"/>
                </a:solidFill>
                <a:latin typeface="Times New Roman" panose="02020603050405020304" pitchFamily="18" charset="0"/>
              </a:rPr>
              <a:t>willfulness</a:t>
            </a:r>
            <a:r>
              <a:rPr lang="en-US" altLang="zh-CN" smtClean="0">
                <a:cs typeface="Times New Roman" panose="02020603050405020304" pitchFamily="18" charset="0"/>
              </a:rPr>
              <a:t>   /'wɪlfəlnɪs/      n. </a:t>
            </a:r>
            <a:r>
              <a:rPr lang="zh-CN" altLang="en-US" smtClean="0">
                <a:cs typeface="Times New Roman" panose="02020603050405020304" pitchFamily="18" charset="0"/>
              </a:rPr>
              <a:t>任性，倔强</a:t>
            </a:r>
            <a:endParaRPr lang="zh-CN" altLang="en-US" dirty="0" smtClean="0">
              <a:cs typeface="Times New Roman" panose="02020603050405020304" pitchFamily="18" charset="0"/>
            </a:endParaRPr>
          </a:p>
        </p:txBody>
      </p:sp>
      <p:graphicFrame>
        <p:nvGraphicFramePr>
          <p:cNvPr id="57" name="Group 80"/>
          <p:cNvGraphicFramePr>
            <a:graphicFrameLocks noGrp="1"/>
          </p:cNvGraphicFramePr>
          <p:nvPr/>
        </p:nvGraphicFramePr>
        <p:xfrm>
          <a:off x="4392707" y="3651076"/>
          <a:ext cx="1201270" cy="334986"/>
        </p:xfrm>
        <a:graphic>
          <a:graphicData uri="http://schemas.openxmlformats.org/drawingml/2006/table">
            <a:tbl>
              <a:tblPr/>
              <a:tblGrid>
                <a:gridCol w="1201270"/>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8" name="Group 80"/>
          <p:cNvGraphicFramePr>
            <a:graphicFrameLocks noGrp="1"/>
          </p:cNvGraphicFramePr>
          <p:nvPr/>
        </p:nvGraphicFramePr>
        <p:xfrm>
          <a:off x="1958988" y="4843382"/>
          <a:ext cx="595953" cy="334986"/>
        </p:xfrm>
        <a:graphic>
          <a:graphicData uri="http://schemas.openxmlformats.org/drawingml/2006/table">
            <a:tbl>
              <a:tblPr/>
              <a:tblGrid>
                <a:gridCol w="595953"/>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45" name="B 5.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385047"/>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44"/>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ppt_x"/>
                                          </p:val>
                                        </p:tav>
                                        <p:tav tm="100000">
                                          <p:val>
                                            <p:strVal val="#ppt_x"/>
                                          </p:val>
                                        </p:tav>
                                      </p:tavLst>
                                    </p:anim>
                                    <p:anim calcmode="lin" valueType="num">
                                      <p:cBhvr additive="base">
                                        <p:cTn id="1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9"/>
                                        </p:tgtEl>
                                        <p:attrNameLst>
                                          <p:attrName>ppt_x</p:attrName>
                                        </p:attrNameLst>
                                      </p:cBhvr>
                                      <p:tavLst>
                                        <p:tav tm="0">
                                          <p:val>
                                            <p:strVal val="ppt_x"/>
                                          </p:val>
                                        </p:tav>
                                        <p:tav tm="100000">
                                          <p:val>
                                            <p:strVal val="ppt_x"/>
                                          </p:val>
                                        </p:tav>
                                      </p:tavLst>
                                    </p:anim>
                                    <p:anim calcmode="lin" valueType="num">
                                      <p:cBhvr additive="base">
                                        <p:cTn id="23" dur="500"/>
                                        <p:tgtEl>
                                          <p:spTgt spid="49"/>
                                        </p:tgtEl>
                                        <p:attrNameLst>
                                          <p:attrName>ppt_y</p:attrName>
                                        </p:attrNameLst>
                                      </p:cBhvr>
                                      <p:tavLst>
                                        <p:tav tm="0">
                                          <p:val>
                                            <p:strVal val="ppt_y"/>
                                          </p:val>
                                        </p:tav>
                                        <p:tav tm="100000">
                                          <p:val>
                                            <p:strVal val="1+ppt_h/2"/>
                                          </p:val>
                                        </p:tav>
                                      </p:tavLst>
                                    </p:anim>
                                    <p:set>
                                      <p:cBhvr>
                                        <p:cTn id="24"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5" restart="whenNotActive" fill="hold" evtFilter="cancelBubble" nodeType="interactiveSeq">
                <p:stCondLst>
                  <p:cond evt="onClick" delay="0">
                    <p:tgtEl>
                      <p:spTgt spid="47"/>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fill="hold"/>
                                        <p:tgtEl>
                                          <p:spTgt spid="46"/>
                                        </p:tgtEl>
                                        <p:attrNameLst>
                                          <p:attrName>ppt_x</p:attrName>
                                        </p:attrNameLst>
                                      </p:cBhvr>
                                      <p:tavLst>
                                        <p:tav tm="0">
                                          <p:val>
                                            <p:strVal val="#ppt_x"/>
                                          </p:val>
                                        </p:tav>
                                        <p:tav tm="100000">
                                          <p:val>
                                            <p:strVal val="#ppt_x"/>
                                          </p:val>
                                        </p:tav>
                                      </p:tavLst>
                                    </p:anim>
                                    <p:anim calcmode="lin" valueType="num">
                                      <p:cBhvr additive="base">
                                        <p:cTn id="3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6"/>
                                        </p:tgtEl>
                                        <p:attrNameLst>
                                          <p:attrName>ppt_x</p:attrName>
                                        </p:attrNameLst>
                                      </p:cBhvr>
                                      <p:tavLst>
                                        <p:tav tm="0">
                                          <p:val>
                                            <p:strVal val="ppt_x"/>
                                          </p:val>
                                        </p:tav>
                                        <p:tav tm="100000">
                                          <p:val>
                                            <p:strVal val="ppt_x"/>
                                          </p:val>
                                        </p:tav>
                                      </p:tavLst>
                                    </p:anim>
                                    <p:anim calcmode="lin" valueType="num">
                                      <p:cBhvr additive="base">
                                        <p:cTn id="36" dur="500"/>
                                        <p:tgtEl>
                                          <p:spTgt spid="46"/>
                                        </p:tgtEl>
                                        <p:attrNameLst>
                                          <p:attrName>ppt_y</p:attrName>
                                        </p:attrNameLst>
                                      </p:cBhvr>
                                      <p:tavLst>
                                        <p:tav tm="0">
                                          <p:val>
                                            <p:strVal val="ppt_y"/>
                                          </p:val>
                                        </p:tav>
                                        <p:tav tm="100000">
                                          <p:val>
                                            <p:strVal val="1+ppt_h/2"/>
                                          </p:val>
                                        </p:tav>
                                      </p:tavLst>
                                    </p:anim>
                                    <p:set>
                                      <p:cBhvr>
                                        <p:cTn id="3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8" restart="whenNotActive" fill="hold" evtFilter="cancelBubble" nodeType="interactiveSeq">
                <p:stCondLst>
                  <p:cond evt="onClick" delay="0">
                    <p:tgtEl>
                      <p:spTgt spid="50"/>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ppt_x"/>
                                          </p:val>
                                        </p:tav>
                                        <p:tav tm="100000">
                                          <p:val>
                                            <p:strVal val="#ppt_x"/>
                                          </p:val>
                                        </p:tav>
                                      </p:tavLst>
                                    </p:anim>
                                    <p:anim calcmode="lin" valueType="num">
                                      <p:cBhvr additive="base">
                                        <p:cTn id="4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48"/>
                                        </p:tgtEl>
                                        <p:attrNameLst>
                                          <p:attrName>ppt_x</p:attrName>
                                        </p:attrNameLst>
                                      </p:cBhvr>
                                      <p:tavLst>
                                        <p:tav tm="0">
                                          <p:val>
                                            <p:strVal val="ppt_x"/>
                                          </p:val>
                                        </p:tav>
                                        <p:tav tm="100000">
                                          <p:val>
                                            <p:strVal val="ppt_x"/>
                                          </p:val>
                                        </p:tav>
                                      </p:tavLst>
                                    </p:anim>
                                    <p:anim calcmode="lin" valueType="num">
                                      <p:cBhvr additive="base">
                                        <p:cTn id="49" dur="500"/>
                                        <p:tgtEl>
                                          <p:spTgt spid="48"/>
                                        </p:tgtEl>
                                        <p:attrNameLst>
                                          <p:attrName>ppt_y</p:attrName>
                                        </p:attrNameLst>
                                      </p:cBhvr>
                                      <p:tavLst>
                                        <p:tav tm="0">
                                          <p:val>
                                            <p:strVal val="ppt_y"/>
                                          </p:val>
                                        </p:tav>
                                        <p:tav tm="100000">
                                          <p:val>
                                            <p:strVal val="1+ppt_h/2"/>
                                          </p:val>
                                        </p:tav>
                                      </p:tavLst>
                                    </p:anim>
                                    <p:set>
                                      <p:cBhvr>
                                        <p:cTn id="50"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51" restart="whenNotActive" fill="hold" evtFilter="cancelBubble" nodeType="interactiveSeq">
                <p:stCondLst>
                  <p:cond evt="onClick" delay="0">
                    <p:tgtEl>
                      <p:spTgt spid="52"/>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1"/>
                                        </p:tgtEl>
                                        <p:attrNameLst>
                                          <p:attrName>style.visibility</p:attrName>
                                        </p:attrNameLst>
                                      </p:cBhvr>
                                      <p:to>
                                        <p:strVal val="visible"/>
                                      </p:to>
                                    </p:set>
                                    <p:anim calcmode="lin" valueType="num">
                                      <p:cBhvr additive="base">
                                        <p:cTn id="56" dur="500" fill="hold"/>
                                        <p:tgtEl>
                                          <p:spTgt spid="51"/>
                                        </p:tgtEl>
                                        <p:attrNameLst>
                                          <p:attrName>ppt_x</p:attrName>
                                        </p:attrNameLst>
                                      </p:cBhvr>
                                      <p:tavLst>
                                        <p:tav tm="0">
                                          <p:val>
                                            <p:strVal val="#ppt_x"/>
                                          </p:val>
                                        </p:tav>
                                        <p:tav tm="100000">
                                          <p:val>
                                            <p:strVal val="#ppt_x"/>
                                          </p:val>
                                        </p:tav>
                                      </p:tavLst>
                                    </p:anim>
                                    <p:anim calcmode="lin" valueType="num">
                                      <p:cBhvr additive="base">
                                        <p:cTn id="57"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51"/>
                                        </p:tgtEl>
                                        <p:attrNameLst>
                                          <p:attrName>ppt_x</p:attrName>
                                        </p:attrNameLst>
                                      </p:cBhvr>
                                      <p:tavLst>
                                        <p:tav tm="0">
                                          <p:val>
                                            <p:strVal val="ppt_x"/>
                                          </p:val>
                                        </p:tav>
                                        <p:tav tm="100000">
                                          <p:val>
                                            <p:strVal val="ppt_x"/>
                                          </p:val>
                                        </p:tav>
                                      </p:tavLst>
                                    </p:anim>
                                    <p:anim calcmode="lin" valueType="num">
                                      <p:cBhvr additive="base">
                                        <p:cTn id="62" dur="500"/>
                                        <p:tgtEl>
                                          <p:spTgt spid="51"/>
                                        </p:tgtEl>
                                        <p:attrNameLst>
                                          <p:attrName>ppt_y</p:attrName>
                                        </p:attrNameLst>
                                      </p:cBhvr>
                                      <p:tavLst>
                                        <p:tav tm="0">
                                          <p:val>
                                            <p:strVal val="ppt_y"/>
                                          </p:val>
                                        </p:tav>
                                        <p:tav tm="100000">
                                          <p:val>
                                            <p:strVal val="1+ppt_h/2"/>
                                          </p:val>
                                        </p:tav>
                                      </p:tavLst>
                                    </p:anim>
                                    <p:set>
                                      <p:cBhvr>
                                        <p:cTn id="63"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64" restart="whenNotActive" fill="hold" evtFilter="cancelBubble" nodeType="interactiveSeq">
                <p:stCondLst>
                  <p:cond evt="onClick" delay="0">
                    <p:tgtEl>
                      <p:spTgt spid="54"/>
                    </p:tgtEl>
                  </p:cond>
                </p:stCondLst>
                <p:endSync evt="end" delay="0">
                  <p:rtn val="all"/>
                </p:endSync>
                <p:childTnLst>
                  <p:par>
                    <p:cTn id="65" fill="hold">
                      <p:stCondLst>
                        <p:cond delay="0"/>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additive="base">
                                        <p:cTn id="69" dur="500" fill="hold"/>
                                        <p:tgtEl>
                                          <p:spTgt spid="53"/>
                                        </p:tgtEl>
                                        <p:attrNameLst>
                                          <p:attrName>ppt_x</p:attrName>
                                        </p:attrNameLst>
                                      </p:cBhvr>
                                      <p:tavLst>
                                        <p:tav tm="0">
                                          <p:val>
                                            <p:strVal val="#ppt_x"/>
                                          </p:val>
                                        </p:tav>
                                        <p:tav tm="100000">
                                          <p:val>
                                            <p:strVal val="#ppt_x"/>
                                          </p:val>
                                        </p:tav>
                                      </p:tavLst>
                                    </p:anim>
                                    <p:anim calcmode="lin" valueType="num">
                                      <p:cBhvr additive="base">
                                        <p:cTn id="7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53"/>
                                        </p:tgtEl>
                                        <p:attrNameLst>
                                          <p:attrName>ppt_x</p:attrName>
                                        </p:attrNameLst>
                                      </p:cBhvr>
                                      <p:tavLst>
                                        <p:tav tm="0">
                                          <p:val>
                                            <p:strVal val="ppt_x"/>
                                          </p:val>
                                        </p:tav>
                                        <p:tav tm="100000">
                                          <p:val>
                                            <p:strVal val="ppt_x"/>
                                          </p:val>
                                        </p:tav>
                                      </p:tavLst>
                                    </p:anim>
                                    <p:anim calcmode="lin" valueType="num">
                                      <p:cBhvr additive="base">
                                        <p:cTn id="75" dur="500"/>
                                        <p:tgtEl>
                                          <p:spTgt spid="53"/>
                                        </p:tgtEl>
                                        <p:attrNameLst>
                                          <p:attrName>ppt_y</p:attrName>
                                        </p:attrNameLst>
                                      </p:cBhvr>
                                      <p:tavLst>
                                        <p:tav tm="0">
                                          <p:val>
                                            <p:strVal val="ppt_y"/>
                                          </p:val>
                                        </p:tav>
                                        <p:tav tm="100000">
                                          <p:val>
                                            <p:strVal val="1+ppt_h/2"/>
                                          </p:val>
                                        </p:tav>
                                      </p:tavLst>
                                    </p:anim>
                                    <p:set>
                                      <p:cBhvr>
                                        <p:cTn id="7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7" restart="whenNotActive" fill="hold" evtFilter="cancelBubble" nodeType="interactiveSeq">
                <p:stCondLst>
                  <p:cond evt="onClick" delay="0">
                    <p:tgtEl>
                      <p:spTgt spid="57"/>
                    </p:tgtEl>
                  </p:cond>
                </p:stCondLst>
                <p:endSync evt="end" delay="0">
                  <p:rtn val="all"/>
                </p:endSync>
                <p:childTnLst>
                  <p:par>
                    <p:cTn id="78" fill="hold">
                      <p:stCondLst>
                        <p:cond delay="0"/>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 calcmode="lin" valueType="num">
                                      <p:cBhvr additive="base">
                                        <p:cTn id="82" dur="500" fill="hold"/>
                                        <p:tgtEl>
                                          <p:spTgt spid="56"/>
                                        </p:tgtEl>
                                        <p:attrNameLst>
                                          <p:attrName>ppt_x</p:attrName>
                                        </p:attrNameLst>
                                      </p:cBhvr>
                                      <p:tavLst>
                                        <p:tav tm="0">
                                          <p:val>
                                            <p:strVal val="#ppt_x"/>
                                          </p:val>
                                        </p:tav>
                                        <p:tav tm="100000">
                                          <p:val>
                                            <p:strVal val="#ppt_x"/>
                                          </p:val>
                                        </p:tav>
                                      </p:tavLst>
                                    </p:anim>
                                    <p:anim calcmode="lin" valueType="num">
                                      <p:cBhvr additive="base">
                                        <p:cTn id="83"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grpId="1" nodeType="clickEffect">
                                  <p:stCondLst>
                                    <p:cond delay="0"/>
                                  </p:stCondLst>
                                  <p:childTnLst>
                                    <p:anim calcmode="lin" valueType="num">
                                      <p:cBhvr additive="base">
                                        <p:cTn id="87" dur="500"/>
                                        <p:tgtEl>
                                          <p:spTgt spid="56"/>
                                        </p:tgtEl>
                                        <p:attrNameLst>
                                          <p:attrName>ppt_x</p:attrName>
                                        </p:attrNameLst>
                                      </p:cBhvr>
                                      <p:tavLst>
                                        <p:tav tm="0">
                                          <p:val>
                                            <p:strVal val="ppt_x"/>
                                          </p:val>
                                        </p:tav>
                                        <p:tav tm="100000">
                                          <p:val>
                                            <p:strVal val="ppt_x"/>
                                          </p:val>
                                        </p:tav>
                                      </p:tavLst>
                                    </p:anim>
                                    <p:anim calcmode="lin" valueType="num">
                                      <p:cBhvr additive="base">
                                        <p:cTn id="88" dur="500"/>
                                        <p:tgtEl>
                                          <p:spTgt spid="56"/>
                                        </p:tgtEl>
                                        <p:attrNameLst>
                                          <p:attrName>ppt_y</p:attrName>
                                        </p:attrNameLst>
                                      </p:cBhvr>
                                      <p:tavLst>
                                        <p:tav tm="0">
                                          <p:val>
                                            <p:strVal val="ppt_y"/>
                                          </p:val>
                                        </p:tav>
                                        <p:tav tm="100000">
                                          <p:val>
                                            <p:strVal val="1+ppt_h/2"/>
                                          </p:val>
                                        </p:tav>
                                      </p:tavLst>
                                    </p:anim>
                                    <p:set>
                                      <p:cBhvr>
                                        <p:cTn id="89"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8"/>
                    </p:tgtEl>
                  </p:cond>
                </p:stCondLst>
                <p:endSync evt="end" delay="0">
                  <p:rtn val="all"/>
                </p:endSync>
                <p:childTnLst>
                  <p:par>
                    <p:cTn id="91" fill="hold">
                      <p:stCondLst>
                        <p:cond delay="0"/>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additive="base">
                                        <p:cTn id="95" dur="500" fill="hold"/>
                                        <p:tgtEl>
                                          <p:spTgt spid="55"/>
                                        </p:tgtEl>
                                        <p:attrNameLst>
                                          <p:attrName>ppt_x</p:attrName>
                                        </p:attrNameLst>
                                      </p:cBhvr>
                                      <p:tavLst>
                                        <p:tav tm="0">
                                          <p:val>
                                            <p:strVal val="#ppt_x"/>
                                          </p:val>
                                        </p:tav>
                                        <p:tav tm="100000">
                                          <p:val>
                                            <p:strVal val="#ppt_x"/>
                                          </p:val>
                                        </p:tav>
                                      </p:tavLst>
                                    </p:anim>
                                    <p:anim calcmode="lin" valueType="num">
                                      <p:cBhvr additive="base">
                                        <p:cTn id="9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grpId="1" nodeType="clickEffect">
                                  <p:stCondLst>
                                    <p:cond delay="0"/>
                                  </p:stCondLst>
                                  <p:childTnLst>
                                    <p:anim calcmode="lin" valueType="num">
                                      <p:cBhvr additive="base">
                                        <p:cTn id="100" dur="500"/>
                                        <p:tgtEl>
                                          <p:spTgt spid="55"/>
                                        </p:tgtEl>
                                        <p:attrNameLst>
                                          <p:attrName>ppt_x</p:attrName>
                                        </p:attrNameLst>
                                      </p:cBhvr>
                                      <p:tavLst>
                                        <p:tav tm="0">
                                          <p:val>
                                            <p:strVal val="ppt_x"/>
                                          </p:val>
                                        </p:tav>
                                        <p:tav tm="100000">
                                          <p:val>
                                            <p:strVal val="ppt_x"/>
                                          </p:val>
                                        </p:tav>
                                      </p:tavLst>
                                    </p:anim>
                                    <p:anim calcmode="lin" valueType="num">
                                      <p:cBhvr additive="base">
                                        <p:cTn id="101" dur="500"/>
                                        <p:tgtEl>
                                          <p:spTgt spid="55"/>
                                        </p:tgtEl>
                                        <p:attrNameLst>
                                          <p:attrName>ppt_y</p:attrName>
                                        </p:attrNameLst>
                                      </p:cBhvr>
                                      <p:tavLst>
                                        <p:tav tm="0">
                                          <p:val>
                                            <p:strVal val="ppt_y"/>
                                          </p:val>
                                        </p:tav>
                                        <p:tav tm="100000">
                                          <p:val>
                                            <p:strVal val="1+ppt_h/2"/>
                                          </p:val>
                                        </p:tav>
                                      </p:tavLst>
                                    </p:anim>
                                    <p:set>
                                      <p:cBhvr>
                                        <p:cTn id="102"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8"/>
                  </p:tgtEl>
                </p:cond>
              </p:nextCondLst>
            </p:seq>
            <p:audio>
              <p:cMediaNode>
                <p:cTn id="103" fill="hold" display="0">
                  <p:stCondLst>
                    <p:cond delay="indefinite"/>
                  </p:stCondLst>
                  <p:endCondLst>
                    <p:cond evt="onNext" delay="0">
                      <p:tgtEl>
                        <p:sldTgt/>
                      </p:tgtEl>
                    </p:cond>
                    <p:cond evt="onPrev" delay="0">
                      <p:tgtEl>
                        <p:sldTgt/>
                      </p:tgtEl>
                    </p:cond>
                    <p:cond evt="onStopAudio" delay="0">
                      <p:tgtEl>
                        <p:sldTgt/>
                      </p:tgtEl>
                    </p:cond>
                  </p:endCondLst>
                </p:cTn>
                <p:tgtEl>
                  <p:spTgt spid="45"/>
                </p:tgtEl>
              </p:cMediaNode>
            </p:audio>
            <p:seq concurrent="1" nextAc="seek">
              <p:cTn id="104" restart="whenNotActive" fill="hold" evtFilter="cancelBubble" nodeType="interactiveSeq">
                <p:stCondLst>
                  <p:cond evt="onClick" delay="0">
                    <p:tgtEl>
                      <p:spTgt spid="40"/>
                    </p:tgtEl>
                  </p:cond>
                </p:stCondLst>
                <p:endSync evt="end" delay="0">
                  <p:rtn val="all"/>
                </p:endSync>
                <p:childTnLst>
                  <p:par>
                    <p:cTn id="105" fill="hold">
                      <p:stCondLst>
                        <p:cond delay="0"/>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25359" fill="hold"/>
                                        <p:tgtEl>
                                          <p:spTgt spid="45"/>
                                        </p:tgtEl>
                                      </p:cBhvr>
                                    </p:cmd>
                                  </p:childTnLst>
                                </p:cTn>
                              </p:par>
                            </p:childTnLst>
                          </p:cTn>
                        </p:par>
                      </p:childTnLst>
                    </p:cTn>
                  </p:par>
                </p:childTnLst>
              </p:cTn>
              <p:nextCondLst>
                <p:cond evt="onClick" delay="0">
                  <p:tgtEl>
                    <p:spTgt spid="40"/>
                  </p:tgtEl>
                </p:cond>
              </p:nextCondLst>
            </p:seq>
            <p:seq concurrent="1" nextAc="seek">
              <p:cTn id="109" restart="whenNotActive" fill="hold" evtFilter="cancelBubble" nodeType="interactiveSeq">
                <p:stCondLst>
                  <p:cond evt="onClick" delay="0">
                    <p:tgtEl>
                      <p:spTgt spid="41"/>
                    </p:tgtEl>
                  </p:cond>
                </p:stCondLst>
                <p:endSync evt="end" delay="0">
                  <p:rtn val="all"/>
                </p:endSync>
                <p:childTnLst>
                  <p:par>
                    <p:cTn id="110" fill="hold">
                      <p:stCondLst>
                        <p:cond delay="0"/>
                      </p:stCondLst>
                      <p:childTnLst>
                        <p:par>
                          <p:cTn id="111" fill="hold">
                            <p:stCondLst>
                              <p:cond delay="0"/>
                            </p:stCondLst>
                            <p:childTnLst>
                              <p:par>
                                <p:cTn id="112" presetID="2" presetClass="mediacall" presetSubtype="0" fill="hold" nodeType="clickEffect">
                                  <p:stCondLst>
                                    <p:cond delay="0"/>
                                  </p:stCondLst>
                                  <p:childTnLst>
                                    <p:cmd type="call" cmd="togglePause">
                                      <p:cBhvr>
                                        <p:cTn id="113" dur="1" fill="hold"/>
                                        <p:tgtEl>
                                          <p:spTgt spid="45"/>
                                        </p:tgtEl>
                                      </p:cBhvr>
                                    </p:cmd>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2"/>
                    </p:tgtEl>
                  </p:cond>
                </p:stCondLst>
                <p:endSync evt="end" delay="0">
                  <p:rtn val="all"/>
                </p:endSync>
                <p:childTnLst>
                  <p:par>
                    <p:cTn id="115" fill="hold">
                      <p:stCondLst>
                        <p:cond delay="0"/>
                      </p:stCondLst>
                      <p:childTnLst>
                        <p:par>
                          <p:cTn id="116" fill="hold">
                            <p:stCondLst>
                              <p:cond delay="0"/>
                            </p:stCondLst>
                            <p:childTnLst>
                              <p:par>
                                <p:cTn id="117" presetID="3" presetClass="mediacall" presetSubtype="0" fill="hold" nodeType="clickEffect">
                                  <p:stCondLst>
                                    <p:cond delay="0"/>
                                  </p:stCondLst>
                                  <p:childTnLst>
                                    <p:cmd type="call" cmd="stop">
                                      <p:cBhvr>
                                        <p:cTn id="118" dur="1" fill="hold"/>
                                        <p:tgtEl>
                                          <p:spTgt spid="45"/>
                                        </p:tgtEl>
                                      </p:cBhvr>
                                    </p:cmd>
                                  </p:childTnLst>
                                </p:cTn>
                              </p:par>
                            </p:childTnLst>
                          </p:cTn>
                        </p:par>
                      </p:childTnLst>
                    </p:cTn>
                  </p:par>
                </p:childTnLst>
              </p:cTn>
              <p:nextCondLst>
                <p:cond evt="onClick" delay="0">
                  <p:tgtEl>
                    <p:spTgt spid="42"/>
                  </p:tgtEl>
                </p:cond>
              </p:nextCondLst>
            </p:seq>
          </p:childTnLst>
        </p:cTn>
      </p:par>
    </p:tnLst>
    <p:bldLst>
      <p:bldP spid="49" grpId="0" animBg="1"/>
      <p:bldP spid="49" grpId="1" animBg="1"/>
      <p:bldP spid="20" grpId="0" animBg="1"/>
      <p:bldP spid="20" grpId="1" animBg="1"/>
      <p:bldP spid="46" grpId="0" animBg="1"/>
      <p:bldP spid="46" grpId="1" animBg="1"/>
      <p:bldP spid="48" grpId="0" animBg="1"/>
      <p:bldP spid="48" grpId="1" animBg="1"/>
      <p:bldP spid="51" grpId="0" animBg="1"/>
      <p:bldP spid="51" grpId="1" animBg="1"/>
      <p:bldP spid="53" grpId="0" animBg="1"/>
      <p:bldP spid="53" grpId="1" animBg="1"/>
      <p:bldP spid="55" grpId="0" animBg="1"/>
      <p:bldP spid="55" grpId="1" animBg="1"/>
      <p:bldP spid="56" grpId="0" animBg="1"/>
      <p:bldP spid="56"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6</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531941" y="2660245"/>
            <a:ext cx="4713288" cy="2031325"/>
          </a:xfrm>
          <a:prstGeom prst="rect">
            <a:avLst/>
          </a:prstGeom>
          <a:solidFill>
            <a:srgbClr val="FFFF99"/>
          </a:solidFill>
        </p:spPr>
        <p:txBody>
          <a:bodyPr wrap="square">
            <a:spAutoFit/>
          </a:bodyPr>
          <a:lstStyle/>
          <a:p>
            <a:pPr algn="just"/>
            <a:r>
              <a:rPr lang="en-US" altLang="zh-CN" smtClean="0"/>
              <a:t>         </a:t>
            </a:r>
            <a:r>
              <a:rPr lang="zh-CN" altLang="zh-CN" smtClean="0"/>
              <a:t>还有</a:t>
            </a:r>
            <a:r>
              <a:rPr lang="en-US" altLang="zh-CN" smtClean="0"/>
              <a:t>Addison</a:t>
            </a:r>
            <a:r>
              <a:rPr lang="zh-CN" altLang="zh-CN" smtClean="0"/>
              <a:t>，我们八个月大的小女儿。即使在凌晨五点，我拖着疲惫的身躯回家，她也总是笑着和我打招呼。面对她，我还能说什么呢？她的幸福健康成长不应归功于医生，而应归功于你的爱和照顾。每当我看到她，总是仿佛看到了你，看到了你的笑和幸福。</a:t>
            </a:r>
            <a:endParaRPr lang="zh-CN" altLang="zh-CN" dirty="0"/>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919106" y="2062946"/>
            <a:ext cx="4498101" cy="3847207"/>
          </a:xfrm>
          <a:prstGeom prst="rect">
            <a:avLst/>
          </a:prstGeom>
          <a:noFill/>
        </p:spPr>
        <p:txBody>
          <a:bodyPr wrap="square" rtlCol="0">
            <a:spAutoFit/>
          </a:bodyPr>
          <a:lstStyle/>
          <a:p>
            <a:pPr algn="just"/>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6</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Then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there is Addison, our </a:t>
            </a:r>
            <a:r>
              <a:rPr lang="en-US" altLang="zh-CN" sz="1700" b="1" kern="100" dirty="0" smtClean="0">
                <a:solidFill>
                  <a:srgbClr val="0070C0"/>
                </a:solidFill>
                <a:latin typeface="Times New Roman" panose="02020603050405020304" pitchFamily="18" charset="0"/>
              </a:rPr>
              <a:t>bubbling</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19</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eight month old. What can I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say about someone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who </a:t>
            </a:r>
            <a:r>
              <a:rPr lang="en-US" altLang="zh-CN" sz="1700" b="1" kern="100" dirty="0" smtClean="0">
                <a:solidFill>
                  <a:srgbClr val="0070C0"/>
                </a:solidFill>
                <a:latin typeface="Times New Roman" panose="02020603050405020304" pitchFamily="18" charset="0"/>
              </a:rPr>
              <a:t>greets</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20</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me with a smile and a laugh whether it’s five in the morning,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or me just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coming home from a hard day at work? Addison’s happiness and </a:t>
            </a:r>
            <a:r>
              <a:rPr lang="en-US" altLang="zh-CN" sz="1700" b="1" kern="100" dirty="0" smtClean="0">
                <a:solidFill>
                  <a:srgbClr val="0070C0"/>
                </a:solidFill>
                <a:latin typeface="Times New Roman" panose="02020603050405020304" pitchFamily="18" charset="0"/>
              </a:rPr>
              <a:t>flourishing</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21</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is not just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due to doctors, or </a:t>
            </a:r>
            <a:r>
              <a:rPr lang="en-US" altLang="zh-CN" sz="1700" b="1" kern="100" dirty="0" smtClean="0">
                <a:solidFill>
                  <a:srgbClr val="0070C0"/>
                </a:solidFill>
                <a:latin typeface="Times New Roman" panose="02020603050405020304" pitchFamily="18" charset="0"/>
              </a:rPr>
              <a:t>therapists</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22</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 it’s directly tied to the </a:t>
            </a:r>
            <a:r>
              <a:rPr lang="en-US" altLang="zh-CN" sz="1700" b="1" kern="100" dirty="0" smtClean="0">
                <a:solidFill>
                  <a:srgbClr val="0070C0"/>
                </a:solidFill>
                <a:latin typeface="Times New Roman" panose="02020603050405020304" pitchFamily="18" charset="0"/>
              </a:rPr>
              <a:t>amazing</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23</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love and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care you provide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to her. Every time I look at Addison, I see an </a:t>
            </a:r>
            <a:r>
              <a:rPr lang="en-US" altLang="zh-CN" sz="1700" b="1" kern="100" dirty="0" smtClean="0">
                <a:solidFill>
                  <a:srgbClr val="0070C0"/>
                </a:solidFill>
                <a:latin typeface="Times New Roman" panose="02020603050405020304" pitchFamily="18" charset="0"/>
              </a:rPr>
              <a:t>extension</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24</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of you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your smile</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your happiness</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矩形 48"/>
          <p:cNvSpPr/>
          <p:nvPr/>
        </p:nvSpPr>
        <p:spPr>
          <a:xfrm>
            <a:off x="6320757" y="2155828"/>
            <a:ext cx="4917227"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bubble</a:t>
            </a:r>
            <a:r>
              <a:rPr lang="en-US" altLang="zh-CN" sz="1600" b="1" smtClean="0"/>
              <a:t> </a:t>
            </a:r>
            <a:r>
              <a:rPr lang="en-US" altLang="zh-CN" smtClean="0">
                <a:cs typeface="Times New Roman" panose="02020603050405020304" pitchFamily="18" charset="0"/>
              </a:rPr>
              <a:t>/'bʌbl/         v. </a:t>
            </a:r>
            <a:r>
              <a:rPr lang="zh-CN" altLang="en-US" smtClean="0">
                <a:cs typeface="Times New Roman" panose="02020603050405020304" pitchFamily="18" charset="0"/>
              </a:rPr>
              <a:t>发出冒泡的声音</a:t>
            </a:r>
            <a:endParaRPr lang="zh-CN" altLang="en-US" dirty="0" smtClean="0">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4" name="矩形 33"/>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graphicFrame>
        <p:nvGraphicFramePr>
          <p:cNvPr id="44" name="Group 80"/>
          <p:cNvGraphicFramePr>
            <a:graphicFrameLocks noGrp="1"/>
          </p:cNvGraphicFramePr>
          <p:nvPr/>
        </p:nvGraphicFramePr>
        <p:xfrm>
          <a:off x="4289811" y="2136041"/>
          <a:ext cx="1035224" cy="334986"/>
        </p:xfrm>
        <a:graphic>
          <a:graphicData uri="http://schemas.openxmlformats.org/drawingml/2006/table">
            <a:tbl>
              <a:tblPr/>
              <a:tblGrid>
                <a:gridCol w="1035224"/>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6" name="矩形 45"/>
          <p:cNvSpPr/>
          <p:nvPr/>
        </p:nvSpPr>
        <p:spPr>
          <a:xfrm>
            <a:off x="6304495" y="2817964"/>
            <a:ext cx="4917227"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greet</a:t>
            </a:r>
            <a:r>
              <a:rPr lang="en-US" altLang="zh-CN" sz="1600" b="1" smtClean="0"/>
              <a:t> </a:t>
            </a:r>
            <a:r>
              <a:rPr lang="en-US" altLang="zh-CN" smtClean="0">
                <a:cs typeface="Times New Roman" panose="02020603050405020304" pitchFamily="18" charset="0"/>
              </a:rPr>
              <a:t>/griːt/       v. </a:t>
            </a:r>
            <a:r>
              <a:rPr lang="zh-CN" altLang="en-US" smtClean="0">
                <a:cs typeface="Times New Roman" panose="02020603050405020304" pitchFamily="18" charset="0"/>
              </a:rPr>
              <a:t>打招呼；欢迎；迎接</a:t>
            </a:r>
            <a:endParaRPr lang="zh-CN" altLang="en-US" dirty="0" smtClean="0">
              <a:cs typeface="Times New Roman" panose="02020603050405020304" pitchFamily="18" charset="0"/>
            </a:endParaRPr>
          </a:p>
        </p:txBody>
      </p:sp>
      <p:graphicFrame>
        <p:nvGraphicFramePr>
          <p:cNvPr id="47" name="Group 80"/>
          <p:cNvGraphicFramePr>
            <a:graphicFrameLocks noGrp="1"/>
          </p:cNvGraphicFramePr>
          <p:nvPr/>
        </p:nvGraphicFramePr>
        <p:xfrm>
          <a:off x="2469976" y="2763570"/>
          <a:ext cx="667672" cy="334986"/>
        </p:xfrm>
        <a:graphic>
          <a:graphicData uri="http://schemas.openxmlformats.org/drawingml/2006/table">
            <a:tbl>
              <a:tblPr/>
              <a:tblGrid>
                <a:gridCol w="6676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8" name="矩形 47"/>
          <p:cNvSpPr/>
          <p:nvPr/>
        </p:nvSpPr>
        <p:spPr>
          <a:xfrm>
            <a:off x="6303870" y="3917705"/>
            <a:ext cx="4917227"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flourish</a:t>
            </a:r>
            <a:r>
              <a:rPr lang="en-US" altLang="zh-CN" sz="1600" b="1" smtClean="0"/>
              <a:t> </a:t>
            </a:r>
            <a:r>
              <a:rPr lang="en-US" altLang="zh-CN" smtClean="0">
                <a:cs typeface="Times New Roman" panose="02020603050405020304" pitchFamily="18" charset="0"/>
              </a:rPr>
              <a:t>/'flʌrɪʃ/    v. </a:t>
            </a:r>
            <a:r>
              <a:rPr lang="zh-CN" altLang="en-US" smtClean="0">
                <a:cs typeface="Times New Roman" panose="02020603050405020304" pitchFamily="18" charset="0"/>
              </a:rPr>
              <a:t>茁壮成长，健康幸福</a:t>
            </a:r>
            <a:endParaRPr lang="zh-CN" altLang="en-US" dirty="0" smtClean="0">
              <a:cs typeface="Times New Roman" panose="02020603050405020304" pitchFamily="18" charset="0"/>
            </a:endParaRPr>
          </a:p>
        </p:txBody>
      </p:sp>
      <p:graphicFrame>
        <p:nvGraphicFramePr>
          <p:cNvPr id="50" name="Group 80"/>
          <p:cNvGraphicFramePr>
            <a:graphicFrameLocks noGrp="1"/>
          </p:cNvGraphicFramePr>
          <p:nvPr/>
        </p:nvGraphicFramePr>
        <p:xfrm>
          <a:off x="990798" y="3955312"/>
          <a:ext cx="1252672" cy="334986"/>
        </p:xfrm>
        <a:graphic>
          <a:graphicData uri="http://schemas.openxmlformats.org/drawingml/2006/table">
            <a:tbl>
              <a:tblPr/>
              <a:tblGrid>
                <a:gridCol w="1252672"/>
              </a:tblGrid>
              <a:tr h="308656">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1" name="矩形 50"/>
          <p:cNvSpPr/>
          <p:nvPr/>
        </p:nvSpPr>
        <p:spPr>
          <a:xfrm>
            <a:off x="6342021" y="4234180"/>
            <a:ext cx="4917227"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therapist</a:t>
            </a:r>
            <a:r>
              <a:rPr lang="en-US" altLang="zh-CN" sz="1600" b="1" smtClean="0"/>
              <a:t> </a:t>
            </a:r>
            <a:r>
              <a:rPr lang="en-US" altLang="zh-CN" smtClean="0">
                <a:cs typeface="Times New Roman" panose="02020603050405020304" pitchFamily="18" charset="0"/>
              </a:rPr>
              <a:t>/'</a:t>
            </a:r>
            <a:r>
              <a:rPr lang="el-GR" altLang="zh-CN" smtClean="0">
                <a:cs typeface="Times New Roman" panose="02020603050405020304" pitchFamily="18" charset="0"/>
              </a:rPr>
              <a:t>θ</a:t>
            </a:r>
            <a:r>
              <a:rPr lang="en-US" altLang="zh-CN" smtClean="0">
                <a:cs typeface="Times New Roman" panose="02020603050405020304" pitchFamily="18" charset="0"/>
              </a:rPr>
              <a:t>erəpɪst/      n. </a:t>
            </a:r>
            <a:r>
              <a:rPr lang="zh-CN" altLang="en-US" smtClean="0">
                <a:cs typeface="Times New Roman" panose="02020603050405020304" pitchFamily="18" charset="0"/>
              </a:rPr>
              <a:t>治疗专家</a:t>
            </a:r>
            <a:endParaRPr lang="zh-CN" altLang="en-US" dirty="0" smtClean="0">
              <a:cs typeface="Times New Roman" panose="02020603050405020304" pitchFamily="18" charset="0"/>
            </a:endParaRPr>
          </a:p>
        </p:txBody>
      </p:sp>
      <p:graphicFrame>
        <p:nvGraphicFramePr>
          <p:cNvPr id="52" name="Group 80"/>
          <p:cNvGraphicFramePr>
            <a:graphicFrameLocks noGrp="1"/>
          </p:cNvGraphicFramePr>
          <p:nvPr/>
        </p:nvGraphicFramePr>
        <p:xfrm>
          <a:off x="1008727" y="4305500"/>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3" name="矩形 52"/>
          <p:cNvSpPr/>
          <p:nvPr/>
        </p:nvSpPr>
        <p:spPr>
          <a:xfrm>
            <a:off x="6321799" y="4408471"/>
            <a:ext cx="4917227" cy="646331"/>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amazing</a:t>
            </a:r>
            <a:r>
              <a:rPr lang="en-US" altLang="zh-CN" sz="1600" b="1" smtClean="0"/>
              <a:t> </a:t>
            </a:r>
            <a:r>
              <a:rPr lang="en-US" altLang="zh-CN" smtClean="0">
                <a:cs typeface="Times New Roman" panose="02020603050405020304" pitchFamily="18" charset="0"/>
              </a:rPr>
              <a:t>/ə'meɪzɪŋ/ </a:t>
            </a:r>
          </a:p>
          <a:p>
            <a:r>
              <a:rPr lang="en-US" altLang="zh-CN" smtClean="0">
                <a:cs typeface="Times New Roman" panose="02020603050405020304" pitchFamily="18" charset="0"/>
              </a:rPr>
              <a:t>      adj. </a:t>
            </a:r>
            <a:r>
              <a:rPr lang="zh-CN" altLang="en-US" smtClean="0">
                <a:cs typeface="Times New Roman" panose="02020603050405020304" pitchFamily="18" charset="0"/>
              </a:rPr>
              <a:t>令人大为惊奇的；令人惊喜的</a:t>
            </a:r>
            <a:endParaRPr lang="zh-CN" altLang="en-US" dirty="0" smtClean="0">
              <a:cs typeface="Times New Roman" panose="02020603050405020304" pitchFamily="18" charset="0"/>
            </a:endParaRPr>
          </a:p>
        </p:txBody>
      </p:sp>
      <p:graphicFrame>
        <p:nvGraphicFramePr>
          <p:cNvPr id="54" name="Group 80"/>
          <p:cNvGraphicFramePr>
            <a:graphicFrameLocks noGrp="1"/>
          </p:cNvGraphicFramePr>
          <p:nvPr/>
        </p:nvGraphicFramePr>
        <p:xfrm>
          <a:off x="972869" y="4619263"/>
          <a:ext cx="1008331" cy="334986"/>
        </p:xfrm>
        <a:graphic>
          <a:graphicData uri="http://schemas.openxmlformats.org/drawingml/2006/table">
            <a:tbl>
              <a:tblPr/>
              <a:tblGrid>
                <a:gridCol w="1008331"/>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5" name="矩形 54"/>
          <p:cNvSpPr/>
          <p:nvPr/>
        </p:nvSpPr>
        <p:spPr>
          <a:xfrm>
            <a:off x="6337435" y="5184856"/>
            <a:ext cx="4917227"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extension </a:t>
            </a:r>
            <a:r>
              <a:rPr lang="en-US" altLang="zh-CN" smtClean="0">
                <a:cs typeface="Times New Roman" panose="02020603050405020304" pitchFamily="18" charset="0"/>
              </a:rPr>
              <a:t>/ɪk'stenʃn/     n. </a:t>
            </a:r>
            <a:r>
              <a:rPr lang="zh-CN" altLang="en-US" smtClean="0">
                <a:cs typeface="Times New Roman" panose="02020603050405020304" pitchFamily="18" charset="0"/>
              </a:rPr>
              <a:t>延续；延伸</a:t>
            </a:r>
            <a:endParaRPr lang="zh-CN" altLang="en-US" dirty="0" smtClean="0">
              <a:cs typeface="Times New Roman" panose="02020603050405020304" pitchFamily="18" charset="0"/>
            </a:endParaRPr>
          </a:p>
        </p:txBody>
      </p:sp>
      <p:graphicFrame>
        <p:nvGraphicFramePr>
          <p:cNvPr id="56" name="Group 80"/>
          <p:cNvGraphicFramePr>
            <a:graphicFrameLocks noGrp="1"/>
          </p:cNvGraphicFramePr>
          <p:nvPr/>
        </p:nvGraphicFramePr>
        <p:xfrm>
          <a:off x="972870" y="5219899"/>
          <a:ext cx="1097977" cy="334986"/>
        </p:xfrm>
        <a:graphic>
          <a:graphicData uri="http://schemas.openxmlformats.org/drawingml/2006/table">
            <a:tbl>
              <a:tblPr/>
              <a:tblGrid>
                <a:gridCol w="1097977"/>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57" name="B 6.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125071"/>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44"/>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ppt_x"/>
                                          </p:val>
                                        </p:tav>
                                        <p:tav tm="100000">
                                          <p:val>
                                            <p:strVal val="#ppt_x"/>
                                          </p:val>
                                        </p:tav>
                                      </p:tavLst>
                                    </p:anim>
                                    <p:anim calcmode="lin" valueType="num">
                                      <p:cBhvr additive="base">
                                        <p:cTn id="1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9"/>
                                        </p:tgtEl>
                                        <p:attrNameLst>
                                          <p:attrName>ppt_x</p:attrName>
                                        </p:attrNameLst>
                                      </p:cBhvr>
                                      <p:tavLst>
                                        <p:tav tm="0">
                                          <p:val>
                                            <p:strVal val="ppt_x"/>
                                          </p:val>
                                        </p:tav>
                                        <p:tav tm="100000">
                                          <p:val>
                                            <p:strVal val="ppt_x"/>
                                          </p:val>
                                        </p:tav>
                                      </p:tavLst>
                                    </p:anim>
                                    <p:anim calcmode="lin" valueType="num">
                                      <p:cBhvr additive="base">
                                        <p:cTn id="23" dur="500"/>
                                        <p:tgtEl>
                                          <p:spTgt spid="49"/>
                                        </p:tgtEl>
                                        <p:attrNameLst>
                                          <p:attrName>ppt_y</p:attrName>
                                        </p:attrNameLst>
                                      </p:cBhvr>
                                      <p:tavLst>
                                        <p:tav tm="0">
                                          <p:val>
                                            <p:strVal val="ppt_y"/>
                                          </p:val>
                                        </p:tav>
                                        <p:tav tm="100000">
                                          <p:val>
                                            <p:strVal val="1+ppt_h/2"/>
                                          </p:val>
                                        </p:tav>
                                      </p:tavLst>
                                    </p:anim>
                                    <p:set>
                                      <p:cBhvr>
                                        <p:cTn id="24"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5" restart="whenNotActive" fill="hold" evtFilter="cancelBubble" nodeType="interactiveSeq">
                <p:stCondLst>
                  <p:cond evt="onClick" delay="0">
                    <p:tgtEl>
                      <p:spTgt spid="47"/>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fill="hold"/>
                                        <p:tgtEl>
                                          <p:spTgt spid="46"/>
                                        </p:tgtEl>
                                        <p:attrNameLst>
                                          <p:attrName>ppt_x</p:attrName>
                                        </p:attrNameLst>
                                      </p:cBhvr>
                                      <p:tavLst>
                                        <p:tav tm="0">
                                          <p:val>
                                            <p:strVal val="#ppt_x"/>
                                          </p:val>
                                        </p:tav>
                                        <p:tav tm="100000">
                                          <p:val>
                                            <p:strVal val="#ppt_x"/>
                                          </p:val>
                                        </p:tav>
                                      </p:tavLst>
                                    </p:anim>
                                    <p:anim calcmode="lin" valueType="num">
                                      <p:cBhvr additive="base">
                                        <p:cTn id="3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6"/>
                                        </p:tgtEl>
                                        <p:attrNameLst>
                                          <p:attrName>ppt_x</p:attrName>
                                        </p:attrNameLst>
                                      </p:cBhvr>
                                      <p:tavLst>
                                        <p:tav tm="0">
                                          <p:val>
                                            <p:strVal val="ppt_x"/>
                                          </p:val>
                                        </p:tav>
                                        <p:tav tm="100000">
                                          <p:val>
                                            <p:strVal val="ppt_x"/>
                                          </p:val>
                                        </p:tav>
                                      </p:tavLst>
                                    </p:anim>
                                    <p:anim calcmode="lin" valueType="num">
                                      <p:cBhvr additive="base">
                                        <p:cTn id="36" dur="500"/>
                                        <p:tgtEl>
                                          <p:spTgt spid="46"/>
                                        </p:tgtEl>
                                        <p:attrNameLst>
                                          <p:attrName>ppt_y</p:attrName>
                                        </p:attrNameLst>
                                      </p:cBhvr>
                                      <p:tavLst>
                                        <p:tav tm="0">
                                          <p:val>
                                            <p:strVal val="ppt_y"/>
                                          </p:val>
                                        </p:tav>
                                        <p:tav tm="100000">
                                          <p:val>
                                            <p:strVal val="1+ppt_h/2"/>
                                          </p:val>
                                        </p:tav>
                                      </p:tavLst>
                                    </p:anim>
                                    <p:set>
                                      <p:cBhvr>
                                        <p:cTn id="3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8" restart="whenNotActive" fill="hold" evtFilter="cancelBubble" nodeType="interactiveSeq">
                <p:stCondLst>
                  <p:cond evt="onClick" delay="0">
                    <p:tgtEl>
                      <p:spTgt spid="50"/>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ppt_x"/>
                                          </p:val>
                                        </p:tav>
                                        <p:tav tm="100000">
                                          <p:val>
                                            <p:strVal val="#ppt_x"/>
                                          </p:val>
                                        </p:tav>
                                      </p:tavLst>
                                    </p:anim>
                                    <p:anim calcmode="lin" valueType="num">
                                      <p:cBhvr additive="base">
                                        <p:cTn id="4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48"/>
                                        </p:tgtEl>
                                        <p:attrNameLst>
                                          <p:attrName>ppt_x</p:attrName>
                                        </p:attrNameLst>
                                      </p:cBhvr>
                                      <p:tavLst>
                                        <p:tav tm="0">
                                          <p:val>
                                            <p:strVal val="ppt_x"/>
                                          </p:val>
                                        </p:tav>
                                        <p:tav tm="100000">
                                          <p:val>
                                            <p:strVal val="ppt_x"/>
                                          </p:val>
                                        </p:tav>
                                      </p:tavLst>
                                    </p:anim>
                                    <p:anim calcmode="lin" valueType="num">
                                      <p:cBhvr additive="base">
                                        <p:cTn id="49" dur="500"/>
                                        <p:tgtEl>
                                          <p:spTgt spid="48"/>
                                        </p:tgtEl>
                                        <p:attrNameLst>
                                          <p:attrName>ppt_y</p:attrName>
                                        </p:attrNameLst>
                                      </p:cBhvr>
                                      <p:tavLst>
                                        <p:tav tm="0">
                                          <p:val>
                                            <p:strVal val="ppt_y"/>
                                          </p:val>
                                        </p:tav>
                                        <p:tav tm="100000">
                                          <p:val>
                                            <p:strVal val="1+ppt_h/2"/>
                                          </p:val>
                                        </p:tav>
                                      </p:tavLst>
                                    </p:anim>
                                    <p:set>
                                      <p:cBhvr>
                                        <p:cTn id="50"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51" restart="whenNotActive" fill="hold" evtFilter="cancelBubble" nodeType="interactiveSeq">
                <p:stCondLst>
                  <p:cond evt="onClick" delay="0">
                    <p:tgtEl>
                      <p:spTgt spid="52"/>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1"/>
                                        </p:tgtEl>
                                        <p:attrNameLst>
                                          <p:attrName>style.visibility</p:attrName>
                                        </p:attrNameLst>
                                      </p:cBhvr>
                                      <p:to>
                                        <p:strVal val="visible"/>
                                      </p:to>
                                    </p:set>
                                    <p:anim calcmode="lin" valueType="num">
                                      <p:cBhvr additive="base">
                                        <p:cTn id="56" dur="500" fill="hold"/>
                                        <p:tgtEl>
                                          <p:spTgt spid="51"/>
                                        </p:tgtEl>
                                        <p:attrNameLst>
                                          <p:attrName>ppt_x</p:attrName>
                                        </p:attrNameLst>
                                      </p:cBhvr>
                                      <p:tavLst>
                                        <p:tav tm="0">
                                          <p:val>
                                            <p:strVal val="#ppt_x"/>
                                          </p:val>
                                        </p:tav>
                                        <p:tav tm="100000">
                                          <p:val>
                                            <p:strVal val="#ppt_x"/>
                                          </p:val>
                                        </p:tav>
                                      </p:tavLst>
                                    </p:anim>
                                    <p:anim calcmode="lin" valueType="num">
                                      <p:cBhvr additive="base">
                                        <p:cTn id="57"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51"/>
                                        </p:tgtEl>
                                        <p:attrNameLst>
                                          <p:attrName>ppt_x</p:attrName>
                                        </p:attrNameLst>
                                      </p:cBhvr>
                                      <p:tavLst>
                                        <p:tav tm="0">
                                          <p:val>
                                            <p:strVal val="ppt_x"/>
                                          </p:val>
                                        </p:tav>
                                        <p:tav tm="100000">
                                          <p:val>
                                            <p:strVal val="ppt_x"/>
                                          </p:val>
                                        </p:tav>
                                      </p:tavLst>
                                    </p:anim>
                                    <p:anim calcmode="lin" valueType="num">
                                      <p:cBhvr additive="base">
                                        <p:cTn id="62" dur="500"/>
                                        <p:tgtEl>
                                          <p:spTgt spid="51"/>
                                        </p:tgtEl>
                                        <p:attrNameLst>
                                          <p:attrName>ppt_y</p:attrName>
                                        </p:attrNameLst>
                                      </p:cBhvr>
                                      <p:tavLst>
                                        <p:tav tm="0">
                                          <p:val>
                                            <p:strVal val="ppt_y"/>
                                          </p:val>
                                        </p:tav>
                                        <p:tav tm="100000">
                                          <p:val>
                                            <p:strVal val="1+ppt_h/2"/>
                                          </p:val>
                                        </p:tav>
                                      </p:tavLst>
                                    </p:anim>
                                    <p:set>
                                      <p:cBhvr>
                                        <p:cTn id="63"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64" restart="whenNotActive" fill="hold" evtFilter="cancelBubble" nodeType="interactiveSeq">
                <p:stCondLst>
                  <p:cond evt="onClick" delay="0">
                    <p:tgtEl>
                      <p:spTgt spid="54"/>
                    </p:tgtEl>
                  </p:cond>
                </p:stCondLst>
                <p:endSync evt="end" delay="0">
                  <p:rtn val="all"/>
                </p:endSync>
                <p:childTnLst>
                  <p:par>
                    <p:cTn id="65" fill="hold">
                      <p:stCondLst>
                        <p:cond delay="0"/>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additive="base">
                                        <p:cTn id="69" dur="500" fill="hold"/>
                                        <p:tgtEl>
                                          <p:spTgt spid="53"/>
                                        </p:tgtEl>
                                        <p:attrNameLst>
                                          <p:attrName>ppt_x</p:attrName>
                                        </p:attrNameLst>
                                      </p:cBhvr>
                                      <p:tavLst>
                                        <p:tav tm="0">
                                          <p:val>
                                            <p:strVal val="#ppt_x"/>
                                          </p:val>
                                        </p:tav>
                                        <p:tav tm="100000">
                                          <p:val>
                                            <p:strVal val="#ppt_x"/>
                                          </p:val>
                                        </p:tav>
                                      </p:tavLst>
                                    </p:anim>
                                    <p:anim calcmode="lin" valueType="num">
                                      <p:cBhvr additive="base">
                                        <p:cTn id="7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53"/>
                                        </p:tgtEl>
                                        <p:attrNameLst>
                                          <p:attrName>ppt_x</p:attrName>
                                        </p:attrNameLst>
                                      </p:cBhvr>
                                      <p:tavLst>
                                        <p:tav tm="0">
                                          <p:val>
                                            <p:strVal val="ppt_x"/>
                                          </p:val>
                                        </p:tav>
                                        <p:tav tm="100000">
                                          <p:val>
                                            <p:strVal val="ppt_x"/>
                                          </p:val>
                                        </p:tav>
                                      </p:tavLst>
                                    </p:anim>
                                    <p:anim calcmode="lin" valueType="num">
                                      <p:cBhvr additive="base">
                                        <p:cTn id="75" dur="500"/>
                                        <p:tgtEl>
                                          <p:spTgt spid="53"/>
                                        </p:tgtEl>
                                        <p:attrNameLst>
                                          <p:attrName>ppt_y</p:attrName>
                                        </p:attrNameLst>
                                      </p:cBhvr>
                                      <p:tavLst>
                                        <p:tav tm="0">
                                          <p:val>
                                            <p:strVal val="ppt_y"/>
                                          </p:val>
                                        </p:tav>
                                        <p:tav tm="100000">
                                          <p:val>
                                            <p:strVal val="1+ppt_h/2"/>
                                          </p:val>
                                        </p:tav>
                                      </p:tavLst>
                                    </p:anim>
                                    <p:set>
                                      <p:cBhvr>
                                        <p:cTn id="7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7" restart="whenNotActive" fill="hold" evtFilter="cancelBubble" nodeType="interactiveSeq">
                <p:stCondLst>
                  <p:cond evt="onClick" delay="0">
                    <p:tgtEl>
                      <p:spTgt spid="56"/>
                    </p:tgtEl>
                  </p:cond>
                </p:stCondLst>
                <p:endSync evt="end" delay="0">
                  <p:rtn val="all"/>
                </p:endSync>
                <p:childTnLst>
                  <p:par>
                    <p:cTn id="78" fill="hold">
                      <p:stCondLst>
                        <p:cond delay="0"/>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additive="base">
                                        <p:cTn id="82" dur="500" fill="hold"/>
                                        <p:tgtEl>
                                          <p:spTgt spid="55"/>
                                        </p:tgtEl>
                                        <p:attrNameLst>
                                          <p:attrName>ppt_x</p:attrName>
                                        </p:attrNameLst>
                                      </p:cBhvr>
                                      <p:tavLst>
                                        <p:tav tm="0">
                                          <p:val>
                                            <p:strVal val="#ppt_x"/>
                                          </p:val>
                                        </p:tav>
                                        <p:tav tm="100000">
                                          <p:val>
                                            <p:strVal val="#ppt_x"/>
                                          </p:val>
                                        </p:tav>
                                      </p:tavLst>
                                    </p:anim>
                                    <p:anim calcmode="lin" valueType="num">
                                      <p:cBhvr additive="base">
                                        <p:cTn id="83"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grpId="1" nodeType="clickEffect">
                                  <p:stCondLst>
                                    <p:cond delay="0"/>
                                  </p:stCondLst>
                                  <p:childTnLst>
                                    <p:anim calcmode="lin" valueType="num">
                                      <p:cBhvr additive="base">
                                        <p:cTn id="87" dur="500"/>
                                        <p:tgtEl>
                                          <p:spTgt spid="55"/>
                                        </p:tgtEl>
                                        <p:attrNameLst>
                                          <p:attrName>ppt_x</p:attrName>
                                        </p:attrNameLst>
                                      </p:cBhvr>
                                      <p:tavLst>
                                        <p:tav tm="0">
                                          <p:val>
                                            <p:strVal val="ppt_x"/>
                                          </p:val>
                                        </p:tav>
                                        <p:tav tm="100000">
                                          <p:val>
                                            <p:strVal val="ppt_x"/>
                                          </p:val>
                                        </p:tav>
                                      </p:tavLst>
                                    </p:anim>
                                    <p:anim calcmode="lin" valueType="num">
                                      <p:cBhvr additive="base">
                                        <p:cTn id="88" dur="500"/>
                                        <p:tgtEl>
                                          <p:spTgt spid="55"/>
                                        </p:tgtEl>
                                        <p:attrNameLst>
                                          <p:attrName>ppt_y</p:attrName>
                                        </p:attrNameLst>
                                      </p:cBhvr>
                                      <p:tavLst>
                                        <p:tav tm="0">
                                          <p:val>
                                            <p:strVal val="ppt_y"/>
                                          </p:val>
                                        </p:tav>
                                        <p:tav tm="100000">
                                          <p:val>
                                            <p:strVal val="1+ppt_h/2"/>
                                          </p:val>
                                        </p:tav>
                                      </p:tavLst>
                                    </p:anim>
                                    <p:set>
                                      <p:cBhvr>
                                        <p:cTn id="8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6"/>
                  </p:tgtEl>
                </p:cond>
              </p:nextCondLst>
            </p:seq>
            <p:audio>
              <p:cMediaNode>
                <p:cTn id="90" fill="hold" display="0">
                  <p:stCondLst>
                    <p:cond delay="indefinite"/>
                  </p:stCondLst>
                  <p:endCondLst>
                    <p:cond evt="onNext" delay="0">
                      <p:tgtEl>
                        <p:sldTgt/>
                      </p:tgtEl>
                    </p:cond>
                    <p:cond evt="onPrev" delay="0">
                      <p:tgtEl>
                        <p:sldTgt/>
                      </p:tgtEl>
                    </p:cond>
                    <p:cond evt="onStopAudio" delay="0">
                      <p:tgtEl>
                        <p:sldTgt/>
                      </p:tgtEl>
                    </p:cond>
                  </p:endCondLst>
                </p:cTn>
                <p:tgtEl>
                  <p:spTgt spid="57"/>
                </p:tgtEl>
              </p:cMediaNode>
            </p:audio>
            <p:seq concurrent="1" nextAc="seek">
              <p:cTn id="91" restart="whenNotActive" fill="hold" evtFilter="cancelBubble" nodeType="interactiveSeq">
                <p:stCondLst>
                  <p:cond evt="onClick" delay="0">
                    <p:tgtEl>
                      <p:spTgt spid="40"/>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clickEffect">
                                  <p:stCondLst>
                                    <p:cond delay="0"/>
                                  </p:stCondLst>
                                  <p:childTnLst>
                                    <p:cmd type="call" cmd="playFrom(0.0)">
                                      <p:cBhvr>
                                        <p:cTn id="95" dur="36263" fill="hold"/>
                                        <p:tgtEl>
                                          <p:spTgt spid="57"/>
                                        </p:tgtEl>
                                      </p:cBhvr>
                                    </p:cmd>
                                  </p:childTnLst>
                                </p:cTn>
                              </p:par>
                            </p:childTnLst>
                          </p:cTn>
                        </p:par>
                      </p:childTnLst>
                    </p:cTn>
                  </p:par>
                </p:childTnLst>
              </p:cTn>
              <p:nextCondLst>
                <p:cond evt="onClick" delay="0">
                  <p:tgtEl>
                    <p:spTgt spid="40"/>
                  </p:tgtEl>
                </p:cond>
              </p:nextCondLst>
            </p:seq>
            <p:seq concurrent="1" nextAc="seek">
              <p:cTn id="96" restart="whenNotActive" fill="hold" evtFilter="cancelBubble" nodeType="interactiveSeq">
                <p:stCondLst>
                  <p:cond evt="onClick" delay="0">
                    <p:tgtEl>
                      <p:spTgt spid="41"/>
                    </p:tgtEl>
                  </p:cond>
                </p:stCondLst>
                <p:endSync evt="end" delay="0">
                  <p:rtn val="all"/>
                </p:endSync>
                <p:childTnLst>
                  <p:par>
                    <p:cTn id="97" fill="hold">
                      <p:stCondLst>
                        <p:cond delay="0"/>
                      </p:stCondLst>
                      <p:childTnLst>
                        <p:par>
                          <p:cTn id="98" fill="hold">
                            <p:stCondLst>
                              <p:cond delay="0"/>
                            </p:stCondLst>
                            <p:childTnLst>
                              <p:par>
                                <p:cTn id="99" presetID="2" presetClass="mediacall" presetSubtype="0" fill="hold" nodeType="clickEffect">
                                  <p:stCondLst>
                                    <p:cond delay="0"/>
                                  </p:stCondLst>
                                  <p:childTnLst>
                                    <p:cmd type="call" cmd="togglePause">
                                      <p:cBhvr>
                                        <p:cTn id="100" dur="1" fill="hold"/>
                                        <p:tgtEl>
                                          <p:spTgt spid="57"/>
                                        </p:tgtEl>
                                      </p:cBhvr>
                                    </p:cmd>
                                  </p:childTnLst>
                                </p:cTn>
                              </p:par>
                            </p:childTnLst>
                          </p:cTn>
                        </p:par>
                      </p:childTnLst>
                    </p:cTn>
                  </p:par>
                </p:childTnLst>
              </p:cTn>
              <p:nextCondLst>
                <p:cond evt="onClick" delay="0">
                  <p:tgtEl>
                    <p:spTgt spid="41"/>
                  </p:tgtEl>
                </p:cond>
              </p:nextCondLst>
            </p:seq>
            <p:seq concurrent="1" nextAc="seek">
              <p:cTn id="101" restart="whenNotActive" fill="hold" evtFilter="cancelBubble" nodeType="interactiveSeq">
                <p:stCondLst>
                  <p:cond evt="onClick" delay="0">
                    <p:tgtEl>
                      <p:spTgt spid="42"/>
                    </p:tgtEl>
                  </p:cond>
                </p:stCondLst>
                <p:endSync evt="end" delay="0">
                  <p:rtn val="all"/>
                </p:endSync>
                <p:childTnLst>
                  <p:par>
                    <p:cTn id="102" fill="hold">
                      <p:stCondLst>
                        <p:cond delay="0"/>
                      </p:stCondLst>
                      <p:childTnLst>
                        <p:par>
                          <p:cTn id="103" fill="hold">
                            <p:stCondLst>
                              <p:cond delay="0"/>
                            </p:stCondLst>
                            <p:childTnLst>
                              <p:par>
                                <p:cTn id="104" presetID="3" presetClass="mediacall" presetSubtype="0" fill="hold" nodeType="clickEffect">
                                  <p:stCondLst>
                                    <p:cond delay="0"/>
                                  </p:stCondLst>
                                  <p:childTnLst>
                                    <p:cmd type="call" cmd="stop">
                                      <p:cBhvr>
                                        <p:cTn id="105" dur="1" fill="hold"/>
                                        <p:tgtEl>
                                          <p:spTgt spid="57"/>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9" grpId="0" animBg="1"/>
      <p:bldP spid="49" grpId="1" animBg="1"/>
      <p:bldP spid="46" grpId="0" animBg="1"/>
      <p:bldP spid="46" grpId="1" animBg="1"/>
      <p:bldP spid="48" grpId="0" animBg="1"/>
      <p:bldP spid="48" grpId="1" animBg="1"/>
      <p:bldP spid="51" grpId="0" animBg="1"/>
      <p:bldP spid="51" grpId="1" animBg="1"/>
      <p:bldP spid="53" grpId="0" animBg="1"/>
      <p:bldP spid="53" grpId="1" animBg="1"/>
      <p:bldP spid="55" grpId="0" animBg="1"/>
      <p:bldP spid="55"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7</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496082" y="2597491"/>
            <a:ext cx="4713288" cy="1477328"/>
          </a:xfrm>
          <a:prstGeom prst="rect">
            <a:avLst/>
          </a:prstGeom>
          <a:solidFill>
            <a:srgbClr val="FFFF99"/>
          </a:solidFill>
        </p:spPr>
        <p:txBody>
          <a:bodyPr wrap="square">
            <a:spAutoFit/>
          </a:bodyPr>
          <a:lstStyle/>
          <a:p>
            <a:pPr algn="just"/>
            <a:r>
              <a:rPr lang="en-US" altLang="zh-CN" smtClean="0"/>
              <a:t>         </a:t>
            </a:r>
            <a:r>
              <a:rPr lang="zh-CN" altLang="zh-CN" smtClean="0"/>
              <a:t>你和女儿们不只是我每天工作的理由。你们给了我真正活下去的勇气，给了我分享喜怒哀乐的地方，让我成长。你们给了我梦寐以求的生活和爱，让我成长为一个更好的男人、丈夫和父亲。</a:t>
            </a:r>
            <a:endParaRPr lang="zh-CN" altLang="zh-CN" dirty="0"/>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892212" y="2403604"/>
            <a:ext cx="4370071" cy="2923877"/>
          </a:xfrm>
          <a:prstGeom prst="rect">
            <a:avLst/>
          </a:prstGeom>
          <a:noFill/>
        </p:spPr>
        <p:txBody>
          <a:bodyPr wrap="square" rtlCol="0">
            <a:spAutoFit/>
          </a:bodyPr>
          <a:lstStyle/>
          <a:p>
            <a:pPr algn="just"/>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7</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You and our daughters have given me more than a reason to just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keep working and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moving from day to day. You’ve given me a reason to truly live, a place and arms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to cry in</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to laugh in, and to grow in. You’ve given me a view of life, of living, of loving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 never dreamed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of having. You’ve driven me to be a better man, a better husband and father.</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4" name="矩形 33"/>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graphicFrame>
        <p:nvGraphicFramePr>
          <p:cNvPr id="39" name="Group 80"/>
          <p:cNvGraphicFramePr>
            <a:graphicFrameLocks noGrp="1"/>
          </p:cNvGraphicFramePr>
          <p:nvPr/>
        </p:nvGraphicFramePr>
        <p:xfrm>
          <a:off x="2344469" y="3848299"/>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44" name="B 7.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662953"/>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44"/>
                </p:tgtEl>
              </p:cMediaNode>
            </p:audio>
            <p:seq concurrent="1" nextAc="seek">
              <p:cTn id="13" restart="whenNotActive" fill="hold" evtFilter="cancelBubble" nodeType="interactiveSeq">
                <p:stCondLst>
                  <p:cond evt="onClick" delay="0">
                    <p:tgtEl>
                      <p:spTgt spid="4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0313" fill="hold"/>
                                        <p:tgtEl>
                                          <p:spTgt spid="44"/>
                                        </p:tgtEl>
                                      </p:cBhvr>
                                    </p:cmd>
                                  </p:childTnLst>
                                </p:cTn>
                              </p:par>
                            </p:childTnLst>
                          </p:cTn>
                        </p:par>
                      </p:childTnLst>
                    </p:cTn>
                  </p:par>
                </p:childTnLst>
              </p:cTn>
              <p:nextCondLst>
                <p:cond evt="onClick" delay="0">
                  <p:tgtEl>
                    <p:spTgt spid="40"/>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4"/>
                                        </p:tgtEl>
                                      </p:cBhvr>
                                    </p:cmd>
                                  </p:childTnLst>
                                </p:cTn>
                              </p:par>
                            </p:childTnLst>
                          </p:cTn>
                        </p:par>
                      </p:childTnLst>
                    </p:cTn>
                  </p:par>
                </p:childTnLst>
              </p:cTn>
              <p:nextCondLst>
                <p:cond evt="onClick" delay="0">
                  <p:tgtEl>
                    <p:spTgt spid="41"/>
                  </p:tgtEl>
                </p:cond>
              </p:nextCondLst>
            </p:seq>
            <p:seq concurrent="1" nextAc="seek">
              <p:cTn id="23" restart="whenNotActive" fill="hold" evtFilter="cancelBubble" nodeType="interactiveSeq">
                <p:stCondLst>
                  <p:cond evt="onClick" delay="0">
                    <p:tgtEl>
                      <p:spTgt spid="42"/>
                    </p:tgtEl>
                  </p:cond>
                </p:stCondLst>
                <p:endSync evt="end" delay="0">
                  <p:rtn val="all"/>
                </p:endSync>
                <p:childTnLst>
                  <p:par>
                    <p:cTn id="24" fill="hold">
                      <p:stCondLst>
                        <p:cond delay="0"/>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44"/>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8-12</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872600" y="2212010"/>
            <a:ext cx="4713288" cy="3416320"/>
          </a:xfrm>
          <a:prstGeom prst="rect">
            <a:avLst/>
          </a:prstGeom>
          <a:solidFill>
            <a:srgbClr val="FFFF99"/>
          </a:solidFill>
        </p:spPr>
        <p:txBody>
          <a:bodyPr wrap="square">
            <a:spAutoFit/>
          </a:bodyPr>
          <a:lstStyle/>
          <a:p>
            <a:r>
              <a:rPr lang="en-US" altLang="zh-CN" smtClean="0"/>
              <a:t>         </a:t>
            </a:r>
          </a:p>
          <a:p>
            <a:r>
              <a:rPr lang="en-US" altLang="zh-CN" smtClean="0"/>
              <a:t>         </a:t>
            </a:r>
            <a:r>
              <a:rPr lang="zh-CN" altLang="zh-CN" smtClean="0"/>
              <a:t>我不是一个完美的人，但有你在，我就是完整的。</a:t>
            </a:r>
          </a:p>
          <a:p>
            <a:r>
              <a:rPr lang="en-US" altLang="zh-CN" smtClean="0"/>
              <a:t>          </a:t>
            </a:r>
            <a:r>
              <a:rPr lang="zh-CN" altLang="zh-CN" smtClean="0"/>
              <a:t>感谢你是你自己。</a:t>
            </a:r>
          </a:p>
          <a:p>
            <a:r>
              <a:rPr lang="en-US" altLang="zh-CN" smtClean="0"/>
              <a:t>          </a:t>
            </a:r>
            <a:r>
              <a:rPr lang="zh-CN" altLang="zh-CN" smtClean="0"/>
              <a:t>感谢你陪我一起。</a:t>
            </a:r>
          </a:p>
          <a:p>
            <a:r>
              <a:rPr lang="en-US" altLang="zh-CN" smtClean="0"/>
              <a:t>          </a:t>
            </a:r>
            <a:r>
              <a:rPr lang="zh-CN" altLang="zh-CN" smtClean="0"/>
              <a:t>感谢你爱我。</a:t>
            </a:r>
          </a:p>
          <a:p>
            <a:r>
              <a:rPr lang="en-US" altLang="zh-CN" smtClean="0"/>
              <a:t>          </a:t>
            </a:r>
            <a:r>
              <a:rPr lang="zh-CN" altLang="zh-CN" smtClean="0"/>
              <a:t>感谢你让我爱上你。</a:t>
            </a:r>
            <a:endParaRPr lang="en-US" altLang="zh-CN" smtClean="0"/>
          </a:p>
          <a:p>
            <a:endParaRPr lang="en-US" altLang="zh-CN" smtClean="0"/>
          </a:p>
          <a:p>
            <a:endParaRPr lang="en-US" altLang="zh-CN" smtClean="0"/>
          </a:p>
          <a:p>
            <a:r>
              <a:rPr lang="en-US" altLang="zh-CN" smtClean="0"/>
              <a:t>                                                                        Jesse</a:t>
            </a:r>
            <a:endParaRPr lang="zh-CN" altLang="zh-CN" smtClean="0"/>
          </a:p>
          <a:p>
            <a:endParaRPr lang="zh-CN" altLang="zh-CN" smtClean="0"/>
          </a:p>
          <a:p>
            <a:pPr algn="just"/>
            <a:endParaRPr lang="zh-CN" altLang="zh-CN" dirty="0"/>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739811" y="2125698"/>
            <a:ext cx="5293436" cy="3692742"/>
          </a:xfrm>
          <a:prstGeom prst="rect">
            <a:avLst/>
          </a:prstGeom>
          <a:noFill/>
        </p:spPr>
        <p:txBody>
          <a:bodyPr wrap="square" rtlCol="0">
            <a:spAutoFit/>
          </a:bodyPr>
          <a:lstStyle/>
          <a:p>
            <a:pPr>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8</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 am but a </a:t>
            </a:r>
            <a:r>
              <a:rPr lang="en-US" altLang="zh-CN" sz="1700" b="1" kern="100" dirty="0" smtClean="0">
                <a:solidFill>
                  <a:srgbClr val="0070C0"/>
                </a:solidFill>
                <a:latin typeface="Times New Roman" panose="02020603050405020304" pitchFamily="18" charset="0"/>
              </a:rPr>
              <a:t>broken</a:t>
            </a:r>
            <a:r>
              <a:rPr lang="en-US" altLang="zh-CN" sz="2000" b="1" baseline="30000" dirty="0" smtClean="0">
                <a:solidFill>
                  <a:schemeClr val="accent5"/>
                </a:solidFill>
                <a:latin typeface="Times New Roman" panose="02020603050405020304" pitchFamily="18" charset="0"/>
                <a:cs typeface="Times New Roman" panose="02020603050405020304" pitchFamily="18" charset="0"/>
              </a:rPr>
              <a:t>25</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man, but with you I am whole.</a:t>
            </a:r>
          </a:p>
          <a:p>
            <a:pPr>
              <a:lnSpc>
                <a:spcPct val="130000"/>
              </a:lnSpc>
            </a:pPr>
            <a:r>
              <a:rPr lang="en-US" altLang="zh-CN" sz="2400" b="1" dirty="0" smtClean="0">
                <a:solidFill>
                  <a:srgbClr val="FF0000"/>
                </a:solidFill>
                <a:latin typeface="Comic Sans MS" panose="030F0702030302020204" pitchFamily="66" charset="0"/>
              </a:rPr>
              <a:t>9</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Thank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you for being who you are.</a:t>
            </a:r>
          </a:p>
          <a:p>
            <a:pPr>
              <a:lnSpc>
                <a:spcPct val="130000"/>
              </a:lnSpc>
            </a:pPr>
            <a:r>
              <a:rPr lang="en-US" altLang="zh-CN" sz="2400" b="1" dirty="0" smtClean="0">
                <a:solidFill>
                  <a:srgbClr val="FF0000"/>
                </a:solidFill>
                <a:latin typeface="Comic Sans MS" panose="030F0702030302020204" pitchFamily="66" charset="0"/>
              </a:rPr>
              <a:t>10</a:t>
            </a:r>
            <a:r>
              <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Thank you for being with me.</a:t>
            </a:r>
          </a:p>
          <a:p>
            <a:pPr>
              <a:lnSpc>
                <a:spcPct val="130000"/>
              </a:lnSpc>
            </a:pPr>
            <a:r>
              <a:rPr lang="en-US" altLang="zh-CN" sz="2400" b="1" dirty="0" smtClean="0">
                <a:solidFill>
                  <a:srgbClr val="FF0000"/>
                </a:solidFill>
                <a:latin typeface="Comic Sans MS" panose="030F0702030302020204" pitchFamily="66" charset="0"/>
              </a:rPr>
              <a:t>11</a:t>
            </a:r>
            <a:r>
              <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Thank you for loving me.</a:t>
            </a:r>
          </a:p>
          <a:p>
            <a:pPr>
              <a:lnSpc>
                <a:spcPct val="130000"/>
              </a:lnSpc>
            </a:pPr>
            <a:r>
              <a:rPr lang="en-US" altLang="zh-CN" sz="2400" b="1" dirty="0" smtClean="0">
                <a:solidFill>
                  <a:srgbClr val="FF0000"/>
                </a:solidFill>
                <a:latin typeface="Comic Sans MS" panose="030F0702030302020204" pitchFamily="66" charset="0"/>
              </a:rPr>
              <a:t>12</a:t>
            </a:r>
            <a:r>
              <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Thank you for letting me love you in return.</a:t>
            </a:r>
          </a:p>
          <a:p>
            <a:pPr>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p>
          <a:p>
            <a:pPr>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Jesse</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矩形 48"/>
          <p:cNvSpPr/>
          <p:nvPr/>
        </p:nvSpPr>
        <p:spPr>
          <a:xfrm>
            <a:off x="6590322" y="2306143"/>
            <a:ext cx="4917227"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broken</a:t>
            </a:r>
            <a:r>
              <a:rPr lang="en-US" altLang="zh-CN" sz="1600" b="1" smtClean="0"/>
              <a:t> </a:t>
            </a:r>
            <a:r>
              <a:rPr lang="en-US" altLang="zh-CN" smtClean="0">
                <a:cs typeface="Times New Roman" panose="02020603050405020304" pitchFamily="18" charset="0"/>
              </a:rPr>
              <a:t>/'brəʊkən/    adj. </a:t>
            </a:r>
            <a:r>
              <a:rPr lang="zh-CN" altLang="en-US" smtClean="0">
                <a:cs typeface="Times New Roman" panose="02020603050405020304" pitchFamily="18" charset="0"/>
              </a:rPr>
              <a:t>破损的；残缺的</a:t>
            </a:r>
            <a:endParaRPr lang="zh-CN" altLang="en-US" dirty="0" smtClean="0">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4" name="矩形 33"/>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graphicFrame>
        <p:nvGraphicFramePr>
          <p:cNvPr id="39" name="Group 80"/>
          <p:cNvGraphicFramePr>
            <a:graphicFrameLocks noGrp="1"/>
          </p:cNvGraphicFramePr>
          <p:nvPr/>
        </p:nvGraphicFramePr>
        <p:xfrm>
          <a:off x="3518846" y="3624182"/>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6" name="Group 80"/>
          <p:cNvGraphicFramePr>
            <a:graphicFrameLocks noGrp="1"/>
          </p:cNvGraphicFramePr>
          <p:nvPr/>
        </p:nvGraphicFramePr>
        <p:xfrm>
          <a:off x="2487904" y="2288441"/>
          <a:ext cx="811107" cy="334986"/>
        </p:xfrm>
        <a:graphic>
          <a:graphicData uri="http://schemas.openxmlformats.org/drawingml/2006/table">
            <a:tbl>
              <a:tblPr/>
              <a:tblGrid>
                <a:gridCol w="811107"/>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51"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52"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53"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pic>
        <p:nvPicPr>
          <p:cNvPr id="40" name="B 8-12.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685800"/>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46"/>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ppt_x"/>
                                          </p:val>
                                        </p:tav>
                                        <p:tav tm="100000">
                                          <p:val>
                                            <p:strVal val="#ppt_x"/>
                                          </p:val>
                                        </p:tav>
                                      </p:tavLst>
                                    </p:anim>
                                    <p:anim calcmode="lin" valueType="num">
                                      <p:cBhvr additive="base">
                                        <p:cTn id="1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9"/>
                                        </p:tgtEl>
                                        <p:attrNameLst>
                                          <p:attrName>ppt_x</p:attrName>
                                        </p:attrNameLst>
                                      </p:cBhvr>
                                      <p:tavLst>
                                        <p:tav tm="0">
                                          <p:val>
                                            <p:strVal val="ppt_x"/>
                                          </p:val>
                                        </p:tav>
                                        <p:tav tm="100000">
                                          <p:val>
                                            <p:strVal val="ppt_x"/>
                                          </p:val>
                                        </p:tav>
                                      </p:tavLst>
                                    </p:anim>
                                    <p:anim calcmode="lin" valueType="num">
                                      <p:cBhvr additive="base">
                                        <p:cTn id="23" dur="500"/>
                                        <p:tgtEl>
                                          <p:spTgt spid="49"/>
                                        </p:tgtEl>
                                        <p:attrNameLst>
                                          <p:attrName>ppt_y</p:attrName>
                                        </p:attrNameLst>
                                      </p:cBhvr>
                                      <p:tavLst>
                                        <p:tav tm="0">
                                          <p:val>
                                            <p:strVal val="ppt_y"/>
                                          </p:val>
                                        </p:tav>
                                        <p:tav tm="100000">
                                          <p:val>
                                            <p:strVal val="1+ppt_h/2"/>
                                          </p:val>
                                        </p:tav>
                                      </p:tavLst>
                                    </p:anim>
                                    <p:set>
                                      <p:cBhvr>
                                        <p:cTn id="24"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6"/>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40"/>
                </p:tgtEl>
              </p:cMediaNode>
            </p:audio>
            <p:seq concurrent="1" nextAc="seek">
              <p:cTn id="26" restart="whenNotActive" fill="hold" evtFilter="cancelBubble" nodeType="interactiveSeq">
                <p:stCondLst>
                  <p:cond evt="onClick" delay="0">
                    <p:tgtEl>
                      <p:spTgt spid="51"/>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1499" fill="hold"/>
                                        <p:tgtEl>
                                          <p:spTgt spid="40"/>
                                        </p:tgtEl>
                                      </p:cBhvr>
                                    </p:cmd>
                                  </p:childTnLst>
                                </p:cTn>
                              </p:par>
                            </p:childTnLst>
                          </p:cTn>
                        </p:par>
                      </p:childTnLst>
                    </p:cTn>
                  </p:par>
                </p:childTnLst>
              </p:cTn>
              <p:nextCondLst>
                <p:cond evt="onClick" delay="0">
                  <p:tgtEl>
                    <p:spTgt spid="51"/>
                  </p:tgtEl>
                </p:cond>
              </p:nextCondLst>
            </p:seq>
            <p:seq concurrent="1" nextAc="seek">
              <p:cTn id="31" restart="whenNotActive" fill="hold" evtFilter="cancelBubble" nodeType="interactiveSeq">
                <p:stCondLst>
                  <p:cond evt="onClick" delay="0">
                    <p:tgtEl>
                      <p:spTgt spid="5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40"/>
                                        </p:tgtEl>
                                      </p:cBhvr>
                                    </p:cmd>
                                  </p:childTnLst>
                                </p:cTn>
                              </p:par>
                            </p:childTnLst>
                          </p:cTn>
                        </p:par>
                      </p:childTnLst>
                    </p:cTn>
                  </p:par>
                </p:childTnLst>
              </p:cTn>
              <p:nextCondLst>
                <p:cond evt="onClick" delay="0">
                  <p:tgtEl>
                    <p:spTgt spid="52"/>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3" presetClass="mediacall" presetSubtype="0" fill="hold" nodeType="clickEffect">
                                  <p:stCondLst>
                                    <p:cond delay="0"/>
                                  </p:stCondLst>
                                  <p:childTnLst>
                                    <p:cmd type="call" cmd="stop">
                                      <p:cBhvr>
                                        <p:cTn id="40" dur="1" fill="hold"/>
                                        <p:tgtEl>
                                          <p:spTgt spid="40"/>
                                        </p:tgtEl>
                                      </p:cBhvr>
                                    </p:cmd>
                                  </p:childTnLst>
                                </p:cTn>
                              </p:par>
                            </p:childTnLst>
                          </p:cTn>
                        </p:par>
                      </p:childTnLst>
                    </p:cTn>
                  </p:par>
                </p:childTnLst>
              </p:cTn>
              <p:nextCondLst>
                <p:cond evt="onClick" delay="0">
                  <p:tgtEl>
                    <p:spTgt spid="53"/>
                  </p:tgtEl>
                </p:cond>
              </p:nextCondLst>
            </p:seq>
          </p:childTnLst>
        </p:cTn>
      </p:par>
    </p:tnLst>
    <p:bldLst>
      <p:bldP spid="20" grpId="0" animBg="1"/>
      <p:bldP spid="20" grpId="1" animBg="1"/>
      <p:bldP spid="49" grpId="0" animBg="1"/>
      <p:bldP spid="49"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230198" y="311342"/>
            <a:ext cx="7731604" cy="523220"/>
          </a:xfrm>
          <a:prstGeom prst="rect">
            <a:avLst/>
          </a:prstGeom>
        </p:spPr>
        <p:txBody>
          <a:bodyPr wrap="none">
            <a:spAutoFit/>
          </a:bodyPr>
          <a:lstStyle/>
          <a:p>
            <a:r>
              <a:rPr lang="en-US" altLang="zh-CN" sz="2800" b="1" dirty="0">
                <a:solidFill>
                  <a:srgbClr val="F8AD41"/>
                </a:solidFill>
                <a:latin typeface="Comic Sans MS" panose="030F0702030302020204" pitchFamily="66" charset="0"/>
              </a:rPr>
              <a:t>A Letter to My Love, My Friend, My Wife</a:t>
            </a:r>
            <a:endParaRPr lang="zh-CN" altLang="en-US" sz="2800" b="1" dirty="0">
              <a:solidFill>
                <a:srgbClr val="F8AD41"/>
              </a:solidFill>
              <a:latin typeface="Comic Sans MS" panose="030F0702030302020204" pitchFamily="66" charset="0"/>
            </a:endParaRPr>
          </a:p>
        </p:txBody>
      </p:sp>
      <p:sp>
        <p:nvSpPr>
          <p:cNvPr id="8" name="MH_Other_3"/>
          <p:cNvSpPr>
            <a:spLocks noChangeArrowheads="1"/>
          </p:cNvSpPr>
          <p:nvPr>
            <p:custDataLst>
              <p:tags r:id="rId1"/>
            </p:custDataLst>
          </p:nvPr>
        </p:nvSpPr>
        <p:spPr bwMode="auto">
          <a:xfrm>
            <a:off x="4827327" y="1035059"/>
            <a:ext cx="2537345" cy="655638"/>
          </a:xfrm>
          <a:prstGeom prst="ellipse">
            <a:avLst/>
          </a:prstGeom>
          <a:solidFill>
            <a:srgbClr val="FFAD41"/>
          </a:solidFill>
          <a:ln w="9525">
            <a:noFill/>
            <a:round/>
          </a:ln>
        </p:spPr>
        <p:txBody>
          <a:bodyPr lIns="0" tIns="0" rIns="0" bIns="0" anchor="ctr"/>
          <a:lstStyle/>
          <a:p>
            <a:pPr algn="ctr"/>
            <a:r>
              <a:rPr lang="en-US" altLang="zh-CN" sz="2800" b="1" dirty="0">
                <a:solidFill>
                  <a:srgbClr val="FFFFFF"/>
                </a:solidFill>
                <a:ea typeface="微软雅黑" panose="020B0503020204020204" pitchFamily="34" charset="-122"/>
              </a:rPr>
              <a:t>New Words</a:t>
            </a:r>
            <a:endParaRPr lang="zh-CN" altLang="en-US" sz="2800" b="1" dirty="0">
              <a:solidFill>
                <a:srgbClr val="FFFFFF"/>
              </a:solidFill>
              <a:ea typeface="微软雅黑" panose="020B0503020204020204" pitchFamily="34" charset="-122"/>
            </a:endParaRPr>
          </a:p>
        </p:txBody>
      </p:sp>
      <p:sp>
        <p:nvSpPr>
          <p:cNvPr id="13" name="矩形 12"/>
          <p:cNvSpPr/>
          <p:nvPr/>
        </p:nvSpPr>
        <p:spPr>
          <a:xfrm>
            <a:off x="2647299" y="1711900"/>
            <a:ext cx="6861542" cy="4493538"/>
          </a:xfrm>
          <a:prstGeom prst="rect">
            <a:avLst/>
          </a:prstGeom>
        </p:spPr>
        <p:txBody>
          <a:bodyPr wrap="square">
            <a:spAutoFit/>
          </a:bodyPr>
          <a:lstStyle/>
          <a:p>
            <a:pPr>
              <a:lnSpc>
                <a:spcPct val="130000"/>
              </a:lnSpc>
            </a:pPr>
            <a:r>
              <a:rPr lang="en-US" altLang="zh-CN" sz="2000" b="1" dirty="0"/>
              <a:t>1 </a:t>
            </a:r>
            <a:r>
              <a:rPr lang="en-US" altLang="zh-CN" sz="2000" b="1" dirty="0">
                <a:solidFill>
                  <a:schemeClr val="accent3">
                    <a:lumMod val="60000"/>
                    <a:lumOff val="40000"/>
                  </a:schemeClr>
                </a:solidFill>
              </a:rPr>
              <a:t>lifetime</a:t>
            </a:r>
            <a:r>
              <a:rPr lang="en-US" altLang="zh-CN" b="1" dirty="0">
                <a:solidFill>
                  <a:srgbClr val="DF26FF"/>
                </a:solidFill>
                <a:latin typeface="TimesNewRomanPS-BoldMT"/>
              </a:rPr>
              <a:t> </a:t>
            </a:r>
            <a:r>
              <a:rPr lang="en-US" altLang="zh-CN" sz="2000" b="1" dirty="0"/>
              <a:t>/'</a:t>
            </a:r>
            <a:r>
              <a:rPr lang="en-US" altLang="zh-CN" sz="2000" b="1" dirty="0" err="1"/>
              <a:t>laɪftaɪm</a:t>
            </a:r>
            <a:r>
              <a:rPr lang="en-US" altLang="zh-CN" sz="2000" b="1" dirty="0"/>
              <a:t>/                                  </a:t>
            </a:r>
            <a:r>
              <a:rPr lang="en-US" altLang="zh-CN" sz="2000" b="1" i="1" dirty="0"/>
              <a:t>n. </a:t>
            </a:r>
            <a:r>
              <a:rPr lang="zh-CN" altLang="en-US" sz="2000" b="1" i="1" dirty="0"/>
              <a:t>一生，终生</a:t>
            </a:r>
          </a:p>
          <a:p>
            <a:pPr>
              <a:lnSpc>
                <a:spcPct val="130000"/>
              </a:lnSpc>
            </a:pPr>
            <a:r>
              <a:rPr lang="en-US" altLang="zh-CN" sz="2000" b="1" dirty="0"/>
              <a:t>2</a:t>
            </a:r>
            <a:r>
              <a:rPr lang="en-US" altLang="zh-CN" sz="1600" b="1" dirty="0">
                <a:solidFill>
                  <a:srgbClr val="FFFFFF"/>
                </a:solidFill>
                <a:latin typeface="TimesNewRomanPS-BoldMT"/>
              </a:rPr>
              <a:t> </a:t>
            </a:r>
            <a:r>
              <a:rPr lang="en-US" altLang="zh-CN" sz="2000" b="1" dirty="0">
                <a:solidFill>
                  <a:schemeClr val="accent3">
                    <a:lumMod val="60000"/>
                    <a:lumOff val="40000"/>
                  </a:schemeClr>
                </a:solidFill>
              </a:rPr>
              <a:t>through</a:t>
            </a:r>
            <a:r>
              <a:rPr lang="en-US" altLang="zh-CN" sz="2000" b="1" dirty="0">
                <a:solidFill>
                  <a:schemeClr val="accent4">
                    <a:lumMod val="60000"/>
                    <a:lumOff val="40000"/>
                  </a:schemeClr>
                </a:solidFill>
              </a:rPr>
              <a:t> </a:t>
            </a:r>
            <a:r>
              <a:rPr lang="en-US" altLang="zh-CN" sz="2000" b="1" dirty="0"/>
              <a:t>/</a:t>
            </a:r>
            <a:r>
              <a:rPr lang="el-GR" altLang="zh-CN" sz="2000" b="1" dirty="0"/>
              <a:t>θ</a:t>
            </a:r>
            <a:r>
              <a:rPr lang="en-US" altLang="zh-CN" sz="2000" b="1" dirty="0" err="1"/>
              <a:t>ru</a:t>
            </a:r>
            <a:r>
              <a:rPr lang="en-US" altLang="zh-CN" sz="2000" b="1" dirty="0"/>
              <a:t>ː/</a:t>
            </a:r>
            <a:r>
              <a:rPr lang="en-US" altLang="zh-CN" dirty="0">
                <a:solidFill>
                  <a:srgbClr val="000000"/>
                </a:solidFill>
                <a:latin typeface="TimesNewRomanPSMT"/>
              </a:rPr>
              <a:t>                                          </a:t>
            </a:r>
            <a:r>
              <a:rPr lang="en-US" altLang="zh-CN" sz="2000" b="1" i="1" dirty="0"/>
              <a:t>prep. </a:t>
            </a:r>
            <a:r>
              <a:rPr lang="zh-CN" altLang="en-US" sz="2000" b="1" i="1" dirty="0"/>
              <a:t>穿过，贯穿</a:t>
            </a:r>
          </a:p>
          <a:p>
            <a:pPr>
              <a:lnSpc>
                <a:spcPct val="130000"/>
              </a:lnSpc>
            </a:pPr>
            <a:r>
              <a:rPr lang="en-US" altLang="zh-CN" sz="2000" b="1" dirty="0"/>
              <a:t>3</a:t>
            </a:r>
            <a:r>
              <a:rPr lang="en-US" altLang="zh-CN" sz="1600" b="1" dirty="0">
                <a:solidFill>
                  <a:srgbClr val="FFFFFF"/>
                </a:solidFill>
                <a:latin typeface="TimesNewRomanPS-BoldMT"/>
              </a:rPr>
              <a:t> </a:t>
            </a:r>
            <a:r>
              <a:rPr lang="en-US" altLang="zh-CN" sz="2000" b="1" dirty="0">
                <a:solidFill>
                  <a:schemeClr val="accent3">
                    <a:lumMod val="60000"/>
                    <a:lumOff val="40000"/>
                  </a:schemeClr>
                </a:solidFill>
              </a:rPr>
              <a:t>trial</a:t>
            </a:r>
            <a:r>
              <a:rPr lang="en-US" altLang="zh-CN" sz="2000" b="1" dirty="0"/>
              <a:t> /'</a:t>
            </a:r>
            <a:r>
              <a:rPr lang="en-US" altLang="zh-CN" sz="2000" b="1" dirty="0" err="1"/>
              <a:t>traɪəl</a:t>
            </a:r>
            <a:r>
              <a:rPr lang="en-US" altLang="zh-CN" sz="2000" b="1" dirty="0"/>
              <a:t>/                                              </a:t>
            </a:r>
            <a:r>
              <a:rPr lang="en-US" altLang="zh-CN" sz="2000" b="1" i="1" dirty="0"/>
              <a:t>n. </a:t>
            </a:r>
            <a:r>
              <a:rPr lang="zh-CN" altLang="en-US" sz="2000" b="1" i="1" dirty="0"/>
              <a:t>试验</a:t>
            </a:r>
          </a:p>
          <a:p>
            <a:pPr>
              <a:lnSpc>
                <a:spcPct val="130000"/>
              </a:lnSpc>
            </a:pPr>
            <a:r>
              <a:rPr lang="en-US" altLang="zh-CN" sz="2000" b="1" dirty="0"/>
              <a:t>4 </a:t>
            </a:r>
            <a:r>
              <a:rPr lang="en-US" altLang="zh-CN" sz="2000" b="1" dirty="0">
                <a:solidFill>
                  <a:schemeClr val="accent3">
                    <a:lumMod val="60000"/>
                    <a:lumOff val="40000"/>
                  </a:schemeClr>
                </a:solidFill>
              </a:rPr>
              <a:t>accidental </a:t>
            </a:r>
            <a:r>
              <a:rPr lang="en-US" altLang="zh-CN" sz="2000" b="1" dirty="0"/>
              <a:t>/ˌ</a:t>
            </a:r>
            <a:r>
              <a:rPr lang="en-US" altLang="zh-CN" sz="2000" b="1" dirty="0" err="1"/>
              <a:t>æksɪ'dentl</a:t>
            </a:r>
            <a:r>
              <a:rPr lang="en-US" altLang="zh-CN" sz="2000" b="1" dirty="0"/>
              <a:t>/                         </a:t>
            </a:r>
            <a:r>
              <a:rPr lang="en-US" altLang="zh-CN" sz="2000" b="1" i="1" dirty="0"/>
              <a:t>adj. </a:t>
            </a:r>
            <a:r>
              <a:rPr lang="zh-CN" altLang="en-US" sz="2000" b="1" i="1" dirty="0"/>
              <a:t>意外的，偶然的</a:t>
            </a:r>
          </a:p>
          <a:p>
            <a:pPr>
              <a:lnSpc>
                <a:spcPct val="130000"/>
              </a:lnSpc>
            </a:pPr>
            <a:r>
              <a:rPr lang="en-US" altLang="zh-CN" sz="2000" b="1" dirty="0"/>
              <a:t>5</a:t>
            </a:r>
            <a:r>
              <a:rPr lang="en-US" altLang="zh-CN" sz="1600" b="1" dirty="0">
                <a:solidFill>
                  <a:srgbClr val="FFFFFF"/>
                </a:solidFill>
                <a:latin typeface="TimesNewRomanPS-BoldMT"/>
              </a:rPr>
              <a:t> </a:t>
            </a:r>
            <a:r>
              <a:rPr lang="en-US" altLang="zh-CN" sz="2000" b="1" dirty="0">
                <a:solidFill>
                  <a:schemeClr val="accent3">
                    <a:lumMod val="60000"/>
                    <a:lumOff val="40000"/>
                  </a:schemeClr>
                </a:solidFill>
              </a:rPr>
              <a:t>rent</a:t>
            </a:r>
            <a:r>
              <a:rPr lang="en-US" altLang="zh-CN" b="1" dirty="0">
                <a:solidFill>
                  <a:srgbClr val="DF26FF"/>
                </a:solidFill>
                <a:latin typeface="TimesNewRomanPS-BoldMT"/>
              </a:rPr>
              <a:t> </a:t>
            </a:r>
            <a:r>
              <a:rPr lang="en-US" altLang="zh-CN" sz="2000" b="1" dirty="0"/>
              <a:t>/rent/                                                 </a:t>
            </a:r>
            <a:r>
              <a:rPr lang="en-US" altLang="zh-CN" sz="2000" b="1" i="1" dirty="0"/>
              <a:t>v. </a:t>
            </a:r>
            <a:r>
              <a:rPr lang="zh-CN" altLang="en-US" sz="2000" b="1" i="1" dirty="0"/>
              <a:t>租用，租借</a:t>
            </a:r>
          </a:p>
          <a:p>
            <a:pPr>
              <a:lnSpc>
                <a:spcPct val="130000"/>
              </a:lnSpc>
            </a:pPr>
            <a:r>
              <a:rPr lang="en-US" altLang="zh-CN" sz="2000" b="1" dirty="0"/>
              <a:t>6</a:t>
            </a:r>
            <a:r>
              <a:rPr lang="en-US" altLang="zh-CN" sz="1600" b="1" dirty="0">
                <a:solidFill>
                  <a:srgbClr val="FFFFFF"/>
                </a:solidFill>
                <a:latin typeface="TimesNewRomanPS-BoldMT"/>
              </a:rPr>
              <a:t> </a:t>
            </a:r>
            <a:r>
              <a:rPr lang="en-US" altLang="zh-CN" sz="2000" b="1" dirty="0">
                <a:solidFill>
                  <a:schemeClr val="accent3">
                    <a:lumMod val="60000"/>
                    <a:lumOff val="40000"/>
                  </a:schemeClr>
                </a:solidFill>
              </a:rPr>
              <a:t>apartment</a:t>
            </a:r>
            <a:r>
              <a:rPr lang="en-US" altLang="zh-CN" b="1" dirty="0">
                <a:solidFill>
                  <a:srgbClr val="DF26FF"/>
                </a:solidFill>
                <a:latin typeface="TimesNewRomanPS-BoldMT"/>
              </a:rPr>
              <a:t> </a:t>
            </a:r>
            <a:r>
              <a:rPr lang="en-US" altLang="zh-CN" sz="2000" b="1" dirty="0"/>
              <a:t>/</a:t>
            </a:r>
            <a:r>
              <a:rPr lang="en-US" altLang="zh-CN" sz="2000" b="1" dirty="0" err="1"/>
              <a:t>ə'paːtmənt</a:t>
            </a:r>
            <a:r>
              <a:rPr lang="en-US" altLang="zh-CN" sz="2000" b="1" dirty="0"/>
              <a:t>/                        </a:t>
            </a:r>
            <a:r>
              <a:rPr lang="en-US" altLang="zh-CN" sz="2000" b="1" i="1" dirty="0"/>
              <a:t>n. </a:t>
            </a:r>
            <a:r>
              <a:rPr lang="zh-CN" altLang="en-US" sz="2000" b="1" i="1" dirty="0"/>
              <a:t>公寓套房</a:t>
            </a:r>
          </a:p>
          <a:p>
            <a:pPr>
              <a:lnSpc>
                <a:spcPct val="130000"/>
              </a:lnSpc>
            </a:pPr>
            <a:r>
              <a:rPr lang="en-US" altLang="zh-CN" sz="2000" b="1" dirty="0"/>
              <a:t>7</a:t>
            </a:r>
            <a:r>
              <a:rPr lang="en-US" altLang="zh-CN" sz="1600" b="1" dirty="0">
                <a:solidFill>
                  <a:srgbClr val="FFFFFF"/>
                </a:solidFill>
                <a:latin typeface="TimesNewRomanPS-BoldMT"/>
              </a:rPr>
              <a:t> </a:t>
            </a:r>
            <a:r>
              <a:rPr lang="en-US" altLang="zh-CN" sz="2000" b="1" dirty="0">
                <a:solidFill>
                  <a:schemeClr val="accent3">
                    <a:lumMod val="60000"/>
                    <a:lumOff val="40000"/>
                  </a:schemeClr>
                </a:solidFill>
              </a:rPr>
              <a:t>zone</a:t>
            </a:r>
            <a:r>
              <a:rPr lang="en-US" altLang="zh-CN" sz="2000" b="1" dirty="0"/>
              <a:t> /</a:t>
            </a:r>
            <a:r>
              <a:rPr lang="en-US" altLang="zh-CN" sz="2000" b="1" dirty="0" err="1"/>
              <a:t>zəʊn</a:t>
            </a:r>
            <a:r>
              <a:rPr lang="en-US" altLang="zh-CN" sz="2000" b="1" dirty="0"/>
              <a:t>/                                              </a:t>
            </a:r>
            <a:r>
              <a:rPr lang="en-US" altLang="zh-CN" sz="2000" b="1" i="1" dirty="0"/>
              <a:t>n. </a:t>
            </a:r>
            <a:r>
              <a:rPr lang="zh-CN" altLang="en-US" sz="2000" b="1" i="1" dirty="0"/>
              <a:t>地区；地带</a:t>
            </a:r>
          </a:p>
          <a:p>
            <a:pPr>
              <a:lnSpc>
                <a:spcPct val="130000"/>
              </a:lnSpc>
            </a:pPr>
            <a:r>
              <a:rPr lang="en-US" altLang="zh-CN" sz="2000" b="1" dirty="0"/>
              <a:t>8</a:t>
            </a:r>
            <a:r>
              <a:rPr lang="en-US" altLang="zh-CN" sz="1600" b="1" dirty="0">
                <a:solidFill>
                  <a:srgbClr val="FFFFFF"/>
                </a:solidFill>
                <a:latin typeface="TimesNewRomanPS-BoldMT"/>
              </a:rPr>
              <a:t> </a:t>
            </a:r>
            <a:r>
              <a:rPr lang="en-US" altLang="zh-CN" sz="2000" b="1" dirty="0">
                <a:solidFill>
                  <a:schemeClr val="accent3">
                    <a:lumMod val="60000"/>
                    <a:lumOff val="40000"/>
                  </a:schemeClr>
                </a:solidFill>
              </a:rPr>
              <a:t>finance </a:t>
            </a:r>
            <a:r>
              <a:rPr lang="en-US" altLang="zh-CN" sz="2000" b="1" dirty="0"/>
              <a:t>/'</a:t>
            </a:r>
            <a:r>
              <a:rPr lang="en-US" altLang="zh-CN" sz="2000" b="1" dirty="0" err="1"/>
              <a:t>faɪnæns</a:t>
            </a:r>
            <a:r>
              <a:rPr lang="en-US" altLang="zh-CN" sz="2000" b="1" dirty="0"/>
              <a:t>/                                  </a:t>
            </a:r>
            <a:r>
              <a:rPr lang="en-US" altLang="zh-CN" sz="2000" b="1" i="1" dirty="0"/>
              <a:t>n. </a:t>
            </a:r>
            <a:r>
              <a:rPr lang="zh-CN" altLang="en-US" sz="2000" b="1" i="1" dirty="0"/>
              <a:t>资金；财政；金融</a:t>
            </a:r>
          </a:p>
          <a:p>
            <a:pPr>
              <a:lnSpc>
                <a:spcPct val="130000"/>
              </a:lnSpc>
            </a:pPr>
            <a:r>
              <a:rPr lang="en-US" altLang="zh-CN" sz="2000" b="1" dirty="0"/>
              <a:t>9</a:t>
            </a:r>
            <a:r>
              <a:rPr lang="en-US" altLang="zh-CN" sz="1600" b="1" dirty="0">
                <a:solidFill>
                  <a:srgbClr val="FFFFFF"/>
                </a:solidFill>
                <a:latin typeface="TimesNewRomanPS-BoldMT"/>
              </a:rPr>
              <a:t> </a:t>
            </a:r>
            <a:r>
              <a:rPr lang="en-US" altLang="zh-CN" sz="2000" b="1" dirty="0">
                <a:solidFill>
                  <a:schemeClr val="accent3">
                    <a:lumMod val="60000"/>
                    <a:lumOff val="40000"/>
                  </a:schemeClr>
                </a:solidFill>
              </a:rPr>
              <a:t>despite</a:t>
            </a:r>
            <a:r>
              <a:rPr lang="en-US" altLang="zh-CN" b="1" dirty="0">
                <a:solidFill>
                  <a:srgbClr val="DF26FF"/>
                </a:solidFill>
                <a:latin typeface="TimesNewRomanPS-BoldMT"/>
              </a:rPr>
              <a:t> </a:t>
            </a:r>
            <a:r>
              <a:rPr lang="en-US" altLang="zh-CN" sz="2000" b="1" dirty="0"/>
              <a:t>/</a:t>
            </a:r>
            <a:r>
              <a:rPr lang="en-US" altLang="zh-CN" sz="2000" b="1" dirty="0" err="1"/>
              <a:t>dɪ'spaɪt</a:t>
            </a:r>
            <a:r>
              <a:rPr lang="en-US" altLang="zh-CN" sz="2000" b="1" dirty="0"/>
              <a:t>/                                    </a:t>
            </a:r>
            <a:r>
              <a:rPr lang="en-US" altLang="zh-CN" sz="2000" b="1" i="1" dirty="0"/>
              <a:t>prep. </a:t>
            </a:r>
            <a:r>
              <a:rPr lang="zh-CN" altLang="en-US" sz="2000" b="1" i="1" dirty="0"/>
              <a:t>即使；尽管</a:t>
            </a:r>
          </a:p>
          <a:p>
            <a:pPr>
              <a:lnSpc>
                <a:spcPct val="130000"/>
              </a:lnSpc>
            </a:pPr>
            <a:r>
              <a:rPr lang="en-US" altLang="zh-CN" sz="2000" b="1" dirty="0"/>
              <a:t>10 </a:t>
            </a:r>
            <a:r>
              <a:rPr lang="en-US" altLang="zh-CN" sz="2000" b="1" dirty="0">
                <a:solidFill>
                  <a:schemeClr val="accent3">
                    <a:lumMod val="60000"/>
                    <a:lumOff val="40000"/>
                  </a:schemeClr>
                </a:solidFill>
              </a:rPr>
              <a:t>cherish</a:t>
            </a:r>
            <a:r>
              <a:rPr lang="en-US" altLang="zh-CN" b="1" dirty="0">
                <a:solidFill>
                  <a:srgbClr val="DF26FF"/>
                </a:solidFill>
                <a:latin typeface="TimesNewRomanPS-BoldMT"/>
              </a:rPr>
              <a:t> </a:t>
            </a:r>
            <a:r>
              <a:rPr lang="en-US" altLang="zh-CN" sz="2000" b="1" dirty="0"/>
              <a:t>/'</a:t>
            </a:r>
            <a:r>
              <a:rPr lang="en-US" altLang="zh-CN" sz="2000" b="1" dirty="0" err="1"/>
              <a:t>tʃerɪʃ</a:t>
            </a:r>
            <a:r>
              <a:rPr lang="en-US" altLang="zh-CN" sz="2000" b="1" dirty="0"/>
              <a:t>/                                      </a:t>
            </a:r>
            <a:r>
              <a:rPr lang="en-US" altLang="zh-CN" sz="2000" b="1" i="1" dirty="0"/>
              <a:t>v. </a:t>
            </a:r>
            <a:r>
              <a:rPr lang="zh-CN" altLang="en-US" sz="2000" b="1" i="1" dirty="0"/>
              <a:t>钟爱；爱护</a:t>
            </a:r>
          </a:p>
          <a:p>
            <a:pPr>
              <a:lnSpc>
                <a:spcPct val="130000"/>
              </a:lnSpc>
            </a:pPr>
            <a:r>
              <a:rPr lang="fi-FI" altLang="zh-CN" sz="2000" b="1" dirty="0"/>
              <a:t>11</a:t>
            </a:r>
            <a:r>
              <a:rPr lang="fi-FI" altLang="zh-CN" sz="1600" b="1" dirty="0">
                <a:solidFill>
                  <a:srgbClr val="FFFFFF"/>
                </a:solidFill>
                <a:latin typeface="TimesNewRomanPS-BoldMT"/>
              </a:rPr>
              <a:t> </a:t>
            </a:r>
            <a:r>
              <a:rPr lang="fi-FI" altLang="zh-CN" sz="2000" b="1" dirty="0">
                <a:solidFill>
                  <a:schemeClr val="accent3">
                    <a:lumMod val="60000"/>
                    <a:lumOff val="40000"/>
                  </a:schemeClr>
                </a:solidFill>
              </a:rPr>
              <a:t>pain</a:t>
            </a:r>
            <a:r>
              <a:rPr lang="fi-FI" altLang="zh-CN" b="1" dirty="0">
                <a:solidFill>
                  <a:srgbClr val="DF26FF"/>
                </a:solidFill>
                <a:latin typeface="TimesNewRomanPS-BoldMT"/>
              </a:rPr>
              <a:t> </a:t>
            </a:r>
            <a:r>
              <a:rPr lang="fi-FI" altLang="zh-CN" sz="2000" b="1" dirty="0"/>
              <a:t>/peɪn/                                             </a:t>
            </a:r>
            <a:r>
              <a:rPr lang="fi-FI" altLang="zh-CN" sz="2000" b="1" i="1" dirty="0"/>
              <a:t>n. </a:t>
            </a:r>
            <a:r>
              <a:rPr lang="zh-CN" altLang="fi-FI" sz="2000" b="1" i="1" dirty="0"/>
              <a:t>疼痛</a:t>
            </a:r>
          </a:p>
        </p:txBody>
      </p:sp>
      <p:pic>
        <p:nvPicPr>
          <p:cNvPr id="5" name="Picture 2" descr="C:\Users\Administrator\Desktop\播放.png"/>
          <p:cNvPicPr>
            <a:picLocks noChangeAspect="1" noChangeArrowheads="1"/>
          </p:cNvPicPr>
          <p:nvPr/>
        </p:nvPicPr>
        <p:blipFill>
          <a:blip r:embed="rId4" cstate="print"/>
          <a:srcRect/>
          <a:stretch>
            <a:fillRect/>
          </a:stretch>
        </p:blipFill>
        <p:spPr bwMode="auto">
          <a:xfrm>
            <a:off x="9685481" y="911309"/>
            <a:ext cx="1079500" cy="725487"/>
          </a:xfrm>
          <a:prstGeom prst="rect">
            <a:avLst/>
          </a:prstGeom>
          <a:noFill/>
        </p:spPr>
      </p:pic>
      <p:pic>
        <p:nvPicPr>
          <p:cNvPr id="6" name="B 1 New Words.wav">
            <a:hlinkClick r:id="" action="ppaction://media"/>
          </p:cNvPr>
          <p:cNvPicPr>
            <a:picLocks noRot="1" noChangeAspect="1"/>
          </p:cNvPicPr>
          <p:nvPr>
            <a:audioFile r:link="rId2"/>
            <p:extLst>
              <p:ext uri="{DAA4B4D4-6D71-4841-9C94-3DE7FCFB9230}">
                <p14:media xmlns="" xmlns:p14="http://schemas.microsoft.com/office/powerpoint/2010/main" r:link="rId5"/>
              </p:ext>
            </p:extLst>
          </p:nvPr>
        </p:nvPicPr>
        <p:blipFill>
          <a:blip r:embed="rId6" cstate="print"/>
          <a:stretch>
            <a:fillRect/>
          </a:stretch>
        </p:blipFill>
        <p:spPr>
          <a:xfrm>
            <a:off x="12192000" y="1071282"/>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1"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64952" fill="hold"/>
                                        <p:tgtEl>
                                          <p:spTgt spid="6"/>
                                        </p:tgtEl>
                                      </p:cBhvr>
                                    </p:cmd>
                                  </p:childTnLst>
                                </p:cTn>
                              </p:par>
                            </p:childTnLst>
                          </p:cTn>
                        </p:par>
                      </p:childTnLst>
                    </p:cTn>
                  </p:par>
                </p:childTnLst>
              </p:cTn>
              <p:nextCondLst>
                <p:cond evt="onClick" delay="0">
                  <p:tgtEl>
                    <p:spTgt spid="5"/>
                  </p:tgtEl>
                </p:cond>
              </p:nextCondLst>
            </p:seq>
          </p:childTnLst>
        </p:cTn>
      </p:par>
    </p:tnLst>
    <p:bldLst>
      <p:bldP spid="8" grpId="1" animBg="1"/>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987923" y="349328"/>
            <a:ext cx="7552661" cy="2893100"/>
          </a:xfrm>
          <a:prstGeom prst="rect">
            <a:avLst/>
          </a:prstGeom>
        </p:spPr>
        <p:txBody>
          <a:bodyPr wrap="square">
            <a:spAutoFit/>
          </a:bodyPr>
          <a:lstStyle/>
          <a:p>
            <a:pPr>
              <a:lnSpc>
                <a:spcPct val="130000"/>
              </a:lnSpc>
            </a:pPr>
            <a:r>
              <a:rPr lang="en-US" altLang="zh-CN" sz="2000" b="1" dirty="0"/>
              <a:t>12</a:t>
            </a:r>
            <a:r>
              <a:rPr lang="en-US" altLang="zh-CN" sz="1600" b="1" dirty="0">
                <a:solidFill>
                  <a:srgbClr val="FFFFFF"/>
                </a:solidFill>
                <a:latin typeface="TimesNewRomanPS-BoldMT"/>
              </a:rPr>
              <a:t> </a:t>
            </a:r>
            <a:r>
              <a:rPr lang="en-US" altLang="zh-CN" sz="2000" b="1" dirty="0">
                <a:solidFill>
                  <a:schemeClr val="accent3">
                    <a:lumMod val="60000"/>
                    <a:lumOff val="40000"/>
                  </a:schemeClr>
                </a:solidFill>
              </a:rPr>
              <a:t>tiny</a:t>
            </a:r>
            <a:r>
              <a:rPr lang="en-US" altLang="zh-CN" b="1" dirty="0">
                <a:solidFill>
                  <a:srgbClr val="DF26FF"/>
                </a:solidFill>
                <a:latin typeface="TimesNewRomanPS-BoldMT"/>
              </a:rPr>
              <a:t> </a:t>
            </a:r>
            <a:r>
              <a:rPr lang="en-US" altLang="zh-CN" sz="2000" b="1" dirty="0"/>
              <a:t>/'</a:t>
            </a:r>
            <a:r>
              <a:rPr lang="en-US" altLang="zh-CN" sz="2000" b="1" dirty="0" err="1"/>
              <a:t>taɪni</a:t>
            </a:r>
            <a:r>
              <a:rPr lang="en-US" altLang="zh-CN" sz="2000" b="1" dirty="0"/>
              <a:t>/                                        </a:t>
            </a:r>
            <a:r>
              <a:rPr lang="en-US" altLang="zh-CN" sz="2000" b="1" i="1" dirty="0"/>
              <a:t>adj. </a:t>
            </a:r>
            <a:r>
              <a:rPr lang="zh-CN" altLang="en-US" sz="2000" b="1" i="1" dirty="0"/>
              <a:t>极小的；微小的</a:t>
            </a:r>
          </a:p>
          <a:p>
            <a:pPr>
              <a:lnSpc>
                <a:spcPct val="130000"/>
              </a:lnSpc>
            </a:pPr>
            <a:r>
              <a:rPr lang="en-US" altLang="zh-CN" sz="2000" b="1" dirty="0"/>
              <a:t>13 </a:t>
            </a:r>
            <a:r>
              <a:rPr lang="en-US" altLang="zh-CN" sz="2000" b="1" dirty="0">
                <a:solidFill>
                  <a:schemeClr val="accent3">
                    <a:lumMod val="60000"/>
                    <a:lumOff val="40000"/>
                  </a:schemeClr>
                </a:solidFill>
              </a:rPr>
              <a:t>clone</a:t>
            </a:r>
            <a:r>
              <a:rPr lang="en-US" altLang="zh-CN" b="1" dirty="0">
                <a:solidFill>
                  <a:srgbClr val="DF26FF"/>
                </a:solidFill>
                <a:latin typeface="TimesNewRomanPS-BoldMT"/>
              </a:rPr>
              <a:t> </a:t>
            </a:r>
            <a:r>
              <a:rPr lang="en-US" altLang="zh-CN" sz="2000" b="1" dirty="0"/>
              <a:t>/</a:t>
            </a:r>
            <a:r>
              <a:rPr lang="en-US" altLang="zh-CN" sz="2000" b="1" dirty="0" err="1"/>
              <a:t>kləʊn</a:t>
            </a:r>
            <a:r>
              <a:rPr lang="en-US" altLang="zh-CN" sz="2000" b="1" dirty="0"/>
              <a:t>/                                    </a:t>
            </a:r>
            <a:r>
              <a:rPr lang="en-US" altLang="zh-CN" sz="2000" b="1" i="1" dirty="0"/>
              <a:t>n. </a:t>
            </a:r>
            <a:r>
              <a:rPr lang="zh-CN" altLang="en-US" sz="2000" b="1" i="1" dirty="0"/>
              <a:t>好像一模一样的人；复制品</a:t>
            </a:r>
          </a:p>
          <a:p>
            <a:pPr>
              <a:lnSpc>
                <a:spcPct val="130000"/>
              </a:lnSpc>
            </a:pPr>
            <a:r>
              <a:rPr lang="en-US" altLang="zh-CN" sz="2000" b="1" dirty="0"/>
              <a:t>14</a:t>
            </a:r>
            <a:r>
              <a:rPr lang="en-US" altLang="zh-CN" sz="2000" b="1" dirty="0">
                <a:solidFill>
                  <a:schemeClr val="accent3">
                    <a:lumMod val="60000"/>
                    <a:lumOff val="40000"/>
                  </a:schemeClr>
                </a:solidFill>
              </a:rPr>
              <a:t> female</a:t>
            </a:r>
            <a:r>
              <a:rPr lang="en-US" altLang="zh-CN" b="1" dirty="0">
                <a:solidFill>
                  <a:srgbClr val="DF26FF"/>
                </a:solidFill>
                <a:latin typeface="TimesNewRomanPS-BoldMT"/>
              </a:rPr>
              <a:t> </a:t>
            </a:r>
            <a:r>
              <a:rPr lang="en-US" altLang="zh-CN" sz="2000" b="1" dirty="0"/>
              <a:t>/'fi ː</a:t>
            </a:r>
            <a:r>
              <a:rPr lang="en-US" altLang="zh-CN" sz="2000" b="1" dirty="0" err="1"/>
              <a:t>meɪl</a:t>
            </a:r>
            <a:r>
              <a:rPr lang="en-US" altLang="zh-CN" sz="2000" b="1" dirty="0"/>
              <a:t>/                             </a:t>
            </a:r>
            <a:r>
              <a:rPr lang="en-US" altLang="zh-CN" sz="2000" b="1" i="1" dirty="0"/>
              <a:t>adj. </a:t>
            </a:r>
            <a:r>
              <a:rPr lang="zh-CN" altLang="en-US" sz="2000" b="1" i="1" dirty="0"/>
              <a:t>女的，女性的</a:t>
            </a:r>
          </a:p>
          <a:p>
            <a:pPr>
              <a:lnSpc>
                <a:spcPct val="130000"/>
              </a:lnSpc>
            </a:pPr>
            <a:r>
              <a:rPr lang="en-US" altLang="zh-CN" sz="2000" b="1" dirty="0"/>
              <a:t>15</a:t>
            </a:r>
            <a:r>
              <a:rPr lang="en-US" altLang="zh-CN" sz="1600" b="1" dirty="0">
                <a:solidFill>
                  <a:srgbClr val="FFFFFF"/>
                </a:solidFill>
                <a:latin typeface="TimesNewRomanPS-BoldMT"/>
              </a:rPr>
              <a:t> </a:t>
            </a:r>
            <a:r>
              <a:rPr lang="en-US" altLang="zh-CN" sz="2000" b="1" dirty="0">
                <a:solidFill>
                  <a:schemeClr val="accent3">
                    <a:lumMod val="60000"/>
                    <a:lumOff val="40000"/>
                  </a:schemeClr>
                </a:solidFill>
              </a:rPr>
              <a:t>form</a:t>
            </a:r>
            <a:r>
              <a:rPr lang="en-US" altLang="zh-CN" b="1" dirty="0">
                <a:solidFill>
                  <a:srgbClr val="DF26FF"/>
                </a:solidFill>
                <a:latin typeface="TimesNewRomanPS-BoldMT"/>
              </a:rPr>
              <a:t> </a:t>
            </a:r>
            <a:r>
              <a:rPr lang="en-US" altLang="zh-CN" sz="2000" b="1" dirty="0"/>
              <a:t>/</a:t>
            </a:r>
            <a:r>
              <a:rPr lang="en-US" altLang="zh-CN" sz="2000" b="1" dirty="0" err="1"/>
              <a:t>fɔːm</a:t>
            </a:r>
            <a:r>
              <a:rPr lang="en-US" altLang="zh-CN" sz="2000" b="1" dirty="0"/>
              <a:t>/                                       </a:t>
            </a:r>
            <a:r>
              <a:rPr lang="en-US" altLang="zh-CN" sz="2000" b="1" i="1" dirty="0"/>
              <a:t>n. </a:t>
            </a:r>
            <a:r>
              <a:rPr lang="zh-CN" altLang="en-US" sz="2000" b="1" i="1" dirty="0"/>
              <a:t>形状；外表，样子</a:t>
            </a:r>
            <a:endParaRPr lang="en-US" altLang="zh-CN" sz="2000" b="1" i="1" dirty="0"/>
          </a:p>
          <a:p>
            <a:pPr>
              <a:lnSpc>
                <a:spcPct val="130000"/>
              </a:lnSpc>
            </a:pPr>
            <a:r>
              <a:rPr lang="en-US" altLang="zh-CN" b="1" dirty="0"/>
              <a:t>16 </a:t>
            </a:r>
            <a:r>
              <a:rPr lang="en-US" altLang="zh-CN" sz="2000" b="1" dirty="0">
                <a:solidFill>
                  <a:schemeClr val="accent3">
                    <a:lumMod val="60000"/>
                    <a:lumOff val="40000"/>
                  </a:schemeClr>
                </a:solidFill>
              </a:rPr>
              <a:t>willfulness</a:t>
            </a:r>
            <a:r>
              <a:rPr lang="en-US" altLang="zh-CN" b="1" dirty="0"/>
              <a:t> </a:t>
            </a:r>
            <a:r>
              <a:rPr lang="en-US" altLang="zh-CN" sz="2000" b="1" dirty="0"/>
              <a:t>/'</a:t>
            </a:r>
            <a:r>
              <a:rPr lang="en-US" altLang="zh-CN" sz="2000" b="1" dirty="0" err="1"/>
              <a:t>wɪlfəlnɪs</a:t>
            </a:r>
            <a:r>
              <a:rPr lang="en-US" altLang="zh-CN" sz="2000" b="1" dirty="0"/>
              <a:t>/                    </a:t>
            </a:r>
            <a:r>
              <a:rPr lang="en-US" altLang="zh-CN" sz="2000" b="1" i="1" dirty="0"/>
              <a:t>n. </a:t>
            </a:r>
            <a:r>
              <a:rPr lang="zh-CN" altLang="en-US" sz="2000" b="1" i="1" dirty="0"/>
              <a:t>任性，存心</a:t>
            </a:r>
          </a:p>
          <a:p>
            <a:pPr>
              <a:lnSpc>
                <a:spcPct val="130000"/>
              </a:lnSpc>
            </a:pPr>
            <a:r>
              <a:rPr lang="en-US" altLang="zh-CN" b="1" dirty="0"/>
              <a:t>17 </a:t>
            </a:r>
            <a:r>
              <a:rPr lang="en-US" altLang="zh-CN" sz="2000" b="1" dirty="0">
                <a:solidFill>
                  <a:schemeClr val="accent3">
                    <a:lumMod val="60000"/>
                    <a:lumOff val="40000"/>
                  </a:schemeClr>
                </a:solidFill>
              </a:rPr>
              <a:t>personality</a:t>
            </a:r>
            <a:r>
              <a:rPr lang="en-US" altLang="zh-CN" b="1" dirty="0"/>
              <a:t> </a:t>
            </a:r>
            <a:r>
              <a:rPr lang="en-US" altLang="zh-CN" sz="2000" b="1" dirty="0"/>
              <a:t>/ˌ</a:t>
            </a:r>
            <a:r>
              <a:rPr lang="en-US" altLang="zh-CN" sz="2000" b="1" dirty="0" err="1"/>
              <a:t>pɜːsə'næləti</a:t>
            </a:r>
            <a:r>
              <a:rPr lang="en-US" altLang="zh-CN" sz="2000" b="1" dirty="0"/>
              <a:t>/            </a:t>
            </a:r>
            <a:r>
              <a:rPr lang="en-US" altLang="zh-CN" sz="2000" b="1" i="1" dirty="0"/>
              <a:t>n. </a:t>
            </a:r>
            <a:r>
              <a:rPr lang="zh-CN" altLang="en-US" sz="2000" b="1" i="1" dirty="0"/>
              <a:t>人品；人格；个性</a:t>
            </a:r>
          </a:p>
          <a:p>
            <a:pPr>
              <a:lnSpc>
                <a:spcPct val="130000"/>
              </a:lnSpc>
            </a:pPr>
            <a:r>
              <a:rPr lang="en-US" altLang="zh-CN" b="1" dirty="0"/>
              <a:t>18 </a:t>
            </a:r>
            <a:r>
              <a:rPr lang="en-US" altLang="zh-CN" sz="2000" b="1" dirty="0">
                <a:solidFill>
                  <a:schemeClr val="accent3">
                    <a:lumMod val="60000"/>
                    <a:lumOff val="40000"/>
                  </a:schemeClr>
                </a:solidFill>
              </a:rPr>
              <a:t>hug</a:t>
            </a:r>
            <a:r>
              <a:rPr lang="en-US" altLang="zh-CN" sz="2000" b="1" dirty="0"/>
              <a:t> /</a:t>
            </a:r>
            <a:r>
              <a:rPr lang="en-US" altLang="zh-CN" sz="2000" b="1" dirty="0" err="1"/>
              <a:t>hʌg</a:t>
            </a:r>
            <a:r>
              <a:rPr lang="en-US" altLang="zh-CN" sz="2000" b="1" dirty="0"/>
              <a:t>/                                          </a:t>
            </a:r>
            <a:r>
              <a:rPr lang="en-US" altLang="zh-CN" sz="2000" b="1" i="1" dirty="0"/>
              <a:t>v. </a:t>
            </a:r>
            <a:r>
              <a:rPr lang="zh-CN" altLang="en-US" sz="2000" b="1" i="1" dirty="0"/>
              <a:t>拥抱，搂抱</a:t>
            </a:r>
          </a:p>
        </p:txBody>
      </p:sp>
      <p:sp>
        <p:nvSpPr>
          <p:cNvPr id="10" name="矩形 9"/>
          <p:cNvSpPr/>
          <p:nvPr/>
        </p:nvSpPr>
        <p:spPr>
          <a:xfrm>
            <a:off x="3324446" y="3221414"/>
            <a:ext cx="7977964" cy="2893100"/>
          </a:xfrm>
          <a:prstGeom prst="rect">
            <a:avLst/>
          </a:prstGeom>
        </p:spPr>
        <p:txBody>
          <a:bodyPr wrap="square">
            <a:spAutoFit/>
          </a:bodyPr>
          <a:lstStyle/>
          <a:p>
            <a:pPr>
              <a:lnSpc>
                <a:spcPct val="130000"/>
              </a:lnSpc>
            </a:pPr>
            <a:r>
              <a:rPr lang="en-US" altLang="zh-CN" sz="2000" b="1" dirty="0"/>
              <a:t>19 </a:t>
            </a:r>
            <a:r>
              <a:rPr lang="en-US" altLang="zh-CN" sz="2000" b="1" dirty="0">
                <a:solidFill>
                  <a:schemeClr val="accent3">
                    <a:lumMod val="60000"/>
                    <a:lumOff val="40000"/>
                  </a:schemeClr>
                </a:solidFill>
              </a:rPr>
              <a:t>bubble</a:t>
            </a:r>
            <a:r>
              <a:rPr lang="en-US" altLang="zh-CN" b="1" dirty="0">
                <a:solidFill>
                  <a:srgbClr val="DF26FF"/>
                </a:solidFill>
                <a:latin typeface="TimesNewRomanPS-BoldMT"/>
              </a:rPr>
              <a:t> </a:t>
            </a:r>
            <a:r>
              <a:rPr lang="en-US" altLang="zh-CN" sz="2000" b="1" dirty="0"/>
              <a:t>/'</a:t>
            </a:r>
            <a:r>
              <a:rPr lang="en-US" altLang="zh-CN" sz="2000" b="1" dirty="0" err="1"/>
              <a:t>bʌbl</a:t>
            </a:r>
            <a:r>
              <a:rPr lang="en-US" altLang="zh-CN" sz="2000" b="1" dirty="0"/>
              <a:t>/                                    </a:t>
            </a:r>
            <a:r>
              <a:rPr lang="en-US" altLang="zh-CN" sz="2000" b="1" i="1" dirty="0"/>
              <a:t>v. </a:t>
            </a:r>
            <a:r>
              <a:rPr lang="zh-CN" altLang="en-US" sz="2000" b="1" i="1" dirty="0"/>
              <a:t>发出冒泡的声音</a:t>
            </a:r>
          </a:p>
          <a:p>
            <a:pPr>
              <a:lnSpc>
                <a:spcPct val="130000"/>
              </a:lnSpc>
            </a:pPr>
            <a:r>
              <a:rPr lang="en-US" altLang="zh-CN" sz="2000" b="1" dirty="0"/>
              <a:t>20</a:t>
            </a:r>
            <a:r>
              <a:rPr lang="en-US" altLang="zh-CN" sz="1600" b="1" dirty="0">
                <a:solidFill>
                  <a:srgbClr val="FFFFFF"/>
                </a:solidFill>
                <a:latin typeface="TimesNewRomanPS-BoldMT"/>
              </a:rPr>
              <a:t> </a:t>
            </a:r>
            <a:r>
              <a:rPr lang="en-US" altLang="zh-CN" sz="2000" b="1" dirty="0">
                <a:solidFill>
                  <a:schemeClr val="accent3">
                    <a:lumMod val="60000"/>
                    <a:lumOff val="40000"/>
                  </a:schemeClr>
                </a:solidFill>
              </a:rPr>
              <a:t>greet</a:t>
            </a:r>
            <a:r>
              <a:rPr lang="en-US" altLang="zh-CN" sz="2000" b="1" dirty="0"/>
              <a:t> /</a:t>
            </a:r>
            <a:r>
              <a:rPr lang="en-US" altLang="zh-CN" sz="2000" b="1" dirty="0" err="1"/>
              <a:t>griːt</a:t>
            </a:r>
            <a:r>
              <a:rPr lang="en-US" altLang="zh-CN" sz="2000" b="1" dirty="0"/>
              <a:t>/                                         </a:t>
            </a:r>
            <a:r>
              <a:rPr lang="en-US" altLang="zh-CN" sz="2000" b="1" i="1" dirty="0"/>
              <a:t>v. </a:t>
            </a:r>
            <a:r>
              <a:rPr lang="zh-CN" altLang="en-US" sz="2000" b="1" i="1" dirty="0"/>
              <a:t>打招呼；欢迎；迎接</a:t>
            </a:r>
          </a:p>
          <a:p>
            <a:pPr>
              <a:lnSpc>
                <a:spcPct val="130000"/>
              </a:lnSpc>
            </a:pPr>
            <a:r>
              <a:rPr lang="en-US" altLang="zh-CN" sz="2000" b="1" dirty="0"/>
              <a:t>21 </a:t>
            </a:r>
            <a:r>
              <a:rPr lang="en-US" altLang="zh-CN" sz="2000" b="1" dirty="0">
                <a:solidFill>
                  <a:schemeClr val="accent3">
                    <a:lumMod val="60000"/>
                    <a:lumOff val="40000"/>
                  </a:schemeClr>
                </a:solidFill>
              </a:rPr>
              <a:t>flourish </a:t>
            </a:r>
            <a:r>
              <a:rPr lang="en-US" altLang="zh-CN" sz="2000" b="1" dirty="0"/>
              <a:t>/'</a:t>
            </a:r>
            <a:r>
              <a:rPr lang="en-US" altLang="zh-CN" sz="2000" b="1" dirty="0" err="1"/>
              <a:t>fl</a:t>
            </a:r>
            <a:r>
              <a:rPr lang="en-US" altLang="zh-CN" sz="2000" b="1" dirty="0"/>
              <a:t> </a:t>
            </a:r>
            <a:r>
              <a:rPr lang="en-US" altLang="zh-CN" sz="2000" b="1" dirty="0" err="1"/>
              <a:t>ʌrɪʃ</a:t>
            </a:r>
            <a:r>
              <a:rPr lang="en-US" altLang="zh-CN" sz="2000" b="1" dirty="0"/>
              <a:t>/                                 </a:t>
            </a:r>
            <a:r>
              <a:rPr lang="en-US" altLang="zh-CN" sz="2000" b="1" i="1" dirty="0"/>
              <a:t>v. </a:t>
            </a:r>
            <a:r>
              <a:rPr lang="zh-CN" altLang="en-US" sz="2000" b="1" i="1" dirty="0"/>
              <a:t>繁荣；昌盛；兴旺</a:t>
            </a:r>
          </a:p>
          <a:p>
            <a:pPr>
              <a:lnSpc>
                <a:spcPct val="130000"/>
              </a:lnSpc>
            </a:pPr>
            <a:r>
              <a:rPr lang="en-US" altLang="zh-CN" sz="2000" b="1" dirty="0"/>
              <a:t>22</a:t>
            </a:r>
            <a:r>
              <a:rPr lang="en-US" altLang="zh-CN" sz="1600" b="1" dirty="0">
                <a:solidFill>
                  <a:srgbClr val="FFFFFF"/>
                </a:solidFill>
                <a:latin typeface="TimesNewRomanPS-BoldMT"/>
              </a:rPr>
              <a:t> </a:t>
            </a:r>
            <a:r>
              <a:rPr lang="en-US" altLang="zh-CN" sz="2000" b="1" dirty="0">
                <a:solidFill>
                  <a:schemeClr val="accent3">
                    <a:lumMod val="60000"/>
                    <a:lumOff val="40000"/>
                  </a:schemeClr>
                </a:solidFill>
              </a:rPr>
              <a:t>therapist</a:t>
            </a:r>
            <a:r>
              <a:rPr lang="en-US" altLang="zh-CN" b="1" dirty="0">
                <a:solidFill>
                  <a:srgbClr val="DF26FF"/>
                </a:solidFill>
                <a:latin typeface="TimesNewRomanPS-BoldMT"/>
              </a:rPr>
              <a:t> </a:t>
            </a:r>
            <a:r>
              <a:rPr lang="en-US" altLang="zh-CN" sz="2000" b="1" dirty="0"/>
              <a:t>/'</a:t>
            </a:r>
            <a:r>
              <a:rPr lang="el-GR" altLang="zh-CN" sz="2000" b="1" dirty="0"/>
              <a:t>θ</a:t>
            </a:r>
            <a:r>
              <a:rPr lang="en-US" altLang="zh-CN" sz="2000" b="1" dirty="0" err="1"/>
              <a:t>erəpɪst</a:t>
            </a:r>
            <a:r>
              <a:rPr lang="en-US" altLang="zh-CN" sz="2000" b="1" dirty="0"/>
              <a:t>/                         </a:t>
            </a:r>
            <a:r>
              <a:rPr lang="en-US" altLang="zh-CN" sz="2000" b="1" i="1" dirty="0"/>
              <a:t>n. </a:t>
            </a:r>
            <a:r>
              <a:rPr lang="zh-CN" altLang="en-US" sz="2000" b="1" i="1" dirty="0"/>
              <a:t>治疗专家</a:t>
            </a:r>
          </a:p>
          <a:p>
            <a:pPr>
              <a:lnSpc>
                <a:spcPct val="130000"/>
              </a:lnSpc>
            </a:pPr>
            <a:r>
              <a:rPr lang="en-US" altLang="zh-CN" sz="2000" b="1" dirty="0"/>
              <a:t>23</a:t>
            </a:r>
            <a:r>
              <a:rPr lang="en-US" altLang="zh-CN" sz="1600" b="1" dirty="0">
                <a:solidFill>
                  <a:srgbClr val="FFFFFF"/>
                </a:solidFill>
                <a:latin typeface="TimesNewRomanPS-BoldMT"/>
              </a:rPr>
              <a:t> </a:t>
            </a:r>
            <a:r>
              <a:rPr lang="en-US" altLang="zh-CN" sz="2000" b="1" dirty="0">
                <a:solidFill>
                  <a:schemeClr val="accent3">
                    <a:lumMod val="60000"/>
                    <a:lumOff val="40000"/>
                  </a:schemeClr>
                </a:solidFill>
              </a:rPr>
              <a:t>amazing</a:t>
            </a:r>
            <a:r>
              <a:rPr lang="en-US" altLang="zh-CN" b="1" dirty="0">
                <a:solidFill>
                  <a:srgbClr val="DF26FF"/>
                </a:solidFill>
                <a:latin typeface="TimesNewRomanPS-BoldMT"/>
              </a:rPr>
              <a:t> </a:t>
            </a:r>
            <a:r>
              <a:rPr lang="en-US" altLang="zh-CN" sz="2000" b="1" dirty="0"/>
              <a:t>/</a:t>
            </a:r>
            <a:r>
              <a:rPr lang="en-US" altLang="zh-CN" sz="2000" b="1" dirty="0" err="1"/>
              <a:t>ə'meɪzɪŋ</a:t>
            </a:r>
            <a:r>
              <a:rPr lang="en-US" altLang="zh-CN" sz="2000" b="1" dirty="0"/>
              <a:t>/</a:t>
            </a:r>
            <a:r>
              <a:rPr lang="en-US" altLang="zh-CN" sz="2000" b="1" i="1" dirty="0"/>
              <a:t>                          adj. </a:t>
            </a:r>
            <a:r>
              <a:rPr lang="zh-CN" altLang="en-US" sz="2000" b="1" i="1" dirty="0"/>
              <a:t>令人大为惊奇的；令人惊喜的</a:t>
            </a:r>
          </a:p>
          <a:p>
            <a:pPr>
              <a:lnSpc>
                <a:spcPct val="130000"/>
              </a:lnSpc>
            </a:pPr>
            <a:r>
              <a:rPr lang="en-US" altLang="zh-CN" sz="2000" b="1" dirty="0"/>
              <a:t>24</a:t>
            </a:r>
            <a:r>
              <a:rPr lang="en-US" altLang="zh-CN" sz="1600" b="1" dirty="0">
                <a:solidFill>
                  <a:srgbClr val="FFFFFF"/>
                </a:solidFill>
                <a:latin typeface="TimesNewRomanPS-BoldMT"/>
              </a:rPr>
              <a:t> </a:t>
            </a:r>
            <a:r>
              <a:rPr lang="en-US" altLang="zh-CN" sz="2000" b="1" dirty="0">
                <a:solidFill>
                  <a:schemeClr val="accent3">
                    <a:lumMod val="60000"/>
                    <a:lumOff val="40000"/>
                  </a:schemeClr>
                </a:solidFill>
              </a:rPr>
              <a:t>extension</a:t>
            </a:r>
            <a:r>
              <a:rPr lang="en-US" altLang="zh-CN" b="1" dirty="0">
                <a:solidFill>
                  <a:srgbClr val="DF26FF"/>
                </a:solidFill>
                <a:latin typeface="TimesNewRomanPS-BoldMT"/>
              </a:rPr>
              <a:t> </a:t>
            </a:r>
            <a:r>
              <a:rPr lang="en-US" altLang="zh-CN" sz="2000" b="1" dirty="0"/>
              <a:t>/</a:t>
            </a:r>
            <a:r>
              <a:rPr lang="en-US" altLang="zh-CN" sz="2000" b="1" dirty="0" err="1"/>
              <a:t>ɪk'stenʃn</a:t>
            </a:r>
            <a:r>
              <a:rPr lang="en-US" altLang="zh-CN" sz="2000" b="1" dirty="0"/>
              <a:t>/                        </a:t>
            </a:r>
            <a:r>
              <a:rPr lang="en-US" altLang="zh-CN" sz="2000" b="1" i="1" dirty="0"/>
              <a:t>n. </a:t>
            </a:r>
            <a:r>
              <a:rPr lang="zh-CN" altLang="en-US" sz="2000" b="1" i="1" dirty="0"/>
              <a:t>扩大；延伸</a:t>
            </a:r>
          </a:p>
          <a:p>
            <a:pPr>
              <a:lnSpc>
                <a:spcPct val="130000"/>
              </a:lnSpc>
            </a:pPr>
            <a:r>
              <a:rPr lang="en-US" altLang="zh-CN" sz="2000" b="1" dirty="0"/>
              <a:t>25 </a:t>
            </a:r>
            <a:r>
              <a:rPr lang="en-US" altLang="zh-CN" sz="2000" b="1" dirty="0">
                <a:solidFill>
                  <a:schemeClr val="accent3">
                    <a:lumMod val="60000"/>
                    <a:lumOff val="40000"/>
                  </a:schemeClr>
                </a:solidFill>
              </a:rPr>
              <a:t>broken</a:t>
            </a:r>
            <a:r>
              <a:rPr lang="en-US" altLang="zh-CN" b="1" dirty="0">
                <a:solidFill>
                  <a:srgbClr val="DF26FF"/>
                </a:solidFill>
                <a:latin typeface="TimesNewRomanPS-BoldMT"/>
              </a:rPr>
              <a:t> </a:t>
            </a:r>
            <a:r>
              <a:rPr lang="en-US" altLang="zh-CN" sz="2000" b="1" dirty="0"/>
              <a:t>/'</a:t>
            </a:r>
            <a:r>
              <a:rPr lang="en-US" altLang="zh-CN" sz="2000" b="1" dirty="0" err="1"/>
              <a:t>brəʊkən</a:t>
            </a:r>
            <a:r>
              <a:rPr lang="en-US" altLang="zh-CN" sz="2000" b="1" dirty="0"/>
              <a:t>/                            </a:t>
            </a:r>
            <a:r>
              <a:rPr lang="en-US" altLang="zh-CN" sz="2000" b="1" i="1" dirty="0"/>
              <a:t>adj. </a:t>
            </a:r>
            <a:r>
              <a:rPr lang="zh-CN" altLang="en-US" sz="2000" b="1" i="1" dirty="0"/>
              <a:t>破损的；残缺的</a:t>
            </a:r>
          </a:p>
        </p:txBody>
      </p:sp>
      <p:pic>
        <p:nvPicPr>
          <p:cNvPr id="11" name="图片 10"/>
          <p:cNvPicPr>
            <a:picLocks noChangeAspect="1"/>
          </p:cNvPicPr>
          <p:nvPr/>
        </p:nvPicPr>
        <p:blipFill>
          <a:blip r:embed="rId3" cstate="print">
            <a:clrChange>
              <a:clrFrom>
                <a:srgbClr val="FFFFFF"/>
              </a:clrFrom>
              <a:clrTo>
                <a:srgbClr val="FFFFFF">
                  <a:alpha val="0"/>
                </a:srgbClr>
              </a:clrTo>
            </a:clrChange>
          </a:blip>
          <a:stretch>
            <a:fillRect/>
          </a:stretch>
        </p:blipFill>
        <p:spPr>
          <a:xfrm>
            <a:off x="451910" y="3768842"/>
            <a:ext cx="2337665" cy="2345671"/>
          </a:xfrm>
          <a:prstGeom prst="rect">
            <a:avLst/>
          </a:prstGeom>
        </p:spPr>
      </p:pic>
      <p:pic>
        <p:nvPicPr>
          <p:cNvPr id="12" name="图片 11"/>
          <p:cNvPicPr>
            <a:picLocks noChangeAspect="1"/>
          </p:cNvPicPr>
          <p:nvPr/>
        </p:nvPicPr>
        <p:blipFill>
          <a:blip r:embed="rId4" cstate="print">
            <a:clrChange>
              <a:clrFrom>
                <a:srgbClr val="FFFFFF"/>
              </a:clrFrom>
              <a:clrTo>
                <a:srgbClr val="FFFFFF">
                  <a:alpha val="0"/>
                </a:srgbClr>
              </a:clrTo>
            </a:clrChange>
          </a:blip>
          <a:stretch>
            <a:fillRect/>
          </a:stretch>
        </p:blipFill>
        <p:spPr>
          <a:xfrm>
            <a:off x="9272176" y="876299"/>
            <a:ext cx="2409717" cy="2345671"/>
          </a:xfrm>
          <a:prstGeom prst="rect">
            <a:avLst/>
          </a:prstGeom>
        </p:spPr>
      </p:pic>
      <p:pic>
        <p:nvPicPr>
          <p:cNvPr id="6" name="Picture 2" descr="C:\Users\Administrator\Desktop\播放.png"/>
          <p:cNvPicPr>
            <a:picLocks noChangeAspect="1" noChangeArrowheads="1"/>
          </p:cNvPicPr>
          <p:nvPr/>
        </p:nvPicPr>
        <p:blipFill>
          <a:blip r:embed="rId5" cstate="print"/>
          <a:srcRect/>
          <a:stretch>
            <a:fillRect/>
          </a:stretch>
        </p:blipFill>
        <p:spPr bwMode="auto">
          <a:xfrm>
            <a:off x="8385599" y="265850"/>
            <a:ext cx="1079500" cy="725487"/>
          </a:xfrm>
          <a:prstGeom prst="rect">
            <a:avLst/>
          </a:prstGeom>
          <a:noFill/>
        </p:spPr>
      </p:pic>
      <p:pic>
        <p:nvPicPr>
          <p:cNvPr id="7" name="B2 New Words.wav">
            <a:hlinkClick r:id="" action="ppaction://media"/>
          </p:cNvPr>
          <p:cNvPicPr>
            <a:picLocks noRot="1" noChangeAspect="1"/>
          </p:cNvPicPr>
          <p:nvPr>
            <a:audioFile r:link="rId1"/>
            <p:extLst>
              <p:ext uri="{DAA4B4D4-6D71-4841-9C94-3DE7FCFB9230}">
                <p14:media xmlns="" xmlns:p14="http://schemas.microsoft.com/office/powerpoint/2010/main" r:link="rId6"/>
              </p:ext>
            </p:extLst>
          </p:nvPr>
        </p:nvPicPr>
        <p:blipFill>
          <a:blip r:embed="rId7" cstate="print"/>
          <a:stretch>
            <a:fillRect/>
          </a:stretch>
        </p:blipFill>
        <p:spPr>
          <a:xfrm>
            <a:off x="12192000" y="1044388"/>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2000"/>
                                        <p:tgtEl>
                                          <p:spTgt spid="9"/>
                                        </p:tgtEl>
                                      </p:cBhvr>
                                    </p:animEffect>
                                  </p:childTnLst>
                                </p:cTn>
                              </p:par>
                            </p:childTnLst>
                          </p:cTn>
                        </p:par>
                        <p:par>
                          <p:cTn id="8" fill="hold">
                            <p:stCondLst>
                              <p:cond delay="2000"/>
                            </p:stCondLst>
                            <p:childTnLst>
                              <p:par>
                                <p:cTn id="9" presetID="1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plus(in)">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7913" fill="hold"/>
                                        <p:tgtEl>
                                          <p:spTgt spid="7"/>
                                        </p:tgtEl>
                                      </p:cBhvr>
                                    </p:cmd>
                                  </p:childTnLst>
                                </p:cTn>
                              </p:par>
                            </p:childTnLst>
                          </p:cTn>
                        </p:par>
                      </p:childTnLst>
                    </p:cTn>
                  </p:par>
                </p:childTnLst>
              </p:cTn>
              <p:nextCondLst>
                <p:cond evt="onClick" delay="0">
                  <p:tgtEl>
                    <p:spTgt spid="6"/>
                  </p:tgtEl>
                </p:cond>
              </p:nextCondLst>
            </p:seq>
          </p:childTnLst>
        </p:cTn>
      </p:par>
    </p:tnLst>
    <p:bldLst>
      <p:bldP spid="9"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526662" y="457625"/>
            <a:ext cx="5784927" cy="432731"/>
          </a:xfrm>
          <a:prstGeom prst="rect">
            <a:avLst/>
          </a:prstGeom>
          <a:noFill/>
          <a:ln w="9525">
            <a:noFill/>
            <a:miter lim="800000"/>
            <a:headEnd/>
            <a:tailEnd/>
          </a:ln>
          <a:effectLst/>
        </p:spPr>
      </p:pic>
      <p:sp>
        <p:nvSpPr>
          <p:cNvPr id="2" name="矩形 1"/>
          <p:cNvSpPr/>
          <p:nvPr/>
        </p:nvSpPr>
        <p:spPr>
          <a:xfrm>
            <a:off x="5934418" y="1701787"/>
            <a:ext cx="6096000" cy="1692771"/>
          </a:xfrm>
          <a:prstGeom prst="rect">
            <a:avLst/>
          </a:prstGeom>
        </p:spPr>
        <p:txBody>
          <a:bodyPr>
            <a:spAutoFit/>
          </a:bodyPr>
          <a:lstStyle/>
          <a:p>
            <a:pPr>
              <a:lnSpc>
                <a:spcPct val="130000"/>
              </a:lnSpc>
            </a:pPr>
            <a:r>
              <a:rPr lang="en-US" altLang="zh-CN" sz="2000" b="1"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1 wait for                  </a:t>
            </a:r>
            <a:r>
              <a:rPr lang="zh-CN" altLang="en-US" sz="2000" b="1"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等待</a:t>
            </a:r>
          </a:p>
          <a:p>
            <a:pPr>
              <a:lnSpc>
                <a:spcPct val="130000"/>
              </a:lnSpc>
            </a:pPr>
            <a:r>
              <a:rPr lang="en-US" altLang="zh-CN" sz="2000" b="1"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2 one another              </a:t>
            </a:r>
            <a:r>
              <a:rPr lang="zh-CN" altLang="en-US" sz="2000" b="1"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互相</a:t>
            </a:r>
          </a:p>
          <a:p>
            <a:pPr>
              <a:lnSpc>
                <a:spcPct val="130000"/>
              </a:lnSpc>
            </a:pPr>
            <a:r>
              <a:rPr lang="en-US" altLang="zh-CN" sz="2000" b="1"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3 feel like                  </a:t>
            </a:r>
            <a:r>
              <a:rPr lang="zh-CN" altLang="en-US" sz="2000" b="1"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感觉像</a:t>
            </a:r>
            <a:r>
              <a:rPr lang="en-US" altLang="zh-CN" sz="2000" b="1"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a:t>
            </a:r>
          </a:p>
          <a:p>
            <a:pPr>
              <a:lnSpc>
                <a:spcPct val="130000"/>
              </a:lnSpc>
            </a:pPr>
            <a:r>
              <a:rPr lang="en-US" altLang="zh-CN" sz="2000" b="1"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4 greet sb. with           </a:t>
            </a:r>
            <a:r>
              <a:rPr lang="zh-CN" altLang="en-US" sz="2000" b="1"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用</a:t>
            </a:r>
            <a:r>
              <a:rPr lang="en-US" altLang="zh-CN" sz="2000" b="1"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a:t>
            </a:r>
            <a:r>
              <a:rPr lang="zh-CN" altLang="en-US" sz="2000" b="1"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迎接某人</a:t>
            </a:r>
          </a:p>
        </p:txBody>
      </p:sp>
      <p:pic>
        <p:nvPicPr>
          <p:cNvPr id="4" name="图片 3"/>
          <p:cNvPicPr>
            <a:picLocks noChangeAspect="1"/>
          </p:cNvPicPr>
          <p:nvPr/>
        </p:nvPicPr>
        <p:blipFill>
          <a:blip r:embed="rId4" cstate="print"/>
          <a:stretch>
            <a:fillRect/>
          </a:stretch>
        </p:blipFill>
        <p:spPr>
          <a:xfrm rot="20732710">
            <a:off x="771174" y="2908539"/>
            <a:ext cx="4918732" cy="2582871"/>
          </a:xfrm>
          <a:prstGeom prst="rect">
            <a:avLst/>
          </a:prstGeom>
        </p:spPr>
      </p:pic>
      <p:pic>
        <p:nvPicPr>
          <p:cNvPr id="1026" name="Picture 2" descr="C:\Users\Administrator\Desktop\播放.png"/>
          <p:cNvPicPr>
            <a:picLocks noChangeAspect="1" noChangeArrowheads="1"/>
          </p:cNvPicPr>
          <p:nvPr/>
        </p:nvPicPr>
        <p:blipFill>
          <a:blip r:embed="rId5" cstate="print"/>
          <a:srcRect/>
          <a:stretch>
            <a:fillRect/>
          </a:stretch>
        </p:blipFill>
        <p:spPr bwMode="auto">
          <a:xfrm>
            <a:off x="6727128" y="400321"/>
            <a:ext cx="1079500" cy="725487"/>
          </a:xfrm>
          <a:prstGeom prst="rect">
            <a:avLst/>
          </a:prstGeom>
          <a:noFill/>
        </p:spPr>
      </p:pic>
      <p:pic>
        <p:nvPicPr>
          <p:cNvPr id="6" name="B 3 Phreses and Expressions.wav">
            <a:hlinkClick r:id="" action="ppaction://media"/>
          </p:cNvPr>
          <p:cNvPicPr>
            <a:picLocks noRot="1" noChangeAspect="1"/>
          </p:cNvPicPr>
          <p:nvPr>
            <a:wavAudioFile r:embed="rId1" name="B 3 Phreses and Expressions.wav"/>
          </p:nvPr>
        </p:nvPicPr>
        <p:blipFill>
          <a:blip r:embed="rId6" cstate="print"/>
          <a:stretch>
            <a:fillRect/>
          </a:stretch>
        </p:blipFill>
        <p:spPr>
          <a:xfrm>
            <a:off x="12192000" y="235323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15" restart="whenNotActive" fill="hold" evtFilter="cancelBubble" nodeType="interactiveSeq">
                <p:stCondLst>
                  <p:cond evt="onClick" delay="0">
                    <p:tgtEl>
                      <p:spTgt spid="1026"/>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5998" fill="hold"/>
                                        <p:tgtEl>
                                          <p:spTgt spid="6"/>
                                        </p:tgtEl>
                                      </p:cBhvr>
                                    </p:cmd>
                                  </p:childTnLst>
                                </p:cTn>
                              </p:par>
                            </p:childTnLst>
                          </p:cTn>
                        </p:par>
                      </p:childTnLst>
                    </p:cTn>
                  </p:par>
                </p:childTnLst>
              </p:cTn>
              <p:nextCondLst>
                <p:cond evt="onClick" delay="0">
                  <p:tgtEl>
                    <p:spTgt spid="1026"/>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642475" y="423747"/>
            <a:ext cx="5835868" cy="485659"/>
          </a:xfrm>
          <a:prstGeom prst="rect">
            <a:avLst/>
          </a:prstGeom>
          <a:noFill/>
          <a:ln w="9525">
            <a:noFill/>
            <a:miter lim="800000"/>
            <a:headEnd/>
            <a:tailEnd/>
          </a:ln>
          <a:effectLst/>
        </p:spPr>
      </p:pic>
      <p:sp>
        <p:nvSpPr>
          <p:cNvPr id="3" name="矩形 2"/>
          <p:cNvSpPr/>
          <p:nvPr/>
        </p:nvSpPr>
        <p:spPr>
          <a:xfrm>
            <a:off x="746181" y="1068891"/>
            <a:ext cx="10699639" cy="5170646"/>
          </a:xfrm>
          <a:prstGeom prst="rect">
            <a:avLst/>
          </a:prstGeom>
        </p:spPr>
        <p:txBody>
          <a:bodyPr wrap="square">
            <a:spAutoFit/>
          </a:bodyPr>
          <a:lstStyle/>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1 This is a letter from __________ to _____________.</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A</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husband; wife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B</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wife; husband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C</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father; son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D</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mother; daughter</a:t>
            </a:r>
          </a:p>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2 How long have they been together?</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A</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Nine years.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B</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Ten years.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C</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Eleven years.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D</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Not mentioned.</a:t>
            </a:r>
          </a:p>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3 How many children do they have?</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A</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One child.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B</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Two children.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C</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Three children.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D</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Not mentioned.</a:t>
            </a:r>
          </a:p>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4 Who gave the author the strength to keep working and moving from day to day?</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A</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His father and mother.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B</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Himself.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C</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 </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His wife and children.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D</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His friends.</a:t>
            </a:r>
          </a:p>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5 Which one is NOT true about the author?</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A</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The author is expressing his love to his family.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B</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The author is writing a letter.</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C</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The author is feeling sorry for his family.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D</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The author loves his family very much.</a:t>
            </a:r>
          </a:p>
        </p:txBody>
      </p:sp>
      <p:sp>
        <p:nvSpPr>
          <p:cNvPr id="4" name="矩形 3"/>
          <p:cNvSpPr/>
          <p:nvPr/>
        </p:nvSpPr>
        <p:spPr>
          <a:xfrm>
            <a:off x="7672110" y="1068891"/>
            <a:ext cx="554960" cy="523220"/>
          </a:xfrm>
          <a:prstGeom prst="rect">
            <a:avLst/>
          </a:prstGeom>
        </p:spPr>
        <p:txBody>
          <a:bodyPr wrap="none">
            <a:spAutoFit/>
          </a:bodyPr>
          <a:lstStyle/>
          <a:p>
            <a:r>
              <a:rPr lang="en-US" altLang="zh-CN"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 </a:t>
            </a:r>
            <a:r>
              <a:rPr lang="en-US" altLang="zh-CN" sz="2800" dirty="0" smtClean="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A</a:t>
            </a:r>
            <a:endParaRPr lang="zh-CN" altLang="en-US"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2" name="矩形 1"/>
          <p:cNvSpPr/>
          <p:nvPr/>
        </p:nvSpPr>
        <p:spPr>
          <a:xfrm>
            <a:off x="5503617" y="2021590"/>
            <a:ext cx="410690" cy="523220"/>
          </a:xfrm>
          <a:prstGeom prst="rect">
            <a:avLst/>
          </a:prstGeom>
        </p:spPr>
        <p:txBody>
          <a:bodyPr wrap="none">
            <a:spAutoFit/>
          </a:bodyPr>
          <a:lstStyle/>
          <a:p>
            <a:r>
              <a:rPr lang="en-US" altLang="zh-CN" sz="2800" dirty="0" smtClean="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B</a:t>
            </a:r>
            <a:endParaRPr lang="zh-CN" altLang="en-US"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7" name="矩形 6"/>
          <p:cNvSpPr/>
          <p:nvPr/>
        </p:nvSpPr>
        <p:spPr>
          <a:xfrm>
            <a:off x="5503617" y="2966482"/>
            <a:ext cx="444352" cy="523220"/>
          </a:xfrm>
          <a:prstGeom prst="rect">
            <a:avLst/>
          </a:prstGeom>
        </p:spPr>
        <p:txBody>
          <a:bodyPr wrap="square">
            <a:spAutoFit/>
          </a:bodyPr>
          <a:lstStyle/>
          <a:p>
            <a:r>
              <a:rPr lang="en-US" altLang="zh-CN" sz="2800" dirty="0" smtClean="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B</a:t>
            </a:r>
            <a:endParaRPr lang="zh-CN" altLang="en-US"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8" name="矩形 7"/>
          <p:cNvSpPr/>
          <p:nvPr/>
        </p:nvSpPr>
        <p:spPr>
          <a:xfrm>
            <a:off x="10758126" y="3861022"/>
            <a:ext cx="401072" cy="523220"/>
          </a:xfrm>
          <a:prstGeom prst="rect">
            <a:avLst/>
          </a:prstGeom>
        </p:spPr>
        <p:txBody>
          <a:bodyPr wrap="none">
            <a:spAutoFit/>
          </a:bodyPr>
          <a:lstStyle/>
          <a:p>
            <a:r>
              <a:rPr lang="en-US" altLang="zh-CN" sz="2800" dirty="0" smtClean="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C</a:t>
            </a:r>
            <a:endParaRPr lang="zh-CN" altLang="en-US"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9" name="矩形 8"/>
          <p:cNvSpPr/>
          <p:nvPr/>
        </p:nvSpPr>
        <p:spPr>
          <a:xfrm>
            <a:off x="6478343" y="4743524"/>
            <a:ext cx="410690" cy="523220"/>
          </a:xfrm>
          <a:prstGeom prst="rect">
            <a:avLst/>
          </a:prstGeom>
        </p:spPr>
        <p:txBody>
          <a:bodyPr wrap="none">
            <a:spAutoFit/>
          </a:bodyPr>
          <a:lstStyle/>
          <a:p>
            <a:r>
              <a:rPr lang="en-US" altLang="zh-CN" sz="2800" dirty="0" smtClean="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C</a:t>
            </a:r>
            <a:endParaRPr lang="zh-CN" altLang="en-US"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8"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071832" y="2980194"/>
            <a:ext cx="10086270" cy="2707288"/>
            <a:chOff x="235507" y="2980194"/>
            <a:chExt cx="10086270" cy="2707288"/>
          </a:xfrm>
        </p:grpSpPr>
        <p:sp>
          <p:nvSpPr>
            <p:cNvPr id="32" name="矩形 1"/>
            <p:cNvSpPr>
              <a:spLocks noChangeArrowheads="1"/>
            </p:cNvSpPr>
            <p:nvPr/>
          </p:nvSpPr>
          <p:spPr bwMode="auto">
            <a:xfrm>
              <a:off x="257908"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lvl="0" algn="ctr"/>
              <a:r>
                <a:rPr lang="en-US" altLang="zh-CN" sz="2400" dirty="0">
                  <a:solidFill>
                    <a:srgbClr val="FFFFFF"/>
                  </a:solidFill>
                  <a:latin typeface="Franklin Gothic Medium" panose="020B0603020102020204" pitchFamily="34" charset="0"/>
                </a:rPr>
                <a:t>Lead-in</a:t>
              </a:r>
              <a:endParaRPr lang="zh-CN" altLang="en-US" sz="2400" dirty="0">
                <a:solidFill>
                  <a:srgbClr val="FFFFFF"/>
                </a:solidFill>
                <a:latin typeface="Franklin Gothic Medium" panose="020B0603020102020204" pitchFamily="34" charset="0"/>
              </a:endParaRPr>
            </a:p>
          </p:txBody>
        </p:sp>
        <p:sp>
          <p:nvSpPr>
            <p:cNvPr id="33" name="矩形 21"/>
            <p:cNvSpPr>
              <a:spLocks noChangeArrowheads="1"/>
            </p:cNvSpPr>
            <p:nvPr/>
          </p:nvSpPr>
          <p:spPr bwMode="auto">
            <a:xfrm>
              <a:off x="1948076"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Listening </a:t>
              </a:r>
              <a:r>
                <a:rPr lang="zh-CN" altLang="en-US" sz="2400" dirty="0">
                  <a:solidFill>
                    <a:schemeClr val="bg1"/>
                  </a:solidFill>
                </a:rPr>
                <a:t>＆</a:t>
              </a:r>
            </a:p>
            <a:p>
              <a:pPr>
                <a:defRPr/>
              </a:pPr>
              <a:r>
                <a:rPr lang="en-US" altLang="zh-CN" sz="2400" dirty="0">
                  <a:solidFill>
                    <a:srgbClr val="FFFFFF"/>
                  </a:solidFill>
                  <a:latin typeface="Franklin Gothic Medium" panose="020B0603020102020204" pitchFamily="34" charset="0"/>
                </a:rPr>
                <a:t> Speaking</a:t>
              </a:r>
              <a:endParaRPr lang="zh-CN" altLang="en-US" sz="2400" dirty="0">
                <a:solidFill>
                  <a:srgbClr val="FFFFFF"/>
                </a:solidFill>
                <a:latin typeface="Franklin Gothic Medium" panose="020B0603020102020204" pitchFamily="34" charset="0"/>
              </a:endParaRPr>
            </a:p>
          </p:txBody>
        </p:sp>
        <p:cxnSp>
          <p:nvCxnSpPr>
            <p:cNvPr id="34" name="直接连接符 7167"/>
            <p:cNvCxnSpPr>
              <a:cxnSpLocks noChangeShapeType="1"/>
            </p:cNvCxnSpPr>
            <p:nvPr/>
          </p:nvCxnSpPr>
          <p:spPr bwMode="auto">
            <a:xfrm>
              <a:off x="235507" y="3803285"/>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35" name="直接连接符 7172"/>
            <p:cNvCxnSpPr>
              <a:cxnSpLocks noChangeShapeType="1"/>
            </p:cNvCxnSpPr>
            <p:nvPr/>
          </p:nvCxnSpPr>
          <p:spPr bwMode="auto">
            <a:xfrm rot="16200000" flipV="1">
              <a:off x="78163" y="3644555"/>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36" name="TextBox 7177"/>
            <p:cNvSpPr txBox="1">
              <a:spLocks noChangeArrowheads="1"/>
            </p:cNvSpPr>
            <p:nvPr/>
          </p:nvSpPr>
          <p:spPr bwMode="auto">
            <a:xfrm>
              <a:off x="343817"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1</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37" name="TextBox 7177"/>
            <p:cNvSpPr txBox="1">
              <a:spLocks noChangeArrowheads="1"/>
            </p:cNvSpPr>
            <p:nvPr/>
          </p:nvSpPr>
          <p:spPr bwMode="auto">
            <a:xfrm>
              <a:off x="2036052"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2</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38" name="直接连接符 37"/>
            <p:cNvCxnSpPr/>
            <p:nvPr/>
          </p:nvCxnSpPr>
          <p:spPr bwMode="auto">
            <a:xfrm>
              <a:off x="1914853" y="3803285"/>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39" name="矩形 1"/>
            <p:cNvSpPr>
              <a:spLocks noChangeArrowheads="1"/>
            </p:cNvSpPr>
            <p:nvPr/>
          </p:nvSpPr>
          <p:spPr bwMode="auto">
            <a:xfrm>
              <a:off x="3635861"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Reading</a:t>
              </a:r>
              <a:endParaRPr lang="zh-CN" altLang="en-US" sz="2400" dirty="0">
                <a:solidFill>
                  <a:srgbClr val="FFFFFF"/>
                </a:solidFill>
                <a:latin typeface="Franklin Gothic Medium" panose="020B0603020102020204" pitchFamily="34" charset="0"/>
              </a:endParaRPr>
            </a:p>
          </p:txBody>
        </p:sp>
        <p:sp>
          <p:nvSpPr>
            <p:cNvPr id="40" name="矩形 21"/>
            <p:cNvSpPr>
              <a:spLocks noChangeArrowheads="1"/>
            </p:cNvSpPr>
            <p:nvPr/>
          </p:nvSpPr>
          <p:spPr bwMode="auto">
            <a:xfrm>
              <a:off x="5308689" y="3987936"/>
              <a:ext cx="1574987" cy="1699546"/>
            </a:xfrm>
            <a:prstGeom prst="rect">
              <a:avLst/>
            </a:prstGeom>
            <a:solidFill>
              <a:schemeClr val="accent3">
                <a:lumMod val="75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Grammar</a:t>
              </a:r>
              <a:endParaRPr lang="zh-CN" altLang="en-US" sz="2400" dirty="0">
                <a:solidFill>
                  <a:srgbClr val="FFFFFF"/>
                </a:solidFill>
                <a:latin typeface="Franklin Gothic Medium" panose="020B0603020102020204" pitchFamily="34" charset="0"/>
              </a:endParaRPr>
            </a:p>
          </p:txBody>
        </p:sp>
        <p:cxnSp>
          <p:nvCxnSpPr>
            <p:cNvPr id="41" name="直接连接符 7167"/>
            <p:cNvCxnSpPr>
              <a:cxnSpLocks noChangeShapeType="1"/>
            </p:cNvCxnSpPr>
            <p:nvPr/>
          </p:nvCxnSpPr>
          <p:spPr bwMode="auto">
            <a:xfrm>
              <a:off x="3613460" y="3803285"/>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42" name="TextBox 7177"/>
            <p:cNvSpPr txBox="1">
              <a:spLocks noChangeArrowheads="1"/>
            </p:cNvSpPr>
            <p:nvPr/>
          </p:nvSpPr>
          <p:spPr bwMode="auto">
            <a:xfrm>
              <a:off x="3721770"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3</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43" name="TextBox 7177"/>
            <p:cNvSpPr txBox="1">
              <a:spLocks noChangeArrowheads="1"/>
            </p:cNvSpPr>
            <p:nvPr/>
          </p:nvSpPr>
          <p:spPr bwMode="auto">
            <a:xfrm>
              <a:off x="5396665"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chemeClr val="accent3">
                      <a:lumMod val="75000"/>
                    </a:schemeClr>
                  </a:solidFill>
                  <a:latin typeface="Broadway" pitchFamily="82" charset="0"/>
                  <a:ea typeface="黑体" panose="02010609060101010101" pitchFamily="2" charset="-122"/>
                  <a:cs typeface="Arial" panose="020B0604020202020204" pitchFamily="34" charset="0"/>
                </a:rPr>
                <a:t>Part </a:t>
              </a:r>
              <a:r>
                <a:rPr lang="en-US" altLang="zh-CN" sz="1400" b="1" dirty="0">
                  <a:solidFill>
                    <a:schemeClr val="accent3">
                      <a:lumMod val="75000"/>
                    </a:schemeClr>
                  </a:solidFill>
                  <a:latin typeface="Broadway" pitchFamily="82" charset="0"/>
                  <a:ea typeface="黑体" panose="02010609060101010101" pitchFamily="2" charset="-122"/>
                  <a:cs typeface="Arial" panose="020B0604020202020204" pitchFamily="34" charset="0"/>
                </a:rPr>
                <a:t>  </a:t>
              </a:r>
              <a:r>
                <a:rPr lang="en-US" altLang="zh-CN" sz="3600" b="1" dirty="0">
                  <a:solidFill>
                    <a:schemeClr val="accent3">
                      <a:lumMod val="75000"/>
                    </a:schemeClr>
                  </a:solidFill>
                  <a:latin typeface="Broadway" pitchFamily="82" charset="0"/>
                  <a:ea typeface="黑体" panose="02010609060101010101" pitchFamily="2" charset="-122"/>
                  <a:cs typeface="Arial" panose="020B0604020202020204" pitchFamily="34" charset="0"/>
                </a:rPr>
                <a:t>4</a:t>
              </a:r>
              <a:endParaRPr lang="zh-CN" altLang="en-US" sz="3600" b="1" dirty="0">
                <a:solidFill>
                  <a:schemeClr val="accent3">
                    <a:lumMod val="75000"/>
                  </a:schemeClr>
                </a:solidFill>
                <a:latin typeface="Broadway" pitchFamily="82" charset="0"/>
                <a:ea typeface="黑体" panose="02010609060101010101" pitchFamily="2" charset="-122"/>
                <a:cs typeface="Arial" panose="020B0604020202020204" pitchFamily="34" charset="0"/>
              </a:endParaRPr>
            </a:p>
          </p:txBody>
        </p:sp>
        <p:cxnSp>
          <p:nvCxnSpPr>
            <p:cNvPr id="44" name="直接连接符 43"/>
            <p:cNvCxnSpPr/>
            <p:nvPr/>
          </p:nvCxnSpPr>
          <p:spPr bwMode="auto">
            <a:xfrm>
              <a:off x="5275466" y="3803285"/>
              <a:ext cx="1563445" cy="1588"/>
            </a:xfrm>
            <a:prstGeom prst="line">
              <a:avLst/>
            </a:prstGeom>
            <a:noFill/>
            <a:ln w="9525">
              <a:solidFill>
                <a:schemeClr val="accent3">
                  <a:lumMod val="75000"/>
                </a:schemeClr>
              </a:solidFill>
              <a:round/>
            </a:ln>
            <a:extLst>
              <a:ext uri="{909E8E84-426E-40DD-AFC4-6F175D3DCCD1}">
                <a14:hiddenFill xmlns="" xmlns:a14="http://schemas.microsoft.com/office/drawing/2010/main">
                  <a:noFill/>
                </a14:hiddenFill>
              </a:ext>
            </a:extLst>
          </p:spPr>
        </p:cxnSp>
        <p:cxnSp>
          <p:nvCxnSpPr>
            <p:cNvPr id="45" name="直接连接符 7172"/>
            <p:cNvCxnSpPr>
              <a:cxnSpLocks noChangeShapeType="1"/>
            </p:cNvCxnSpPr>
            <p:nvPr/>
          </p:nvCxnSpPr>
          <p:spPr bwMode="auto">
            <a:xfrm rot="16200000" flipV="1">
              <a:off x="1752182" y="3644555"/>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6" name="直接连接符 7172"/>
            <p:cNvCxnSpPr>
              <a:cxnSpLocks noChangeShapeType="1"/>
            </p:cNvCxnSpPr>
            <p:nvPr/>
          </p:nvCxnSpPr>
          <p:spPr bwMode="auto">
            <a:xfrm rot="16200000" flipV="1">
              <a:off x="3452395" y="3637411"/>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7" name="直接连接符 7172"/>
            <p:cNvCxnSpPr>
              <a:cxnSpLocks noChangeShapeType="1"/>
            </p:cNvCxnSpPr>
            <p:nvPr/>
          </p:nvCxnSpPr>
          <p:spPr bwMode="auto">
            <a:xfrm rot="16200000" flipV="1">
              <a:off x="5114508" y="3644554"/>
              <a:ext cx="325972" cy="1238"/>
            </a:xfrm>
            <a:prstGeom prst="line">
              <a:avLst/>
            </a:prstGeom>
            <a:noFill/>
            <a:ln w="9525">
              <a:solidFill>
                <a:schemeClr val="accent3">
                  <a:lumMod val="75000"/>
                </a:schemeClr>
              </a:solidFill>
              <a:round/>
            </a:ln>
            <a:extLst>
              <a:ext uri="{909E8E84-426E-40DD-AFC4-6F175D3DCCD1}">
                <a14:hiddenFill xmlns="" xmlns:a14="http://schemas.microsoft.com/office/drawing/2010/main">
                  <a:noFill/>
                </a14:hiddenFill>
              </a:ext>
            </a:extLst>
          </p:spPr>
        </p:cxnSp>
        <p:sp>
          <p:nvSpPr>
            <p:cNvPr id="48" name="矩形 1"/>
            <p:cNvSpPr>
              <a:spLocks noChangeArrowheads="1"/>
            </p:cNvSpPr>
            <p:nvPr/>
          </p:nvSpPr>
          <p:spPr bwMode="auto">
            <a:xfrm>
              <a:off x="6981579" y="3987935"/>
              <a:ext cx="167176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Watching &amp; Performing</a:t>
              </a:r>
              <a:endParaRPr lang="zh-CN" altLang="en-US" sz="2400" dirty="0">
                <a:solidFill>
                  <a:srgbClr val="FFFFFF"/>
                </a:solidFill>
                <a:latin typeface="Franklin Gothic Medium" panose="020B0603020102020204" pitchFamily="34" charset="0"/>
              </a:endParaRPr>
            </a:p>
          </p:txBody>
        </p:sp>
        <p:sp>
          <p:nvSpPr>
            <p:cNvPr id="49" name="矩形 21"/>
            <p:cNvSpPr>
              <a:spLocks noChangeArrowheads="1"/>
            </p:cNvSpPr>
            <p:nvPr/>
          </p:nvSpPr>
          <p:spPr bwMode="auto">
            <a:xfrm>
              <a:off x="8746790" y="3987935"/>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Applied Writing</a:t>
              </a:r>
              <a:endParaRPr lang="zh-CN" altLang="en-US" sz="2400" dirty="0">
                <a:solidFill>
                  <a:srgbClr val="FFFFFF"/>
                </a:solidFill>
                <a:latin typeface="Franklin Gothic Medium" panose="020B0603020102020204" pitchFamily="34" charset="0"/>
              </a:endParaRPr>
            </a:p>
          </p:txBody>
        </p:sp>
        <p:cxnSp>
          <p:nvCxnSpPr>
            <p:cNvPr id="50" name="直接连接符 7167"/>
            <p:cNvCxnSpPr>
              <a:cxnSpLocks noChangeShapeType="1"/>
            </p:cNvCxnSpPr>
            <p:nvPr/>
          </p:nvCxnSpPr>
          <p:spPr bwMode="auto">
            <a:xfrm>
              <a:off x="6959178" y="3803284"/>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51" name="TextBox 7177"/>
            <p:cNvSpPr txBox="1">
              <a:spLocks noChangeArrowheads="1"/>
            </p:cNvSpPr>
            <p:nvPr/>
          </p:nvSpPr>
          <p:spPr bwMode="auto">
            <a:xfrm>
              <a:off x="7067488" y="2980194"/>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5</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52" name="TextBox 7177"/>
            <p:cNvSpPr txBox="1">
              <a:spLocks noChangeArrowheads="1"/>
            </p:cNvSpPr>
            <p:nvPr/>
          </p:nvSpPr>
          <p:spPr bwMode="auto">
            <a:xfrm>
              <a:off x="8845917" y="2980194"/>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6</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53" name="直接连接符 52"/>
            <p:cNvCxnSpPr/>
            <p:nvPr/>
          </p:nvCxnSpPr>
          <p:spPr bwMode="auto">
            <a:xfrm>
              <a:off x="8735869" y="3803284"/>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54" name="直接连接符 7172"/>
            <p:cNvCxnSpPr>
              <a:cxnSpLocks noChangeShapeType="1"/>
            </p:cNvCxnSpPr>
            <p:nvPr/>
          </p:nvCxnSpPr>
          <p:spPr bwMode="auto">
            <a:xfrm rot="16200000" flipV="1">
              <a:off x="6795671" y="3639791"/>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55" name="直接连接符 7172"/>
            <p:cNvCxnSpPr>
              <a:cxnSpLocks noChangeShapeType="1"/>
            </p:cNvCxnSpPr>
            <p:nvPr/>
          </p:nvCxnSpPr>
          <p:spPr bwMode="auto">
            <a:xfrm rot="16200000" flipV="1">
              <a:off x="8567668" y="3642173"/>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320538" y="1775192"/>
            <a:ext cx="3949799" cy="400110"/>
          </a:xfrm>
          <a:prstGeom prst="rect">
            <a:avLst/>
          </a:prstGeom>
        </p:spPr>
        <p:txBody>
          <a:bodyPr wrap="none">
            <a:spAutoFit/>
          </a:bodyPr>
          <a:lstStyle/>
          <a:p>
            <a:r>
              <a:rPr lang="en-US" altLang="zh-CN" sz="2000" b="1" dirty="0">
                <a:solidFill>
                  <a:schemeClr val="accent2">
                    <a:lumMod val="60000"/>
                    <a:lumOff val="40000"/>
                  </a:schemeClr>
                </a:solidFill>
              </a:rPr>
              <a:t>Chores are bearable with him / her.</a:t>
            </a:r>
            <a:endParaRPr lang="zh-CN" altLang="en-US" sz="2000" b="1" dirty="0">
              <a:solidFill>
                <a:schemeClr val="accent2">
                  <a:lumMod val="60000"/>
                  <a:lumOff val="40000"/>
                </a:schemeClr>
              </a:solidFill>
            </a:endParaRPr>
          </a:p>
        </p:txBody>
      </p:sp>
      <p:sp>
        <p:nvSpPr>
          <p:cNvPr id="11" name="矩形 10"/>
          <p:cNvSpPr/>
          <p:nvPr/>
        </p:nvSpPr>
        <p:spPr>
          <a:xfrm>
            <a:off x="5660149" y="4412067"/>
            <a:ext cx="6385594" cy="400110"/>
          </a:xfrm>
          <a:prstGeom prst="rect">
            <a:avLst/>
          </a:prstGeom>
        </p:spPr>
        <p:txBody>
          <a:bodyPr wrap="none">
            <a:spAutoFit/>
          </a:bodyPr>
          <a:lstStyle/>
          <a:p>
            <a:r>
              <a:rPr lang="en-US" altLang="zh-CN" sz="2000" b="1" dirty="0">
                <a:solidFill>
                  <a:schemeClr val="accent2">
                    <a:lumMod val="60000"/>
                    <a:lumOff val="40000"/>
                  </a:schemeClr>
                </a:solidFill>
              </a:rPr>
              <a:t>You look through pictures of him / her when you’re bored.</a:t>
            </a:r>
            <a:endParaRPr lang="zh-CN" altLang="en-US" sz="2000" b="1" dirty="0">
              <a:solidFill>
                <a:schemeClr val="accent2">
                  <a:lumMod val="60000"/>
                  <a:lumOff val="40000"/>
                </a:schemeClr>
              </a:solidFill>
            </a:endParaRPr>
          </a:p>
        </p:txBody>
      </p:sp>
      <p:pic>
        <p:nvPicPr>
          <p:cNvPr id="2050" name="Picture 2"/>
          <p:cNvPicPr>
            <a:picLocks noChangeAspect="1" noChangeArrowheads="1"/>
          </p:cNvPicPr>
          <p:nvPr/>
        </p:nvPicPr>
        <p:blipFill>
          <a:blip r:embed="rId2" cstate="print"/>
          <a:srcRect/>
          <a:stretch>
            <a:fillRect/>
          </a:stretch>
        </p:blipFill>
        <p:spPr bwMode="auto">
          <a:xfrm>
            <a:off x="693868" y="2959898"/>
            <a:ext cx="4829855" cy="2730804"/>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6180267" y="478742"/>
            <a:ext cx="4960483" cy="280466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flipH="1">
            <a:off x="-4871" y="532248"/>
            <a:ext cx="6109250" cy="363336"/>
            <a:chOff x="283681" y="2459690"/>
            <a:chExt cx="6109250" cy="363336"/>
          </a:xfrm>
        </p:grpSpPr>
        <p:cxnSp>
          <p:nvCxnSpPr>
            <p:cNvPr id="9" name="MH_Other_1"/>
            <p:cNvCxnSpPr>
              <a:cxnSpLocks noChangeShapeType="1"/>
            </p:cNvCxnSpPr>
            <p:nvPr>
              <p:custDataLst>
                <p:tags r:id="rId2"/>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10" name="MH_Other_2"/>
            <p:cNvCxnSpPr>
              <a:cxnSpLocks noChangeShapeType="1"/>
            </p:cNvCxnSpPr>
            <p:nvPr>
              <p:custDataLst>
                <p:tags r:id="rId3"/>
              </p:custDataLst>
            </p:nvPr>
          </p:nvCxnSpPr>
          <p:spPr bwMode="auto">
            <a:xfrm>
              <a:off x="6140931" y="2459690"/>
              <a:ext cx="252000" cy="0"/>
            </a:xfrm>
            <a:prstGeom prst="line">
              <a:avLst/>
            </a:prstGeom>
            <a:noFill/>
            <a:ln w="25400" algn="ctr">
              <a:solidFill>
                <a:srgbClr val="E95D0E"/>
              </a:solidFill>
              <a:miter lim="800000"/>
            </a:ln>
          </p:spPr>
        </p:cxnSp>
        <p:cxnSp>
          <p:nvCxnSpPr>
            <p:cNvPr id="11" name="MH_Other_3"/>
            <p:cNvCxnSpPr>
              <a:cxnSpLocks noChangeShapeType="1"/>
            </p:cNvCxnSpPr>
            <p:nvPr>
              <p:custDataLst>
                <p:tags r:id="rId4"/>
              </p:custDataLst>
            </p:nvPr>
          </p:nvCxnSpPr>
          <p:spPr bwMode="auto">
            <a:xfrm>
              <a:off x="283681" y="2823026"/>
              <a:ext cx="5292000" cy="0"/>
            </a:xfrm>
            <a:prstGeom prst="line">
              <a:avLst/>
            </a:prstGeom>
            <a:noFill/>
            <a:ln w="25400" algn="ctr">
              <a:solidFill>
                <a:srgbClr val="E95D0E"/>
              </a:solidFill>
              <a:miter lim="800000"/>
            </a:ln>
          </p:spPr>
        </p:cxnSp>
      </p:grpSp>
      <p:sp>
        <p:nvSpPr>
          <p:cNvPr id="12" name="MH_Other_4"/>
          <p:cNvSpPr txBox="1"/>
          <p:nvPr>
            <p:custDataLst>
              <p:tags r:id="rId1"/>
            </p:custDataLst>
          </p:nvPr>
        </p:nvSpPr>
        <p:spPr bwMode="auto">
          <a:xfrm>
            <a:off x="677927" y="279591"/>
            <a:ext cx="5202892" cy="584775"/>
          </a:xfrm>
          <a:prstGeom prst="rect">
            <a:avLst/>
          </a:prstGeom>
          <a:noFill/>
        </p:spPr>
        <p:txBody>
          <a:bodyPr wrap="square">
            <a:spAutoFit/>
          </a:bodyPr>
          <a:lstStyle/>
          <a:p>
            <a:pPr algn="ctr">
              <a:defRPr/>
            </a:pPr>
            <a:r>
              <a:rPr lang="zh-CN" altLang="en-US" sz="32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情态动词</a:t>
            </a:r>
            <a:endParaRPr lang="zh-CN" altLang="en-US" sz="32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TextBox 7"/>
          <p:cNvSpPr txBox="1"/>
          <p:nvPr/>
        </p:nvSpPr>
        <p:spPr>
          <a:xfrm>
            <a:off x="1649507" y="1783976"/>
            <a:ext cx="7243482" cy="2928366"/>
          </a:xfrm>
          <a:prstGeom prst="rect">
            <a:avLst/>
          </a:prstGeom>
          <a:noFill/>
        </p:spPr>
        <p:txBody>
          <a:bodyPr wrap="square" rtlCol="0">
            <a:spAutoFit/>
          </a:bodyPr>
          <a:lstStyle/>
          <a:p>
            <a:pPr algn="just">
              <a:lnSpc>
                <a:spcPct val="130000"/>
              </a:lnSpc>
            </a:pPr>
            <a:r>
              <a:rPr lang="zh-CN" altLang="en-US" b="1" smtClean="0">
                <a:solidFill>
                  <a:srgbClr val="FF0000"/>
                </a:solidFill>
              </a:rPr>
              <a:t>            </a:t>
            </a:r>
            <a:r>
              <a:rPr lang="zh-CN" altLang="en-US" sz="2400" b="1" smtClean="0">
                <a:solidFill>
                  <a:srgbClr val="FF0000"/>
                </a:solidFill>
              </a:rPr>
              <a:t>情态动词</a:t>
            </a:r>
            <a:r>
              <a:rPr lang="zh-CN" altLang="en-US" sz="2400" smtClean="0"/>
              <a:t>又称为情态助动词，是一种本身有一定的词义，表示说话人的情绪、态度或语气 的动词，不能单独作谓语。情态动词主要有</a:t>
            </a:r>
            <a:r>
              <a:rPr lang="en-US" altLang="zh-CN" sz="2400" smtClean="0">
                <a:latin typeface="Comic Sans MS" panose="030F0702030302020204" pitchFamily="66" charset="0"/>
              </a:rPr>
              <a:t>can, may, must, could, might, shall, should, will, would, ought to, need, dare</a:t>
            </a:r>
            <a:r>
              <a:rPr lang="en-US" altLang="zh-CN" sz="2400" smtClean="0"/>
              <a:t> </a:t>
            </a:r>
            <a:r>
              <a:rPr lang="zh-CN" altLang="en-US" sz="2400" smtClean="0"/>
              <a:t>等，表示可能、怀疑、允诺、愿望、义务、必要、猜测等语气。情态动词没有 人称和数的变化。</a:t>
            </a:r>
            <a:endParaRPr lang="zh-CN" altLang="en-US" sz="2400"/>
          </a:p>
        </p:txBody>
      </p:sp>
      <p:pic>
        <p:nvPicPr>
          <p:cNvPr id="13" name="图片 12"/>
          <p:cNvPicPr>
            <a:picLocks noChangeAspect="1"/>
          </p:cNvPicPr>
          <p:nvPr/>
        </p:nvPicPr>
        <p:blipFill>
          <a:blip r:embed="rId6" cstate="print">
            <a:clrChange>
              <a:clrFrom>
                <a:srgbClr val="FFFFFF"/>
              </a:clrFrom>
              <a:clrTo>
                <a:srgbClr val="FFFFFF">
                  <a:alpha val="0"/>
                </a:srgbClr>
              </a:clrTo>
            </a:clrChange>
          </a:blip>
          <a:stretch>
            <a:fillRect/>
          </a:stretch>
        </p:blipFill>
        <p:spPr>
          <a:xfrm>
            <a:off x="8578159" y="3057407"/>
            <a:ext cx="2866667" cy="2790476"/>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flipH="1">
            <a:off x="-4871" y="532248"/>
            <a:ext cx="6109250" cy="363336"/>
            <a:chOff x="283681" y="2459690"/>
            <a:chExt cx="6109250" cy="363336"/>
          </a:xfrm>
        </p:grpSpPr>
        <p:cxnSp>
          <p:nvCxnSpPr>
            <p:cNvPr id="9" name="MH_Other_1"/>
            <p:cNvCxnSpPr>
              <a:cxnSpLocks noChangeShapeType="1"/>
            </p:cNvCxnSpPr>
            <p:nvPr>
              <p:custDataLst>
                <p:tags r:id="rId2"/>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10" name="MH_Other_2"/>
            <p:cNvCxnSpPr>
              <a:cxnSpLocks noChangeShapeType="1"/>
            </p:cNvCxnSpPr>
            <p:nvPr>
              <p:custDataLst>
                <p:tags r:id="rId3"/>
              </p:custDataLst>
            </p:nvPr>
          </p:nvCxnSpPr>
          <p:spPr bwMode="auto">
            <a:xfrm>
              <a:off x="6140931" y="2459690"/>
              <a:ext cx="252000" cy="0"/>
            </a:xfrm>
            <a:prstGeom prst="line">
              <a:avLst/>
            </a:prstGeom>
            <a:noFill/>
            <a:ln w="25400" algn="ctr">
              <a:solidFill>
                <a:srgbClr val="E95D0E"/>
              </a:solidFill>
              <a:miter lim="800000"/>
            </a:ln>
          </p:spPr>
        </p:cxnSp>
        <p:cxnSp>
          <p:nvCxnSpPr>
            <p:cNvPr id="11" name="MH_Other_3"/>
            <p:cNvCxnSpPr>
              <a:cxnSpLocks noChangeShapeType="1"/>
            </p:cNvCxnSpPr>
            <p:nvPr>
              <p:custDataLst>
                <p:tags r:id="rId4"/>
              </p:custDataLst>
            </p:nvPr>
          </p:nvCxnSpPr>
          <p:spPr bwMode="auto">
            <a:xfrm>
              <a:off x="283681" y="2823026"/>
              <a:ext cx="5292000" cy="0"/>
            </a:xfrm>
            <a:prstGeom prst="line">
              <a:avLst/>
            </a:prstGeom>
            <a:noFill/>
            <a:ln w="25400" algn="ctr">
              <a:solidFill>
                <a:srgbClr val="E95D0E"/>
              </a:solidFill>
              <a:miter lim="800000"/>
            </a:ln>
          </p:spPr>
        </p:cxnSp>
      </p:grpSp>
      <p:sp>
        <p:nvSpPr>
          <p:cNvPr id="12" name="MH_Other_4"/>
          <p:cNvSpPr txBox="1"/>
          <p:nvPr>
            <p:custDataLst>
              <p:tags r:id="rId1"/>
            </p:custDataLst>
          </p:nvPr>
        </p:nvSpPr>
        <p:spPr bwMode="auto">
          <a:xfrm>
            <a:off x="677927" y="431991"/>
            <a:ext cx="5202892" cy="461665"/>
          </a:xfrm>
          <a:prstGeom prst="rect">
            <a:avLst/>
          </a:prstGeom>
          <a:noFill/>
        </p:spPr>
        <p:txBody>
          <a:bodyPr wrap="square">
            <a:spAutoFit/>
          </a:bodyPr>
          <a:lstStyle/>
          <a:p>
            <a:pPr algn="ctr">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1</a:t>
            </a:r>
            <a:r>
              <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、情态动词一览表</a:t>
            </a:r>
          </a:p>
        </p:txBody>
      </p:sp>
      <p:pic>
        <p:nvPicPr>
          <p:cNvPr id="5122" name="Picture 2"/>
          <p:cNvPicPr>
            <a:picLocks noChangeAspect="1" noChangeArrowheads="1"/>
          </p:cNvPicPr>
          <p:nvPr/>
        </p:nvPicPr>
        <p:blipFill>
          <a:blip r:embed="rId6" cstate="print"/>
          <a:srcRect/>
          <a:stretch>
            <a:fillRect/>
          </a:stretch>
        </p:blipFill>
        <p:spPr bwMode="auto">
          <a:xfrm>
            <a:off x="970384" y="1492023"/>
            <a:ext cx="10126016" cy="4269253"/>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flipH="1">
            <a:off x="-4871" y="532248"/>
            <a:ext cx="6109250" cy="363336"/>
            <a:chOff x="283681" y="2459690"/>
            <a:chExt cx="6109250" cy="363336"/>
          </a:xfrm>
        </p:grpSpPr>
        <p:cxnSp>
          <p:nvCxnSpPr>
            <p:cNvPr id="3" name="MH_Other_1"/>
            <p:cNvCxnSpPr>
              <a:cxnSpLocks noChangeShapeType="1"/>
            </p:cNvCxnSpPr>
            <p:nvPr>
              <p:custDataLst>
                <p:tags r:id="rId2"/>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4" name="MH_Other_2"/>
            <p:cNvCxnSpPr>
              <a:cxnSpLocks noChangeShapeType="1"/>
            </p:cNvCxnSpPr>
            <p:nvPr>
              <p:custDataLst>
                <p:tags r:id="rId3"/>
              </p:custDataLst>
            </p:nvPr>
          </p:nvCxnSpPr>
          <p:spPr bwMode="auto">
            <a:xfrm>
              <a:off x="6140931" y="2459690"/>
              <a:ext cx="252000" cy="0"/>
            </a:xfrm>
            <a:prstGeom prst="line">
              <a:avLst/>
            </a:prstGeom>
            <a:noFill/>
            <a:ln w="25400" algn="ctr">
              <a:solidFill>
                <a:srgbClr val="E95D0E"/>
              </a:solidFill>
              <a:miter lim="800000"/>
            </a:ln>
          </p:spPr>
        </p:cxnSp>
        <p:cxnSp>
          <p:nvCxnSpPr>
            <p:cNvPr id="5" name="MH_Other_3"/>
            <p:cNvCxnSpPr>
              <a:cxnSpLocks noChangeShapeType="1"/>
            </p:cNvCxnSpPr>
            <p:nvPr>
              <p:custDataLst>
                <p:tags r:id="rId4"/>
              </p:custDataLst>
            </p:nvPr>
          </p:nvCxnSpPr>
          <p:spPr bwMode="auto">
            <a:xfrm>
              <a:off x="283681" y="2823026"/>
              <a:ext cx="5292000" cy="0"/>
            </a:xfrm>
            <a:prstGeom prst="line">
              <a:avLst/>
            </a:prstGeom>
            <a:noFill/>
            <a:ln w="25400" algn="ctr">
              <a:solidFill>
                <a:srgbClr val="E95D0E"/>
              </a:solidFill>
              <a:miter lim="800000"/>
            </a:ln>
          </p:spPr>
        </p:cxnSp>
      </p:grpSp>
      <p:sp>
        <p:nvSpPr>
          <p:cNvPr id="6" name="MH_Other_4"/>
          <p:cNvSpPr txBox="1"/>
          <p:nvPr>
            <p:custDataLst>
              <p:tags r:id="rId1"/>
            </p:custDataLst>
          </p:nvPr>
        </p:nvSpPr>
        <p:spPr bwMode="auto">
          <a:xfrm>
            <a:off x="677927" y="397913"/>
            <a:ext cx="5426452" cy="461665"/>
          </a:xfrm>
          <a:prstGeom prst="rect">
            <a:avLst/>
          </a:prstGeom>
          <a:noFill/>
        </p:spPr>
        <p:txBody>
          <a:bodyPr wrap="square">
            <a:spAutoFit/>
          </a:bodyPr>
          <a:lstStyle/>
          <a:p>
            <a:pPr algn="ctr">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2</a:t>
            </a:r>
            <a:r>
              <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、情态动词</a:t>
            </a: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may / might </a:t>
            </a:r>
            <a:r>
              <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的基本用法</a:t>
            </a:r>
          </a:p>
        </p:txBody>
      </p:sp>
      <p:sp>
        <p:nvSpPr>
          <p:cNvPr id="8" name="矩形 7"/>
          <p:cNvSpPr/>
          <p:nvPr/>
        </p:nvSpPr>
        <p:spPr>
          <a:xfrm>
            <a:off x="986270" y="1513503"/>
            <a:ext cx="9038574" cy="1532727"/>
          </a:xfrm>
          <a:prstGeom prst="rect">
            <a:avLst/>
          </a:prstGeom>
        </p:spPr>
        <p:txBody>
          <a:bodyPr wrap="square">
            <a:spAutoFit/>
          </a:bodyPr>
          <a:lstStyle/>
          <a:p>
            <a:pPr>
              <a:lnSpc>
                <a:spcPct val="130000"/>
              </a:lnSpc>
            </a:pPr>
            <a:r>
              <a:rPr lang="en-US" altLang="zh-CN" b="1" dirty="0">
                <a:solidFill>
                  <a:schemeClr val="accent3">
                    <a:lumMod val="75000"/>
                  </a:schemeClr>
                </a:solidFill>
                <a:latin typeface="TimesNewRomanPSMT"/>
              </a:rPr>
              <a:t>1</a:t>
            </a:r>
            <a:r>
              <a:rPr lang="zh-CN" altLang="en-US" b="1" dirty="0">
                <a:solidFill>
                  <a:schemeClr val="accent3">
                    <a:lumMod val="75000"/>
                  </a:schemeClr>
                </a:solidFill>
                <a:latin typeface="宋体" panose="02010600030101010101" pitchFamily="2" charset="-122"/>
              </a:rPr>
              <a:t>）</a:t>
            </a:r>
            <a:r>
              <a:rPr lang="en-US" altLang="zh-CN" b="1" dirty="0">
                <a:solidFill>
                  <a:schemeClr val="accent3">
                    <a:lumMod val="75000"/>
                  </a:schemeClr>
                </a:solidFill>
                <a:latin typeface="TimesNewRomanPSMT"/>
              </a:rPr>
              <a:t>may / might </a:t>
            </a:r>
            <a:r>
              <a:rPr lang="zh-CN" altLang="en-US" b="1" dirty="0">
                <a:solidFill>
                  <a:schemeClr val="accent3">
                    <a:lumMod val="75000"/>
                  </a:schemeClr>
                </a:solidFill>
                <a:latin typeface="宋体" panose="02010600030101010101" pitchFamily="2" charset="-122"/>
              </a:rPr>
              <a:t>表示许可或请求</a:t>
            </a:r>
          </a:p>
          <a:p>
            <a:pPr>
              <a:lnSpc>
                <a:spcPct val="130000"/>
              </a:lnSpc>
            </a:pPr>
            <a:r>
              <a:rPr lang="zh-CN" altLang="en-US" dirty="0">
                <a:solidFill>
                  <a:srgbClr val="000000"/>
                </a:solidFill>
                <a:latin typeface="宋体" panose="02010600030101010101" pitchFamily="2" charset="-122"/>
              </a:rPr>
              <a:t>其否定回答用</a:t>
            </a:r>
            <a:r>
              <a:rPr lang="en-US" altLang="zh-CN" dirty="0">
                <a:solidFill>
                  <a:srgbClr val="000000"/>
                </a:solidFill>
                <a:latin typeface="TimesNewRomanPSMT"/>
              </a:rPr>
              <a:t>can’t </a:t>
            </a:r>
            <a:r>
              <a:rPr lang="zh-CN" altLang="en-US" dirty="0">
                <a:solidFill>
                  <a:srgbClr val="000000"/>
                </a:solidFill>
                <a:latin typeface="宋体" panose="02010600030101010101" pitchFamily="2" charset="-122"/>
              </a:rPr>
              <a:t>或</a:t>
            </a:r>
            <a:r>
              <a:rPr lang="en-US" altLang="zh-CN" dirty="0">
                <a:solidFill>
                  <a:srgbClr val="000000"/>
                </a:solidFill>
                <a:latin typeface="TimesNewRomanPSMT"/>
              </a:rPr>
              <a:t>mustn’t</a:t>
            </a:r>
            <a:r>
              <a:rPr lang="zh-CN" altLang="en-US" dirty="0">
                <a:solidFill>
                  <a:srgbClr val="000000"/>
                </a:solidFill>
                <a:latin typeface="宋体" panose="02010600030101010101" pitchFamily="2" charset="-122"/>
              </a:rPr>
              <a:t>。</a:t>
            </a:r>
          </a:p>
          <a:p>
            <a:pPr>
              <a:lnSpc>
                <a:spcPct val="130000"/>
              </a:lnSpc>
            </a:pPr>
            <a:r>
              <a:rPr lang="en-US" altLang="zh-CN" i="1" dirty="0">
                <a:solidFill>
                  <a:srgbClr val="000000"/>
                </a:solidFill>
                <a:latin typeface="TimesNewRomanPS-ItalicMT"/>
              </a:rPr>
              <a:t>       e.g. </a:t>
            </a:r>
            <a:r>
              <a:rPr lang="en-US" altLang="zh-CN" dirty="0">
                <a:solidFill>
                  <a:srgbClr val="000000"/>
                </a:solidFill>
                <a:latin typeface="TimesNewRomanPSMT"/>
              </a:rPr>
              <a:t>—May I go home now?     </a:t>
            </a:r>
            <a:r>
              <a:rPr lang="zh-CN" altLang="en-US" dirty="0">
                <a:solidFill>
                  <a:srgbClr val="000000"/>
                </a:solidFill>
                <a:latin typeface="宋体" panose="02010600030101010101" pitchFamily="2" charset="-122"/>
              </a:rPr>
              <a:t>我现在能回家吗？</a:t>
            </a:r>
          </a:p>
          <a:p>
            <a:pPr>
              <a:lnSpc>
                <a:spcPct val="130000"/>
              </a:lnSpc>
            </a:pPr>
            <a:r>
              <a:rPr lang="en-US" altLang="zh-CN" dirty="0">
                <a:solidFill>
                  <a:srgbClr val="000000"/>
                </a:solidFill>
                <a:latin typeface="TimesNewRomanPSMT"/>
              </a:rPr>
              <a:t>              —Yes, you may. / No, you can’t.     </a:t>
            </a:r>
            <a:r>
              <a:rPr lang="zh-CN" altLang="en-US" dirty="0">
                <a:solidFill>
                  <a:srgbClr val="000000"/>
                </a:solidFill>
                <a:latin typeface="宋体" panose="02010600030101010101" pitchFamily="2" charset="-122"/>
              </a:rPr>
              <a:t>是的，你可以。</a:t>
            </a:r>
            <a:r>
              <a:rPr lang="en-US" altLang="zh-CN" dirty="0">
                <a:solidFill>
                  <a:srgbClr val="000000"/>
                </a:solidFill>
                <a:latin typeface="TimesNewRomanPSMT"/>
              </a:rPr>
              <a:t>/ </a:t>
            </a:r>
            <a:r>
              <a:rPr lang="zh-CN" altLang="en-US" dirty="0">
                <a:solidFill>
                  <a:srgbClr val="000000"/>
                </a:solidFill>
                <a:latin typeface="宋体" panose="02010600030101010101" pitchFamily="2" charset="-122"/>
              </a:rPr>
              <a:t>不，你不能。</a:t>
            </a:r>
            <a:endParaRPr lang="zh-CN" altLang="en-US" dirty="0"/>
          </a:p>
        </p:txBody>
      </p:sp>
      <p:sp>
        <p:nvSpPr>
          <p:cNvPr id="9" name="矩形 8"/>
          <p:cNvSpPr/>
          <p:nvPr/>
        </p:nvSpPr>
        <p:spPr>
          <a:xfrm>
            <a:off x="1927290" y="3700155"/>
            <a:ext cx="9619668" cy="1532727"/>
          </a:xfrm>
          <a:prstGeom prst="rect">
            <a:avLst/>
          </a:prstGeom>
        </p:spPr>
        <p:txBody>
          <a:bodyPr wrap="square">
            <a:spAutoFit/>
          </a:bodyPr>
          <a:lstStyle/>
          <a:p>
            <a:pPr>
              <a:lnSpc>
                <a:spcPct val="130000"/>
              </a:lnSpc>
            </a:pPr>
            <a:r>
              <a:rPr lang="en-US" altLang="zh-CN" b="1" dirty="0">
                <a:solidFill>
                  <a:schemeClr val="accent3">
                    <a:lumMod val="75000"/>
                  </a:schemeClr>
                </a:solidFill>
                <a:latin typeface="TimesNewRomanPSMT"/>
              </a:rPr>
              <a:t>2</a:t>
            </a:r>
            <a:r>
              <a:rPr lang="zh-CN" altLang="en-US" b="1" dirty="0">
                <a:solidFill>
                  <a:schemeClr val="accent3">
                    <a:lumMod val="75000"/>
                  </a:schemeClr>
                </a:solidFill>
                <a:latin typeface="TimesNewRomanPSMT"/>
              </a:rPr>
              <a:t>）表示可能性或猜测</a:t>
            </a:r>
          </a:p>
          <a:p>
            <a:pPr>
              <a:lnSpc>
                <a:spcPct val="130000"/>
              </a:lnSpc>
            </a:pPr>
            <a:r>
              <a:rPr lang="zh-CN" altLang="en-US" dirty="0">
                <a:solidFill>
                  <a:srgbClr val="000000"/>
                </a:solidFill>
                <a:latin typeface="宋体" panose="02010600030101010101" pitchFamily="2" charset="-122"/>
              </a:rPr>
              <a:t>当表示请求时，</a:t>
            </a:r>
            <a:r>
              <a:rPr lang="en-US" altLang="zh-CN" dirty="0">
                <a:solidFill>
                  <a:srgbClr val="000000"/>
                </a:solidFill>
                <a:latin typeface="TimesNewRomanPSMT"/>
              </a:rPr>
              <a:t>might</a:t>
            </a:r>
            <a:r>
              <a:rPr lang="en-US" altLang="zh-CN" dirty="0">
                <a:solidFill>
                  <a:srgbClr val="000000"/>
                </a:solidFill>
                <a:latin typeface="宋体" panose="02010600030101010101" pitchFamily="2" charset="-122"/>
              </a:rPr>
              <a:t> </a:t>
            </a:r>
            <a:r>
              <a:rPr lang="zh-CN" altLang="en-US" dirty="0">
                <a:solidFill>
                  <a:srgbClr val="000000"/>
                </a:solidFill>
                <a:latin typeface="宋体" panose="02010600030101010101" pitchFamily="2" charset="-122"/>
              </a:rPr>
              <a:t>比 </a:t>
            </a:r>
            <a:r>
              <a:rPr lang="en-US" altLang="zh-CN" dirty="0">
                <a:solidFill>
                  <a:srgbClr val="000000"/>
                </a:solidFill>
                <a:latin typeface="TimesNewRomanPSMT"/>
              </a:rPr>
              <a:t>may </a:t>
            </a:r>
            <a:r>
              <a:rPr lang="zh-CN" altLang="en-US" dirty="0">
                <a:solidFill>
                  <a:srgbClr val="000000"/>
                </a:solidFill>
                <a:latin typeface="宋体" panose="02010600030101010101" pitchFamily="2" charset="-122"/>
              </a:rPr>
              <a:t>语气更婉转，当表示猜测时，</a:t>
            </a:r>
            <a:r>
              <a:rPr lang="en-US" altLang="zh-CN" dirty="0">
                <a:solidFill>
                  <a:srgbClr val="000000"/>
                </a:solidFill>
                <a:latin typeface="TimesNewRomanPSMT"/>
              </a:rPr>
              <a:t>might</a:t>
            </a:r>
            <a:r>
              <a:rPr lang="en-US" altLang="zh-CN" dirty="0">
                <a:solidFill>
                  <a:srgbClr val="000000"/>
                </a:solidFill>
                <a:latin typeface="宋体" panose="02010600030101010101" pitchFamily="2" charset="-122"/>
              </a:rPr>
              <a:t> </a:t>
            </a:r>
            <a:r>
              <a:rPr lang="zh-CN" altLang="en-US" dirty="0">
                <a:solidFill>
                  <a:srgbClr val="000000"/>
                </a:solidFill>
                <a:latin typeface="宋体" panose="02010600030101010101" pitchFamily="2" charset="-122"/>
              </a:rPr>
              <a:t>比 </a:t>
            </a:r>
            <a:r>
              <a:rPr lang="en-US" altLang="zh-CN" dirty="0">
                <a:solidFill>
                  <a:srgbClr val="000000"/>
                </a:solidFill>
                <a:latin typeface="TimesNewRomanPSMT"/>
              </a:rPr>
              <a:t>may</a:t>
            </a:r>
            <a:r>
              <a:rPr lang="en-US" altLang="zh-CN" dirty="0">
                <a:solidFill>
                  <a:srgbClr val="000000"/>
                </a:solidFill>
                <a:latin typeface="宋体" panose="02010600030101010101" pitchFamily="2" charset="-122"/>
              </a:rPr>
              <a:t> </a:t>
            </a:r>
            <a:r>
              <a:rPr lang="zh-CN" altLang="en-US" dirty="0">
                <a:solidFill>
                  <a:srgbClr val="000000"/>
                </a:solidFill>
                <a:latin typeface="宋体" panose="02010600030101010101" pitchFamily="2" charset="-122"/>
              </a:rPr>
              <a:t>更不确定。</a:t>
            </a:r>
          </a:p>
          <a:p>
            <a:pPr>
              <a:lnSpc>
                <a:spcPct val="130000"/>
              </a:lnSpc>
            </a:pPr>
            <a:r>
              <a:rPr lang="en-US" altLang="zh-CN" i="1" dirty="0">
                <a:solidFill>
                  <a:srgbClr val="000000"/>
                </a:solidFill>
                <a:latin typeface="TimesNewRomanPS-ItalicMT"/>
              </a:rPr>
              <a:t>       e.g. You may ask the teacher tomorrow.     </a:t>
            </a:r>
            <a:r>
              <a:rPr lang="zh-CN" altLang="en-US" dirty="0">
                <a:solidFill>
                  <a:srgbClr val="000000"/>
                </a:solidFill>
                <a:latin typeface="宋体" panose="02010600030101010101" pitchFamily="2" charset="-122"/>
              </a:rPr>
              <a:t>你可以明天问老师。</a:t>
            </a:r>
          </a:p>
          <a:p>
            <a:pPr>
              <a:lnSpc>
                <a:spcPct val="130000"/>
              </a:lnSpc>
            </a:pPr>
            <a:r>
              <a:rPr lang="en-US" altLang="zh-CN" i="1" dirty="0">
                <a:solidFill>
                  <a:srgbClr val="000000"/>
                </a:solidFill>
                <a:latin typeface="TimesNewRomanPS-ItalicMT"/>
              </a:rPr>
              <a:t>       You might ask your father to buy this bag for you.</a:t>
            </a:r>
            <a:r>
              <a:rPr lang="en-US" altLang="zh-CN" i="1" dirty="0">
                <a:solidFill>
                  <a:srgbClr val="000000"/>
                </a:solidFill>
                <a:latin typeface="宋体" panose="02010600030101010101" pitchFamily="2" charset="-122"/>
              </a:rPr>
              <a:t>   </a:t>
            </a:r>
            <a:r>
              <a:rPr lang="zh-CN" altLang="en-US" dirty="0">
                <a:solidFill>
                  <a:srgbClr val="000000"/>
                </a:solidFill>
                <a:latin typeface="宋体" panose="02010600030101010101" pitchFamily="2" charset="-122"/>
              </a:rPr>
              <a:t>你也许可以让你父亲给你买这个包。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
                                        <p:tgtEl>
                                          <p:spTgt spid="8"/>
                                        </p:tgtEl>
                                      </p:cBhvr>
                                    </p:animEffect>
                                    <p:anim calcmode="lin" valueType="num">
                                      <p:cBhvr>
                                        <p:cTn id="8" dur="400" fill="hold"/>
                                        <p:tgtEl>
                                          <p:spTgt spid="8"/>
                                        </p:tgtEl>
                                        <p:attrNameLst>
                                          <p:attrName>ppt_x</p:attrName>
                                        </p:attrNameLst>
                                      </p:cBhvr>
                                      <p:tavLst>
                                        <p:tav tm="0">
                                          <p:val>
                                            <p:strVal val="#ppt_x"/>
                                          </p:val>
                                        </p:tav>
                                        <p:tav tm="100000">
                                          <p:val>
                                            <p:strVal val="#ppt_x"/>
                                          </p:val>
                                        </p:tav>
                                      </p:tavLst>
                                    </p:anim>
                                    <p:anim calcmode="lin" valueType="num">
                                      <p:cBhvr>
                                        <p:cTn id="9" dur="400" fill="hold"/>
                                        <p:tgtEl>
                                          <p:spTgt spid="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
                                        <p:tgtEl>
                                          <p:spTgt spid="9"/>
                                        </p:tgtEl>
                                      </p:cBhvr>
                                    </p:animEffect>
                                    <p:anim calcmode="lin" valueType="num">
                                      <p:cBhvr>
                                        <p:cTn id="17" dur="400" fill="hold"/>
                                        <p:tgtEl>
                                          <p:spTgt spid="9"/>
                                        </p:tgtEl>
                                        <p:attrNameLst>
                                          <p:attrName>ppt_x</p:attrName>
                                        </p:attrNameLst>
                                      </p:cBhvr>
                                      <p:tavLst>
                                        <p:tav tm="0">
                                          <p:val>
                                            <p:strVal val="#ppt_x"/>
                                          </p:val>
                                        </p:tav>
                                        <p:tav tm="100000">
                                          <p:val>
                                            <p:strVal val="#ppt_x"/>
                                          </p:val>
                                        </p:tav>
                                      </p:tavLst>
                                    </p:anim>
                                    <p:anim calcmode="lin" valueType="num">
                                      <p:cBhvr>
                                        <p:cTn id="18" dur="400" fill="hold"/>
                                        <p:tgtEl>
                                          <p:spTgt spid="9"/>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b="3411"/>
          <a:stretch>
            <a:fillRect/>
          </a:stretch>
        </p:blipFill>
        <p:spPr>
          <a:xfrm>
            <a:off x="4976037" y="-611870"/>
            <a:ext cx="7227848" cy="6987140"/>
          </a:xfrm>
          <a:prstGeom prst="rect">
            <a:avLst/>
          </a:prstGeom>
        </p:spPr>
      </p:pic>
      <p:sp>
        <p:nvSpPr>
          <p:cNvPr id="2" name="矩形 1"/>
          <p:cNvSpPr/>
          <p:nvPr/>
        </p:nvSpPr>
        <p:spPr>
          <a:xfrm>
            <a:off x="944528" y="739269"/>
            <a:ext cx="6096000" cy="923330"/>
          </a:xfrm>
          <a:prstGeom prst="rect">
            <a:avLst/>
          </a:prstGeom>
        </p:spPr>
        <p:txBody>
          <a:bodyPr>
            <a:spAutoFit/>
          </a:bodyPr>
          <a:lstStyle/>
          <a:p>
            <a:pPr>
              <a:lnSpc>
                <a:spcPct val="150000"/>
              </a:lnSpc>
            </a:pPr>
            <a:r>
              <a:rPr lang="en-US" altLang="zh-CN" b="1" dirty="0">
                <a:solidFill>
                  <a:schemeClr val="accent3">
                    <a:lumMod val="75000"/>
                  </a:schemeClr>
                </a:solidFill>
                <a:latin typeface="TimesNewRomanPSMT"/>
              </a:rPr>
              <a:t>3</a:t>
            </a:r>
            <a:r>
              <a:rPr lang="zh-CN" altLang="en-US" b="1" dirty="0">
                <a:solidFill>
                  <a:schemeClr val="accent3">
                    <a:lumMod val="75000"/>
                  </a:schemeClr>
                </a:solidFill>
                <a:latin typeface="TimesNewRomanPSMT"/>
              </a:rPr>
              <a:t>）表示祝愿</a:t>
            </a:r>
          </a:p>
          <a:p>
            <a:pPr>
              <a:lnSpc>
                <a:spcPct val="150000"/>
              </a:lnSpc>
            </a:pPr>
            <a:r>
              <a:rPr lang="en-US" altLang="zh-CN" i="1" dirty="0">
                <a:solidFill>
                  <a:srgbClr val="000000"/>
                </a:solidFill>
                <a:latin typeface="TimesNewRomanPS-ItalicMT"/>
              </a:rPr>
              <a:t>        e.g. </a:t>
            </a:r>
            <a:r>
              <a:rPr lang="en-US" altLang="zh-CN" dirty="0">
                <a:solidFill>
                  <a:srgbClr val="000000"/>
                </a:solidFill>
                <a:latin typeface="TimesNewRomanPSMT"/>
              </a:rPr>
              <a:t>May you succeed.     </a:t>
            </a:r>
            <a:r>
              <a:rPr lang="zh-CN" altLang="en-US" dirty="0">
                <a:solidFill>
                  <a:srgbClr val="000000"/>
                </a:solidFill>
                <a:latin typeface="宋体" panose="02010600030101010101" pitchFamily="2" charset="-122"/>
              </a:rPr>
              <a:t>祝你成功。</a:t>
            </a:r>
            <a:endParaRPr lang="zh-CN" altLang="en-US" dirty="0"/>
          </a:p>
        </p:txBody>
      </p:sp>
      <p:sp>
        <p:nvSpPr>
          <p:cNvPr id="3" name="矩形 2"/>
          <p:cNvSpPr/>
          <p:nvPr/>
        </p:nvSpPr>
        <p:spPr>
          <a:xfrm>
            <a:off x="944528" y="1662599"/>
            <a:ext cx="8686800" cy="3416320"/>
          </a:xfrm>
          <a:prstGeom prst="rect">
            <a:avLst/>
          </a:prstGeom>
        </p:spPr>
        <p:txBody>
          <a:bodyPr wrap="square">
            <a:spAutoFit/>
          </a:bodyPr>
          <a:lstStyle/>
          <a:p>
            <a:pPr>
              <a:lnSpc>
                <a:spcPct val="150000"/>
              </a:lnSpc>
            </a:pPr>
            <a:r>
              <a:rPr lang="en-US" altLang="zh-CN" b="1" dirty="0">
                <a:solidFill>
                  <a:schemeClr val="accent3">
                    <a:lumMod val="75000"/>
                  </a:schemeClr>
                </a:solidFill>
                <a:latin typeface="TimesNewRomanPSMT"/>
              </a:rPr>
              <a:t>4</a:t>
            </a:r>
            <a:r>
              <a:rPr lang="zh-CN" altLang="en-US" b="1" dirty="0">
                <a:solidFill>
                  <a:schemeClr val="accent3">
                    <a:lumMod val="75000"/>
                  </a:schemeClr>
                </a:solidFill>
                <a:latin typeface="TimesNewRomanPSMT"/>
              </a:rPr>
              <a:t>）注意区分</a:t>
            </a:r>
            <a:r>
              <a:rPr lang="en-US" altLang="zh-CN" b="1" dirty="0">
                <a:solidFill>
                  <a:schemeClr val="accent3">
                    <a:lumMod val="75000"/>
                  </a:schemeClr>
                </a:solidFill>
                <a:latin typeface="TimesNewRomanPSMT"/>
              </a:rPr>
              <a:t>maybe </a:t>
            </a:r>
            <a:r>
              <a:rPr lang="zh-CN" altLang="en-US" b="1" dirty="0">
                <a:solidFill>
                  <a:schemeClr val="accent3">
                    <a:lumMod val="75000"/>
                  </a:schemeClr>
                </a:solidFill>
                <a:latin typeface="TimesNewRomanPSMT"/>
              </a:rPr>
              <a:t>和</a:t>
            </a:r>
            <a:r>
              <a:rPr lang="en-US" altLang="zh-CN" b="1" dirty="0">
                <a:solidFill>
                  <a:schemeClr val="accent3">
                    <a:lumMod val="75000"/>
                  </a:schemeClr>
                </a:solidFill>
                <a:latin typeface="TimesNewRomanPSMT"/>
              </a:rPr>
              <a:t>may be</a:t>
            </a:r>
          </a:p>
          <a:p>
            <a:pPr indent="457200">
              <a:lnSpc>
                <a:spcPct val="150000"/>
              </a:lnSpc>
            </a:pPr>
            <a:r>
              <a:rPr lang="en-US" altLang="zh-CN" dirty="0">
                <a:solidFill>
                  <a:srgbClr val="000000"/>
                </a:solidFill>
                <a:latin typeface="TimesNewRomanPSMT"/>
              </a:rPr>
              <a:t>maybe </a:t>
            </a:r>
            <a:r>
              <a:rPr lang="zh-CN" altLang="en-US" dirty="0">
                <a:solidFill>
                  <a:srgbClr val="000000"/>
                </a:solidFill>
                <a:latin typeface="宋体" panose="02010600030101010101" pitchFamily="2" charset="-122"/>
              </a:rPr>
              <a:t>是副词，意思是“也许”，“可能”，在句中作状语，常用于句首。在</a:t>
            </a:r>
            <a:r>
              <a:rPr lang="en-US" altLang="zh-CN" dirty="0">
                <a:solidFill>
                  <a:srgbClr val="000000"/>
                </a:solidFill>
                <a:latin typeface="TimesNewRomanPSMT"/>
              </a:rPr>
              <a:t>may be </a:t>
            </a:r>
            <a:r>
              <a:rPr lang="zh-CN" altLang="en-US" dirty="0">
                <a:solidFill>
                  <a:srgbClr val="000000"/>
                </a:solidFill>
                <a:latin typeface="宋体" panose="02010600030101010101" pitchFamily="2" charset="-122"/>
              </a:rPr>
              <a:t>结构中，</a:t>
            </a:r>
            <a:r>
              <a:rPr lang="en-US" altLang="zh-CN" dirty="0">
                <a:solidFill>
                  <a:srgbClr val="000000"/>
                </a:solidFill>
                <a:latin typeface="TimesNewRomanPSMT"/>
              </a:rPr>
              <a:t>may </a:t>
            </a:r>
            <a:r>
              <a:rPr lang="zh-CN" altLang="en-US" dirty="0">
                <a:solidFill>
                  <a:srgbClr val="000000"/>
                </a:solidFill>
                <a:latin typeface="宋体" panose="02010600030101010101" pitchFamily="2" charset="-122"/>
              </a:rPr>
              <a:t>是情态动词，</a:t>
            </a:r>
            <a:r>
              <a:rPr lang="en-US" altLang="zh-CN" dirty="0">
                <a:solidFill>
                  <a:srgbClr val="000000"/>
                </a:solidFill>
                <a:latin typeface="TimesNewRomanPSMT"/>
              </a:rPr>
              <a:t>be </a:t>
            </a:r>
            <a:r>
              <a:rPr lang="zh-CN" altLang="en-US" dirty="0">
                <a:solidFill>
                  <a:srgbClr val="000000"/>
                </a:solidFill>
                <a:latin typeface="宋体" panose="02010600030101010101" pitchFamily="2" charset="-122"/>
              </a:rPr>
              <a:t>是动词原形，两者构成完整的谓语形式，与主语构成系表结构，意思为“可能是，也许是”。</a:t>
            </a:r>
          </a:p>
          <a:p>
            <a:pPr>
              <a:lnSpc>
                <a:spcPct val="150000"/>
              </a:lnSpc>
            </a:pPr>
            <a:r>
              <a:rPr lang="en-US" altLang="zh-CN" i="1" dirty="0">
                <a:solidFill>
                  <a:srgbClr val="000000"/>
                </a:solidFill>
                <a:latin typeface="TimesNewRomanPS-ItalicMT"/>
              </a:rPr>
              <a:t>        e.g</a:t>
            </a:r>
            <a:r>
              <a:rPr lang="en-US" altLang="zh-CN" i="1">
                <a:solidFill>
                  <a:srgbClr val="000000"/>
                </a:solidFill>
                <a:latin typeface="TimesNewRomanPS-ItalicMT"/>
              </a:rPr>
              <a:t>. </a:t>
            </a:r>
            <a:r>
              <a:rPr lang="en-US" altLang="zh-CN" i="1" smtClean="0">
                <a:solidFill>
                  <a:srgbClr val="000000"/>
                </a:solidFill>
                <a:latin typeface="TimesNewRomanPS-ItalicMT"/>
              </a:rPr>
              <a:t> </a:t>
            </a:r>
            <a:r>
              <a:rPr lang="en-US" altLang="zh-CN" smtClean="0">
                <a:solidFill>
                  <a:srgbClr val="000000"/>
                </a:solidFill>
                <a:latin typeface="TimesNewRomanPSMT"/>
              </a:rPr>
              <a:t>Maybe </a:t>
            </a:r>
            <a:r>
              <a:rPr lang="en-US" altLang="zh-CN" dirty="0">
                <a:solidFill>
                  <a:srgbClr val="000000"/>
                </a:solidFill>
                <a:latin typeface="TimesNewRomanPSMT"/>
              </a:rPr>
              <a:t>you put the letter on your desk</a:t>
            </a:r>
            <a:r>
              <a:rPr lang="en-US" altLang="zh-CN">
                <a:solidFill>
                  <a:srgbClr val="000000"/>
                </a:solidFill>
                <a:latin typeface="TimesNewRomanPSMT"/>
              </a:rPr>
              <a:t>.     </a:t>
            </a:r>
            <a:endParaRPr lang="en-US" altLang="zh-CN" smtClean="0">
              <a:solidFill>
                <a:srgbClr val="000000"/>
              </a:solidFill>
              <a:latin typeface="TimesNewRomanPSMT"/>
            </a:endParaRPr>
          </a:p>
          <a:p>
            <a:pPr>
              <a:lnSpc>
                <a:spcPct val="150000"/>
              </a:lnSpc>
            </a:pPr>
            <a:r>
              <a:rPr lang="en-US" altLang="zh-CN" smtClean="0">
                <a:solidFill>
                  <a:srgbClr val="000000"/>
                </a:solidFill>
                <a:latin typeface="TimesNewRomanPSMT"/>
              </a:rPr>
              <a:t>               </a:t>
            </a:r>
            <a:r>
              <a:rPr lang="zh-CN" altLang="en-US" smtClean="0">
                <a:solidFill>
                  <a:srgbClr val="000000"/>
                </a:solidFill>
                <a:latin typeface="宋体" panose="02010600030101010101" pitchFamily="2" charset="-122"/>
              </a:rPr>
              <a:t>可能</a:t>
            </a:r>
            <a:r>
              <a:rPr lang="zh-CN" altLang="en-US" dirty="0">
                <a:solidFill>
                  <a:srgbClr val="000000"/>
                </a:solidFill>
                <a:latin typeface="宋体" panose="02010600030101010101" pitchFamily="2" charset="-122"/>
              </a:rPr>
              <a:t>你把信放在桌子上了。</a:t>
            </a:r>
          </a:p>
          <a:p>
            <a:pPr>
              <a:lnSpc>
                <a:spcPct val="150000"/>
              </a:lnSpc>
            </a:pPr>
            <a:r>
              <a:rPr lang="en-US" altLang="zh-CN">
                <a:solidFill>
                  <a:srgbClr val="000000"/>
                </a:solidFill>
                <a:latin typeface="TimesNewRomanPSMT"/>
              </a:rPr>
              <a:t>        </a:t>
            </a:r>
            <a:r>
              <a:rPr lang="en-US" altLang="zh-CN" smtClean="0">
                <a:solidFill>
                  <a:srgbClr val="000000"/>
                </a:solidFill>
                <a:latin typeface="TimesNewRomanPSMT"/>
              </a:rPr>
              <a:t>        I </a:t>
            </a:r>
            <a:r>
              <a:rPr lang="en-US" altLang="zh-CN" dirty="0">
                <a:solidFill>
                  <a:srgbClr val="000000"/>
                </a:solidFill>
                <a:latin typeface="TimesNewRomanPSMT"/>
              </a:rPr>
              <a:t>can’t fi </a:t>
            </a:r>
            <a:r>
              <a:rPr lang="en-US" altLang="zh-CN" dirty="0" err="1">
                <a:solidFill>
                  <a:srgbClr val="000000"/>
                </a:solidFill>
                <a:latin typeface="TimesNewRomanPSMT"/>
              </a:rPr>
              <a:t>nd</a:t>
            </a:r>
            <a:r>
              <a:rPr lang="en-US" altLang="zh-CN" dirty="0">
                <a:solidFill>
                  <a:srgbClr val="000000"/>
                </a:solidFill>
                <a:latin typeface="TimesNewRomanPSMT"/>
              </a:rPr>
              <a:t> my watch; it may be in your bag</a:t>
            </a:r>
            <a:r>
              <a:rPr lang="en-US" altLang="zh-CN">
                <a:solidFill>
                  <a:srgbClr val="000000"/>
                </a:solidFill>
                <a:latin typeface="TimesNewRomanPSMT"/>
              </a:rPr>
              <a:t>.   </a:t>
            </a:r>
            <a:endParaRPr lang="en-US" altLang="zh-CN" smtClean="0">
              <a:solidFill>
                <a:srgbClr val="000000"/>
              </a:solidFill>
              <a:latin typeface="TimesNewRomanPSMT"/>
            </a:endParaRPr>
          </a:p>
          <a:p>
            <a:pPr>
              <a:lnSpc>
                <a:spcPct val="150000"/>
              </a:lnSpc>
            </a:pPr>
            <a:r>
              <a:rPr lang="en-US" altLang="zh-CN" smtClean="0">
                <a:solidFill>
                  <a:srgbClr val="000000"/>
                </a:solidFill>
                <a:latin typeface="TimesNewRomanPSMT"/>
              </a:rPr>
              <a:t>                </a:t>
            </a:r>
            <a:r>
              <a:rPr lang="zh-CN" altLang="en-US" smtClean="0">
                <a:solidFill>
                  <a:srgbClr val="000000"/>
                </a:solidFill>
                <a:latin typeface="宋体" panose="02010600030101010101" pitchFamily="2" charset="-122"/>
              </a:rPr>
              <a:t>我</a:t>
            </a:r>
            <a:r>
              <a:rPr lang="zh-CN" altLang="en-US" dirty="0">
                <a:solidFill>
                  <a:srgbClr val="000000"/>
                </a:solidFill>
                <a:latin typeface="宋体" panose="02010600030101010101" pitchFamily="2" charset="-122"/>
              </a:rPr>
              <a:t>的表找不到了，可能在你包里。</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flipH="1">
            <a:off x="-4871" y="532248"/>
            <a:ext cx="6109250" cy="363336"/>
            <a:chOff x="283681" y="2459690"/>
            <a:chExt cx="6109250" cy="363336"/>
          </a:xfrm>
        </p:grpSpPr>
        <p:cxnSp>
          <p:nvCxnSpPr>
            <p:cNvPr id="3" name="MH_Other_1"/>
            <p:cNvCxnSpPr>
              <a:cxnSpLocks noChangeShapeType="1"/>
            </p:cNvCxnSpPr>
            <p:nvPr>
              <p:custDataLst>
                <p:tags r:id="rId2"/>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4" name="MH_Other_2"/>
            <p:cNvCxnSpPr>
              <a:cxnSpLocks noChangeShapeType="1"/>
            </p:cNvCxnSpPr>
            <p:nvPr>
              <p:custDataLst>
                <p:tags r:id="rId3"/>
              </p:custDataLst>
            </p:nvPr>
          </p:nvCxnSpPr>
          <p:spPr bwMode="auto">
            <a:xfrm>
              <a:off x="6140931" y="2459690"/>
              <a:ext cx="252000" cy="0"/>
            </a:xfrm>
            <a:prstGeom prst="line">
              <a:avLst/>
            </a:prstGeom>
            <a:noFill/>
            <a:ln w="25400" algn="ctr">
              <a:solidFill>
                <a:srgbClr val="E95D0E"/>
              </a:solidFill>
              <a:miter lim="800000"/>
            </a:ln>
          </p:spPr>
        </p:cxnSp>
        <p:cxnSp>
          <p:nvCxnSpPr>
            <p:cNvPr id="5" name="MH_Other_3"/>
            <p:cNvCxnSpPr>
              <a:cxnSpLocks noChangeShapeType="1"/>
            </p:cNvCxnSpPr>
            <p:nvPr>
              <p:custDataLst>
                <p:tags r:id="rId4"/>
              </p:custDataLst>
            </p:nvPr>
          </p:nvCxnSpPr>
          <p:spPr bwMode="auto">
            <a:xfrm>
              <a:off x="283681" y="2823026"/>
              <a:ext cx="5292000" cy="0"/>
            </a:xfrm>
            <a:prstGeom prst="line">
              <a:avLst/>
            </a:prstGeom>
            <a:noFill/>
            <a:ln w="25400" algn="ctr">
              <a:solidFill>
                <a:srgbClr val="E95D0E"/>
              </a:solidFill>
              <a:miter lim="800000"/>
            </a:ln>
          </p:spPr>
        </p:cxnSp>
      </p:grpSp>
      <p:sp>
        <p:nvSpPr>
          <p:cNvPr id="6" name="MH_Other_4"/>
          <p:cNvSpPr txBox="1"/>
          <p:nvPr>
            <p:custDataLst>
              <p:tags r:id="rId1"/>
            </p:custDataLst>
          </p:nvPr>
        </p:nvSpPr>
        <p:spPr bwMode="auto">
          <a:xfrm>
            <a:off x="677927" y="397913"/>
            <a:ext cx="5426452" cy="461665"/>
          </a:xfrm>
          <a:prstGeom prst="rect">
            <a:avLst/>
          </a:prstGeom>
          <a:noFill/>
        </p:spPr>
        <p:txBody>
          <a:bodyPr wrap="square">
            <a:spAutoFit/>
          </a:bodyPr>
          <a:lstStyle/>
          <a:p>
            <a:pPr algn="ctr">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3</a:t>
            </a:r>
            <a:r>
              <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、情态动词</a:t>
            </a: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can / could </a:t>
            </a:r>
            <a:r>
              <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的基本用法</a:t>
            </a:r>
          </a:p>
        </p:txBody>
      </p:sp>
      <p:sp>
        <p:nvSpPr>
          <p:cNvPr id="7" name="矩形 6"/>
          <p:cNvSpPr/>
          <p:nvPr/>
        </p:nvSpPr>
        <p:spPr>
          <a:xfrm>
            <a:off x="390419" y="1127352"/>
            <a:ext cx="10220876" cy="1532727"/>
          </a:xfrm>
          <a:prstGeom prst="rect">
            <a:avLst/>
          </a:prstGeom>
        </p:spPr>
        <p:txBody>
          <a:bodyPr wrap="square">
            <a:spAutoFit/>
          </a:bodyPr>
          <a:lstStyle/>
          <a:p>
            <a:pPr>
              <a:lnSpc>
                <a:spcPct val="130000"/>
              </a:lnSpc>
            </a:pPr>
            <a:r>
              <a:rPr lang="en-US" altLang="zh-CN" b="1" dirty="0">
                <a:solidFill>
                  <a:schemeClr val="accent5">
                    <a:lumMod val="75000"/>
                  </a:schemeClr>
                </a:solidFill>
                <a:latin typeface="TimesNewRomanPSMT"/>
              </a:rPr>
              <a:t>1</a:t>
            </a:r>
            <a:r>
              <a:rPr lang="zh-CN" altLang="en-US" b="1" dirty="0">
                <a:solidFill>
                  <a:schemeClr val="accent5">
                    <a:lumMod val="75000"/>
                  </a:schemeClr>
                </a:solidFill>
                <a:latin typeface="TimesNewRomanPSMT"/>
              </a:rPr>
              <a:t>）表示“会”，“能够”</a:t>
            </a:r>
          </a:p>
          <a:p>
            <a:pPr>
              <a:lnSpc>
                <a:spcPct val="130000"/>
              </a:lnSpc>
            </a:pPr>
            <a:r>
              <a:rPr lang="en-US" altLang="zh-CN" dirty="0">
                <a:solidFill>
                  <a:srgbClr val="000000"/>
                </a:solidFill>
                <a:latin typeface="TimesNewRomanPSMT"/>
              </a:rPr>
              <a:t>could </a:t>
            </a:r>
            <a:r>
              <a:rPr lang="zh-CN" altLang="en-US" dirty="0">
                <a:solidFill>
                  <a:srgbClr val="000000"/>
                </a:solidFill>
                <a:latin typeface="宋体" panose="02010600030101010101" pitchFamily="2" charset="-122"/>
              </a:rPr>
              <a:t>是</a:t>
            </a:r>
            <a:r>
              <a:rPr lang="en-US" altLang="zh-CN" dirty="0">
                <a:solidFill>
                  <a:srgbClr val="000000"/>
                </a:solidFill>
                <a:latin typeface="TimesNewRomanPSMT"/>
              </a:rPr>
              <a:t>can </a:t>
            </a:r>
            <a:r>
              <a:rPr lang="zh-CN" altLang="en-US" dirty="0">
                <a:solidFill>
                  <a:srgbClr val="000000"/>
                </a:solidFill>
                <a:latin typeface="宋体" panose="02010600030101010101" pitchFamily="2" charset="-122"/>
              </a:rPr>
              <a:t>的过去式，可以表示过去的能力。</a:t>
            </a:r>
          </a:p>
          <a:p>
            <a:pPr>
              <a:lnSpc>
                <a:spcPct val="130000"/>
              </a:lnSpc>
            </a:pPr>
            <a:r>
              <a:rPr lang="en-US" altLang="zh-CN" i="1" dirty="0">
                <a:solidFill>
                  <a:srgbClr val="000000"/>
                </a:solidFill>
                <a:latin typeface="TimesNewRomanPS-ItalicMT"/>
              </a:rPr>
              <a:t>     e.g. </a:t>
            </a:r>
            <a:r>
              <a:rPr lang="en-US" altLang="zh-CN" dirty="0">
                <a:solidFill>
                  <a:srgbClr val="000000"/>
                </a:solidFill>
                <a:latin typeface="TimesNewRomanPSMT"/>
              </a:rPr>
              <a:t>He can speak English.     </a:t>
            </a:r>
            <a:r>
              <a:rPr lang="zh-CN" altLang="en-US" dirty="0">
                <a:solidFill>
                  <a:srgbClr val="000000"/>
                </a:solidFill>
                <a:latin typeface="宋体" panose="02010600030101010101" pitchFamily="2" charset="-122"/>
              </a:rPr>
              <a:t>他会说英语。</a:t>
            </a:r>
          </a:p>
          <a:p>
            <a:pPr>
              <a:lnSpc>
                <a:spcPct val="130000"/>
              </a:lnSpc>
            </a:pPr>
            <a:r>
              <a:rPr lang="en-US" altLang="zh-CN" dirty="0">
                <a:solidFill>
                  <a:srgbClr val="000000"/>
                </a:solidFill>
                <a:latin typeface="TimesNewRomanPSMT"/>
              </a:rPr>
              <a:t>     The baby could speak when she was eight months old.     </a:t>
            </a:r>
            <a:r>
              <a:rPr lang="zh-CN" altLang="en-US" dirty="0">
                <a:solidFill>
                  <a:srgbClr val="000000"/>
                </a:solidFill>
                <a:latin typeface="宋体" panose="02010600030101010101" pitchFamily="2" charset="-122"/>
              </a:rPr>
              <a:t>这个婴儿八个月时就会说话了。</a:t>
            </a:r>
            <a:endParaRPr lang="zh-CN" altLang="en-US" dirty="0"/>
          </a:p>
        </p:txBody>
      </p:sp>
      <p:sp>
        <p:nvSpPr>
          <p:cNvPr id="8" name="矩形 7"/>
          <p:cNvSpPr/>
          <p:nvPr/>
        </p:nvSpPr>
        <p:spPr>
          <a:xfrm>
            <a:off x="1858467" y="2752546"/>
            <a:ext cx="10162297" cy="2252924"/>
          </a:xfrm>
          <a:prstGeom prst="rect">
            <a:avLst/>
          </a:prstGeom>
        </p:spPr>
        <p:txBody>
          <a:bodyPr wrap="square">
            <a:spAutoFit/>
          </a:bodyPr>
          <a:lstStyle/>
          <a:p>
            <a:pPr>
              <a:lnSpc>
                <a:spcPct val="130000"/>
              </a:lnSpc>
            </a:pPr>
            <a:r>
              <a:rPr lang="en-US" altLang="zh-CN" b="1" dirty="0">
                <a:solidFill>
                  <a:schemeClr val="accent5">
                    <a:lumMod val="75000"/>
                  </a:schemeClr>
                </a:solidFill>
                <a:latin typeface="TimesNewRomanPSMT"/>
              </a:rPr>
              <a:t>2</a:t>
            </a:r>
            <a:r>
              <a:rPr lang="zh-CN" altLang="en-US" b="1" dirty="0">
                <a:solidFill>
                  <a:schemeClr val="accent5">
                    <a:lumMod val="75000"/>
                  </a:schemeClr>
                </a:solidFill>
                <a:latin typeface="TimesNewRomanPSMT"/>
              </a:rPr>
              <a:t>）表示许可或请求</a:t>
            </a:r>
          </a:p>
          <a:p>
            <a:pPr indent="457200">
              <a:lnSpc>
                <a:spcPct val="130000"/>
              </a:lnSpc>
            </a:pPr>
            <a:r>
              <a:rPr lang="zh-CN" altLang="en-US" dirty="0">
                <a:solidFill>
                  <a:srgbClr val="000000"/>
                </a:solidFill>
                <a:latin typeface="宋体" panose="02010600030101010101" pitchFamily="2" charset="-122"/>
              </a:rPr>
              <a:t>此时可等同于</a:t>
            </a:r>
            <a:r>
              <a:rPr lang="en-US" altLang="zh-CN" dirty="0">
                <a:solidFill>
                  <a:srgbClr val="000000"/>
                </a:solidFill>
                <a:latin typeface="TimesNewRomanPSMT"/>
              </a:rPr>
              <a:t>may</a:t>
            </a:r>
            <a:r>
              <a:rPr lang="zh-CN" altLang="en-US" dirty="0">
                <a:solidFill>
                  <a:srgbClr val="000000"/>
                </a:solidFill>
                <a:latin typeface="宋体" panose="02010600030101010101" pitchFamily="2" charset="-122"/>
              </a:rPr>
              <a:t>。但</a:t>
            </a:r>
            <a:r>
              <a:rPr lang="en-US" altLang="zh-CN" dirty="0">
                <a:solidFill>
                  <a:srgbClr val="000000"/>
                </a:solidFill>
                <a:latin typeface="TimesNewRomanPSMT"/>
              </a:rPr>
              <a:t>could </a:t>
            </a:r>
            <a:r>
              <a:rPr lang="zh-CN" altLang="en-US" dirty="0">
                <a:solidFill>
                  <a:srgbClr val="000000"/>
                </a:solidFill>
                <a:latin typeface="宋体" panose="02010600030101010101" pitchFamily="2" charset="-122"/>
              </a:rPr>
              <a:t>比</a:t>
            </a:r>
            <a:r>
              <a:rPr lang="en-US" altLang="zh-CN" dirty="0">
                <a:solidFill>
                  <a:srgbClr val="000000"/>
                </a:solidFill>
                <a:latin typeface="TimesNewRomanPSMT"/>
              </a:rPr>
              <a:t>can </a:t>
            </a:r>
            <a:r>
              <a:rPr lang="zh-CN" altLang="en-US" dirty="0">
                <a:solidFill>
                  <a:srgbClr val="000000"/>
                </a:solidFill>
                <a:latin typeface="宋体" panose="02010600030101010101" pitchFamily="2" charset="-122"/>
              </a:rPr>
              <a:t>语气更婉转、客气。</a:t>
            </a:r>
            <a:r>
              <a:rPr lang="en-US" altLang="zh-CN" dirty="0">
                <a:solidFill>
                  <a:srgbClr val="000000"/>
                </a:solidFill>
                <a:latin typeface="TimesNewRomanPSMT"/>
              </a:rPr>
              <a:t>could </a:t>
            </a:r>
            <a:r>
              <a:rPr lang="zh-CN" altLang="en-US" dirty="0">
                <a:solidFill>
                  <a:srgbClr val="000000"/>
                </a:solidFill>
                <a:latin typeface="宋体" panose="02010600030101010101" pitchFamily="2" charset="-122"/>
              </a:rPr>
              <a:t>不表示时态，可以用作提出委婉请求，</a:t>
            </a:r>
            <a:r>
              <a:rPr lang="en-US" altLang="zh-CN" dirty="0">
                <a:solidFill>
                  <a:srgbClr val="000000"/>
                </a:solidFill>
                <a:latin typeface="TimesNewRomanPSMT"/>
              </a:rPr>
              <a:t>could </a:t>
            </a:r>
            <a:r>
              <a:rPr lang="zh-CN" altLang="en-US" dirty="0">
                <a:solidFill>
                  <a:srgbClr val="000000"/>
                </a:solidFill>
                <a:latin typeface="宋体" panose="02010600030101010101" pitchFamily="2" charset="-122"/>
              </a:rPr>
              <a:t>不可在答句中使用。</a:t>
            </a:r>
          </a:p>
          <a:p>
            <a:pPr>
              <a:lnSpc>
                <a:spcPct val="130000"/>
              </a:lnSpc>
            </a:pPr>
            <a:r>
              <a:rPr lang="en-US" altLang="zh-CN" i="1" dirty="0">
                <a:solidFill>
                  <a:srgbClr val="000000"/>
                </a:solidFill>
                <a:latin typeface="TimesNewRomanPS-ItalicMT"/>
              </a:rPr>
              <a:t>      e.g. </a:t>
            </a:r>
            <a:r>
              <a:rPr lang="en-US" altLang="zh-CN" dirty="0">
                <a:solidFill>
                  <a:srgbClr val="000000"/>
                </a:solidFill>
                <a:latin typeface="TimesNewRomanPSMT"/>
              </a:rPr>
              <a:t>Can I borrow your book?     </a:t>
            </a:r>
            <a:r>
              <a:rPr lang="zh-CN" altLang="en-US" dirty="0">
                <a:solidFill>
                  <a:srgbClr val="000000"/>
                </a:solidFill>
                <a:latin typeface="宋体" panose="02010600030101010101" pitchFamily="2" charset="-122"/>
              </a:rPr>
              <a:t>我能向你借本书吗？</a:t>
            </a:r>
          </a:p>
          <a:p>
            <a:pPr>
              <a:lnSpc>
                <a:spcPct val="130000"/>
              </a:lnSpc>
            </a:pPr>
            <a:r>
              <a:rPr lang="en-US" altLang="zh-CN" dirty="0">
                <a:solidFill>
                  <a:srgbClr val="000000"/>
                </a:solidFill>
                <a:latin typeface="TimesNewRomanPSMT"/>
              </a:rPr>
              <a:t>         —Could I have the radio on?     </a:t>
            </a:r>
            <a:r>
              <a:rPr lang="zh-CN" altLang="en-US" dirty="0">
                <a:solidFill>
                  <a:srgbClr val="000000"/>
                </a:solidFill>
                <a:latin typeface="宋体" panose="02010600030101010101" pitchFamily="2" charset="-122"/>
              </a:rPr>
              <a:t>我可不可以听收音机呢？</a:t>
            </a:r>
          </a:p>
          <a:p>
            <a:pPr>
              <a:lnSpc>
                <a:spcPct val="130000"/>
              </a:lnSpc>
            </a:pPr>
            <a:r>
              <a:rPr lang="en-US" altLang="zh-CN" dirty="0">
                <a:solidFill>
                  <a:srgbClr val="000000"/>
                </a:solidFill>
                <a:latin typeface="TimesNewRomanPSMT"/>
              </a:rPr>
              <a:t>         —Yes, you can. / No, you can’t.     </a:t>
            </a:r>
            <a:r>
              <a:rPr lang="zh-CN" altLang="en-US" dirty="0">
                <a:solidFill>
                  <a:srgbClr val="000000"/>
                </a:solidFill>
                <a:latin typeface="宋体" panose="02010600030101010101" pitchFamily="2" charset="-122"/>
              </a:rPr>
              <a:t>是的，你可以。</a:t>
            </a:r>
            <a:r>
              <a:rPr lang="en-US" altLang="zh-CN" dirty="0">
                <a:solidFill>
                  <a:srgbClr val="000000"/>
                </a:solidFill>
                <a:latin typeface="TimesNewRomanPSMT"/>
              </a:rPr>
              <a:t>/ </a:t>
            </a:r>
            <a:r>
              <a:rPr lang="zh-CN" altLang="en-US" dirty="0">
                <a:solidFill>
                  <a:srgbClr val="000000"/>
                </a:solidFill>
                <a:latin typeface="宋体" panose="02010600030101010101" pitchFamily="2" charset="-122"/>
              </a:rPr>
              <a:t>不，你不能。</a:t>
            </a:r>
            <a:endParaRPr lang="zh-CN" altLang="en-US" dirty="0"/>
          </a:p>
        </p:txBody>
      </p:sp>
      <p:sp>
        <p:nvSpPr>
          <p:cNvPr id="9" name="矩形 8"/>
          <p:cNvSpPr/>
          <p:nvPr/>
        </p:nvSpPr>
        <p:spPr>
          <a:xfrm>
            <a:off x="599643" y="5097938"/>
            <a:ext cx="9432472" cy="1172629"/>
          </a:xfrm>
          <a:prstGeom prst="rect">
            <a:avLst/>
          </a:prstGeom>
        </p:spPr>
        <p:txBody>
          <a:bodyPr wrap="square">
            <a:spAutoFit/>
          </a:bodyPr>
          <a:lstStyle/>
          <a:p>
            <a:pPr>
              <a:lnSpc>
                <a:spcPct val="130000"/>
              </a:lnSpc>
            </a:pPr>
            <a:r>
              <a:rPr lang="en-US" altLang="zh-CN" b="1" dirty="0">
                <a:solidFill>
                  <a:schemeClr val="accent5">
                    <a:lumMod val="75000"/>
                  </a:schemeClr>
                </a:solidFill>
                <a:latin typeface="TimesNewRomanPSMT"/>
              </a:rPr>
              <a:t>3</a:t>
            </a:r>
            <a:r>
              <a:rPr lang="zh-CN" altLang="en-US" b="1" dirty="0">
                <a:solidFill>
                  <a:schemeClr val="accent5">
                    <a:lumMod val="75000"/>
                  </a:schemeClr>
                </a:solidFill>
                <a:latin typeface="TimesNewRomanPSMT"/>
              </a:rPr>
              <a:t>）表示怀疑、不确定或猜想的情况</a:t>
            </a:r>
          </a:p>
          <a:p>
            <a:pPr>
              <a:lnSpc>
                <a:spcPct val="130000"/>
              </a:lnSpc>
            </a:pPr>
            <a:r>
              <a:rPr lang="zh-CN" altLang="en-US" dirty="0">
                <a:solidFill>
                  <a:srgbClr val="000000"/>
                </a:solidFill>
                <a:latin typeface="宋体" panose="02010600030101010101" pitchFamily="2" charset="-122"/>
              </a:rPr>
              <a:t>多用于疑问或否定句中。</a:t>
            </a:r>
          </a:p>
          <a:p>
            <a:pPr>
              <a:lnSpc>
                <a:spcPct val="130000"/>
              </a:lnSpc>
            </a:pPr>
            <a:r>
              <a:rPr lang="en-US" altLang="zh-CN" i="1" dirty="0">
                <a:solidFill>
                  <a:srgbClr val="000000"/>
                </a:solidFill>
                <a:latin typeface="TimesNewRomanPS-ItalicMT"/>
              </a:rPr>
              <a:t>     e.g. </a:t>
            </a:r>
            <a:r>
              <a:rPr lang="en-US" altLang="zh-CN" dirty="0">
                <a:solidFill>
                  <a:srgbClr val="000000"/>
                </a:solidFill>
                <a:latin typeface="TimesNewRomanPSMT"/>
              </a:rPr>
              <a:t>He couldn’t be a bad man.     </a:t>
            </a:r>
            <a:r>
              <a:rPr lang="zh-CN" altLang="en-US" dirty="0">
                <a:solidFill>
                  <a:srgbClr val="000000"/>
                </a:solidFill>
                <a:latin typeface="宋体" panose="02010600030101010101" pitchFamily="2" charset="-122"/>
              </a:rPr>
              <a:t>他不大可能是坏人。</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flipH="1">
            <a:off x="-4871" y="532248"/>
            <a:ext cx="6109250" cy="363336"/>
            <a:chOff x="283681" y="2459690"/>
            <a:chExt cx="6109250" cy="363336"/>
          </a:xfrm>
        </p:grpSpPr>
        <p:cxnSp>
          <p:nvCxnSpPr>
            <p:cNvPr id="3" name="MH_Other_1"/>
            <p:cNvCxnSpPr>
              <a:cxnSpLocks noChangeShapeType="1"/>
            </p:cNvCxnSpPr>
            <p:nvPr>
              <p:custDataLst>
                <p:tags r:id="rId2"/>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4" name="MH_Other_2"/>
            <p:cNvCxnSpPr>
              <a:cxnSpLocks noChangeShapeType="1"/>
            </p:cNvCxnSpPr>
            <p:nvPr>
              <p:custDataLst>
                <p:tags r:id="rId3"/>
              </p:custDataLst>
            </p:nvPr>
          </p:nvCxnSpPr>
          <p:spPr bwMode="auto">
            <a:xfrm>
              <a:off x="6140931" y="2459690"/>
              <a:ext cx="252000" cy="0"/>
            </a:xfrm>
            <a:prstGeom prst="line">
              <a:avLst/>
            </a:prstGeom>
            <a:noFill/>
            <a:ln w="25400" algn="ctr">
              <a:solidFill>
                <a:srgbClr val="E95D0E"/>
              </a:solidFill>
              <a:miter lim="800000"/>
            </a:ln>
          </p:spPr>
        </p:cxnSp>
        <p:cxnSp>
          <p:nvCxnSpPr>
            <p:cNvPr id="5" name="MH_Other_3"/>
            <p:cNvCxnSpPr>
              <a:cxnSpLocks noChangeShapeType="1"/>
            </p:cNvCxnSpPr>
            <p:nvPr>
              <p:custDataLst>
                <p:tags r:id="rId4"/>
              </p:custDataLst>
            </p:nvPr>
          </p:nvCxnSpPr>
          <p:spPr bwMode="auto">
            <a:xfrm>
              <a:off x="283681" y="2823026"/>
              <a:ext cx="5292000" cy="0"/>
            </a:xfrm>
            <a:prstGeom prst="line">
              <a:avLst/>
            </a:prstGeom>
            <a:noFill/>
            <a:ln w="25400" algn="ctr">
              <a:solidFill>
                <a:srgbClr val="E95D0E"/>
              </a:solidFill>
              <a:miter lim="800000"/>
            </a:ln>
          </p:spPr>
        </p:cxnSp>
      </p:grpSp>
      <p:sp>
        <p:nvSpPr>
          <p:cNvPr id="6" name="MH_Other_4"/>
          <p:cNvSpPr txBox="1"/>
          <p:nvPr>
            <p:custDataLst>
              <p:tags r:id="rId1"/>
            </p:custDataLst>
          </p:nvPr>
        </p:nvSpPr>
        <p:spPr bwMode="auto">
          <a:xfrm>
            <a:off x="603496" y="397913"/>
            <a:ext cx="5426452" cy="461665"/>
          </a:xfrm>
          <a:prstGeom prst="rect">
            <a:avLst/>
          </a:prstGeom>
          <a:noFill/>
        </p:spPr>
        <p:txBody>
          <a:bodyPr wrap="square">
            <a:spAutoFit/>
          </a:bodyPr>
          <a:lstStyle/>
          <a:p>
            <a:pPr algn="ctr">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4</a:t>
            </a:r>
            <a:r>
              <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、情态动词</a:t>
            </a: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must </a:t>
            </a:r>
            <a:r>
              <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的基本用法</a:t>
            </a:r>
          </a:p>
        </p:txBody>
      </p:sp>
      <p:sp>
        <p:nvSpPr>
          <p:cNvPr id="7" name="矩形 6"/>
          <p:cNvSpPr/>
          <p:nvPr/>
        </p:nvSpPr>
        <p:spPr>
          <a:xfrm>
            <a:off x="4744709" y="1915751"/>
            <a:ext cx="5749919" cy="3693319"/>
          </a:xfrm>
          <a:prstGeom prst="rect">
            <a:avLst/>
          </a:prstGeom>
        </p:spPr>
        <p:txBody>
          <a:bodyPr wrap="square">
            <a:spAutoFit/>
          </a:bodyPr>
          <a:lstStyle/>
          <a:p>
            <a:pPr>
              <a:lnSpc>
                <a:spcPct val="130000"/>
              </a:lnSpc>
            </a:pPr>
            <a:r>
              <a:rPr lang="en-US" altLang="zh-CN" b="1" dirty="0">
                <a:solidFill>
                  <a:srgbClr val="FF9933"/>
                </a:solidFill>
                <a:latin typeface="TimesNewRomanPSMT"/>
              </a:rPr>
              <a:t>1</a:t>
            </a:r>
            <a:r>
              <a:rPr lang="zh-CN" altLang="en-US" b="1" dirty="0">
                <a:solidFill>
                  <a:srgbClr val="FF9933"/>
                </a:solidFill>
                <a:latin typeface="TimesNewRomanPSMT"/>
              </a:rPr>
              <a:t>）表示必须</a:t>
            </a:r>
          </a:p>
          <a:p>
            <a:pPr>
              <a:lnSpc>
                <a:spcPct val="130000"/>
              </a:lnSpc>
            </a:pPr>
            <a:r>
              <a:rPr lang="en-US" altLang="zh-CN" dirty="0">
                <a:solidFill>
                  <a:srgbClr val="000000"/>
                </a:solidFill>
                <a:latin typeface="TimesNewRomanPSMT"/>
              </a:rPr>
              <a:t>must </a:t>
            </a:r>
            <a:r>
              <a:rPr lang="zh-CN" altLang="en-US" dirty="0">
                <a:solidFill>
                  <a:srgbClr val="000000"/>
                </a:solidFill>
                <a:latin typeface="宋体" panose="02010600030101010101" pitchFamily="2" charset="-122"/>
              </a:rPr>
              <a:t>的否定形式通常表示禁止。</a:t>
            </a:r>
          </a:p>
          <a:p>
            <a:pPr>
              <a:lnSpc>
                <a:spcPct val="130000"/>
              </a:lnSpc>
            </a:pPr>
            <a:r>
              <a:rPr lang="en-US" altLang="zh-CN" i="1" dirty="0">
                <a:solidFill>
                  <a:srgbClr val="000000"/>
                </a:solidFill>
                <a:latin typeface="TimesNewRomanPS-ItalicMT"/>
              </a:rPr>
              <a:t>         e.g</a:t>
            </a:r>
            <a:r>
              <a:rPr lang="en-US" altLang="zh-CN" i="1">
                <a:solidFill>
                  <a:srgbClr val="000000"/>
                </a:solidFill>
                <a:latin typeface="TimesNewRomanPS-ItalicMT"/>
              </a:rPr>
              <a:t>. </a:t>
            </a:r>
            <a:r>
              <a:rPr lang="en-US" altLang="zh-CN" i="1" smtClean="0">
                <a:solidFill>
                  <a:srgbClr val="000000"/>
                </a:solidFill>
                <a:latin typeface="TimesNewRomanPS-ItalicMT"/>
              </a:rPr>
              <a:t>  </a:t>
            </a:r>
            <a:r>
              <a:rPr lang="en-US" altLang="zh-CN" smtClean="0">
                <a:solidFill>
                  <a:srgbClr val="000000"/>
                </a:solidFill>
                <a:latin typeface="TimesNewRomanPSMT"/>
              </a:rPr>
              <a:t>You </a:t>
            </a:r>
            <a:r>
              <a:rPr lang="en-US" altLang="zh-CN" dirty="0">
                <a:solidFill>
                  <a:srgbClr val="000000"/>
                </a:solidFill>
                <a:latin typeface="TimesNewRomanPSMT"/>
              </a:rPr>
              <a:t>must do your homework now</a:t>
            </a:r>
            <a:r>
              <a:rPr lang="en-US" altLang="zh-CN">
                <a:solidFill>
                  <a:srgbClr val="000000"/>
                </a:solidFill>
                <a:latin typeface="TimesNewRomanPSMT"/>
              </a:rPr>
              <a:t>.     </a:t>
            </a:r>
            <a:endParaRPr lang="en-US" altLang="zh-CN" smtClean="0">
              <a:solidFill>
                <a:srgbClr val="000000"/>
              </a:solidFill>
              <a:latin typeface="TimesNewRomanPSMT"/>
            </a:endParaRPr>
          </a:p>
          <a:p>
            <a:pPr>
              <a:lnSpc>
                <a:spcPct val="130000"/>
              </a:lnSpc>
            </a:pPr>
            <a:r>
              <a:rPr lang="en-US" altLang="zh-CN" smtClean="0">
                <a:solidFill>
                  <a:srgbClr val="000000"/>
                </a:solidFill>
                <a:latin typeface="TimesNewRomanPSMT"/>
              </a:rPr>
              <a:t>                  </a:t>
            </a:r>
            <a:r>
              <a:rPr lang="zh-CN" altLang="en-US" smtClean="0">
                <a:solidFill>
                  <a:srgbClr val="000000"/>
                </a:solidFill>
                <a:latin typeface="宋体" panose="02010600030101010101" pitchFamily="2" charset="-122"/>
              </a:rPr>
              <a:t>你</a:t>
            </a:r>
            <a:r>
              <a:rPr lang="zh-CN" altLang="en-US" dirty="0">
                <a:solidFill>
                  <a:srgbClr val="000000"/>
                </a:solidFill>
                <a:latin typeface="宋体" panose="02010600030101010101" pitchFamily="2" charset="-122"/>
              </a:rPr>
              <a:t>现在必须做作业。</a:t>
            </a:r>
          </a:p>
          <a:p>
            <a:pPr>
              <a:lnSpc>
                <a:spcPct val="130000"/>
              </a:lnSpc>
            </a:pPr>
            <a:r>
              <a:rPr lang="en-US" altLang="zh-CN">
                <a:solidFill>
                  <a:srgbClr val="000000"/>
                </a:solidFill>
                <a:latin typeface="TimesNewRomanPSMT"/>
              </a:rPr>
              <a:t>                </a:t>
            </a:r>
            <a:r>
              <a:rPr lang="en-US" altLang="zh-CN" smtClean="0">
                <a:solidFill>
                  <a:srgbClr val="000000"/>
                </a:solidFill>
                <a:latin typeface="TimesNewRomanPSMT"/>
              </a:rPr>
              <a:t>   You </a:t>
            </a:r>
            <a:r>
              <a:rPr lang="en-US" altLang="zh-CN" dirty="0">
                <a:solidFill>
                  <a:srgbClr val="000000"/>
                </a:solidFill>
                <a:latin typeface="TimesNewRomanPSMT"/>
              </a:rPr>
              <a:t>mustn’t smoke here</a:t>
            </a:r>
            <a:r>
              <a:rPr lang="en-US" altLang="zh-CN">
                <a:solidFill>
                  <a:srgbClr val="000000"/>
                </a:solidFill>
                <a:latin typeface="TimesNewRomanPSMT"/>
              </a:rPr>
              <a:t>. </a:t>
            </a:r>
            <a:endParaRPr lang="en-US" altLang="zh-CN" smtClean="0">
              <a:solidFill>
                <a:srgbClr val="000000"/>
              </a:solidFill>
              <a:latin typeface="TimesNewRomanPSMT"/>
            </a:endParaRPr>
          </a:p>
          <a:p>
            <a:pPr>
              <a:lnSpc>
                <a:spcPct val="130000"/>
              </a:lnSpc>
            </a:pPr>
            <a:r>
              <a:rPr lang="en-US" altLang="zh-CN" smtClean="0">
                <a:solidFill>
                  <a:srgbClr val="000000"/>
                </a:solidFill>
                <a:latin typeface="TimesNewRomanPSMT"/>
              </a:rPr>
              <a:t>                   </a:t>
            </a:r>
            <a:r>
              <a:rPr lang="zh-CN" altLang="en-US" dirty="0">
                <a:solidFill>
                  <a:srgbClr val="000000"/>
                </a:solidFill>
                <a:latin typeface="宋体" panose="02010600030101010101" pitchFamily="2" charset="-122"/>
              </a:rPr>
              <a:t>这里禁止吸烟。</a:t>
            </a:r>
          </a:p>
          <a:p>
            <a:pPr>
              <a:lnSpc>
                <a:spcPct val="130000"/>
              </a:lnSpc>
            </a:pPr>
            <a:r>
              <a:rPr lang="en-US" altLang="zh-CN" b="1" dirty="0">
                <a:solidFill>
                  <a:srgbClr val="FF9933"/>
                </a:solidFill>
                <a:latin typeface="TimesNewRomanPSMT"/>
              </a:rPr>
              <a:t>2</a:t>
            </a:r>
            <a:r>
              <a:rPr lang="zh-CN" altLang="en-US" b="1" dirty="0">
                <a:solidFill>
                  <a:srgbClr val="FF9933"/>
                </a:solidFill>
                <a:latin typeface="TimesNewRomanPSMT"/>
              </a:rPr>
              <a:t>）表推测</a:t>
            </a:r>
          </a:p>
          <a:p>
            <a:pPr>
              <a:lnSpc>
                <a:spcPct val="130000"/>
              </a:lnSpc>
            </a:pPr>
            <a:r>
              <a:rPr lang="zh-CN" altLang="en-US" dirty="0">
                <a:solidFill>
                  <a:srgbClr val="000000"/>
                </a:solidFill>
                <a:latin typeface="宋体" panose="02010600030101010101" pitchFamily="2" charset="-122"/>
              </a:rPr>
              <a:t>意思是“一定”，一般用于肯定句。</a:t>
            </a:r>
          </a:p>
          <a:p>
            <a:pPr>
              <a:lnSpc>
                <a:spcPct val="130000"/>
              </a:lnSpc>
            </a:pPr>
            <a:r>
              <a:rPr lang="en-US" altLang="zh-CN" i="1">
                <a:solidFill>
                  <a:srgbClr val="000000"/>
                </a:solidFill>
                <a:latin typeface="TimesNewRomanPS-ItalicMT"/>
              </a:rPr>
              <a:t>       </a:t>
            </a:r>
            <a:r>
              <a:rPr lang="en-US" altLang="zh-CN" i="1" smtClean="0">
                <a:solidFill>
                  <a:srgbClr val="000000"/>
                </a:solidFill>
                <a:latin typeface="TimesNewRomanPS-ItalicMT"/>
              </a:rPr>
              <a:t>  </a:t>
            </a:r>
            <a:r>
              <a:rPr lang="en-US" altLang="zh-CN" i="1" dirty="0">
                <a:solidFill>
                  <a:srgbClr val="000000"/>
                </a:solidFill>
                <a:latin typeface="TimesNewRomanPS-ItalicMT"/>
              </a:rPr>
              <a:t>e.g</a:t>
            </a:r>
            <a:r>
              <a:rPr lang="en-US" altLang="zh-CN" i="1">
                <a:solidFill>
                  <a:srgbClr val="000000"/>
                </a:solidFill>
                <a:latin typeface="TimesNewRomanPS-ItalicMT"/>
              </a:rPr>
              <a:t>. </a:t>
            </a:r>
            <a:r>
              <a:rPr lang="en-US" altLang="zh-CN" i="1" smtClean="0">
                <a:solidFill>
                  <a:srgbClr val="000000"/>
                </a:solidFill>
                <a:latin typeface="TimesNewRomanPS-ItalicMT"/>
              </a:rPr>
              <a:t>  </a:t>
            </a:r>
            <a:r>
              <a:rPr lang="en-US" altLang="zh-CN" smtClean="0">
                <a:solidFill>
                  <a:srgbClr val="000000"/>
                </a:solidFill>
                <a:latin typeface="TimesNewRomanPSMT"/>
              </a:rPr>
              <a:t>He </a:t>
            </a:r>
            <a:r>
              <a:rPr lang="en-US" altLang="zh-CN" dirty="0">
                <a:solidFill>
                  <a:srgbClr val="000000"/>
                </a:solidFill>
                <a:latin typeface="TimesNewRomanPSMT"/>
              </a:rPr>
              <a:t>must be on the playground</a:t>
            </a:r>
            <a:r>
              <a:rPr lang="en-US" altLang="zh-CN">
                <a:solidFill>
                  <a:srgbClr val="000000"/>
                </a:solidFill>
                <a:latin typeface="TimesNewRomanPSMT"/>
              </a:rPr>
              <a:t>.    </a:t>
            </a:r>
            <a:endParaRPr lang="en-US" altLang="zh-CN" smtClean="0">
              <a:solidFill>
                <a:srgbClr val="000000"/>
              </a:solidFill>
              <a:latin typeface="TimesNewRomanPSMT"/>
            </a:endParaRPr>
          </a:p>
          <a:p>
            <a:pPr>
              <a:lnSpc>
                <a:spcPct val="130000"/>
              </a:lnSpc>
            </a:pPr>
            <a:r>
              <a:rPr lang="en-US" altLang="zh-CN" smtClean="0">
                <a:solidFill>
                  <a:srgbClr val="000000"/>
                </a:solidFill>
                <a:latin typeface="TimesNewRomanPSMT"/>
              </a:rPr>
              <a:t>                  </a:t>
            </a:r>
            <a:r>
              <a:rPr lang="zh-CN" altLang="en-US" dirty="0">
                <a:solidFill>
                  <a:srgbClr val="000000"/>
                </a:solidFill>
                <a:latin typeface="宋体" panose="02010600030101010101" pitchFamily="2" charset="-122"/>
              </a:rPr>
              <a:t>他一定是在操场。</a:t>
            </a:r>
            <a:endParaRPr lang="zh-CN" altLang="en-US" dirty="0"/>
          </a:p>
        </p:txBody>
      </p:sp>
      <p:pic>
        <p:nvPicPr>
          <p:cNvPr id="9" name="图片 8"/>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b="4060"/>
          <a:stretch>
            <a:fillRect/>
          </a:stretch>
        </p:blipFill>
        <p:spPr>
          <a:xfrm>
            <a:off x="472005" y="983280"/>
            <a:ext cx="3749122" cy="54007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flipH="1">
            <a:off x="-4871" y="532248"/>
            <a:ext cx="6109250" cy="363336"/>
            <a:chOff x="283681" y="2459690"/>
            <a:chExt cx="6109250" cy="363336"/>
          </a:xfrm>
        </p:grpSpPr>
        <p:cxnSp>
          <p:nvCxnSpPr>
            <p:cNvPr id="3" name="MH_Other_1"/>
            <p:cNvCxnSpPr>
              <a:cxnSpLocks noChangeShapeType="1"/>
            </p:cNvCxnSpPr>
            <p:nvPr>
              <p:custDataLst>
                <p:tags r:id="rId2"/>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4" name="MH_Other_2"/>
            <p:cNvCxnSpPr>
              <a:cxnSpLocks noChangeShapeType="1"/>
            </p:cNvCxnSpPr>
            <p:nvPr>
              <p:custDataLst>
                <p:tags r:id="rId3"/>
              </p:custDataLst>
            </p:nvPr>
          </p:nvCxnSpPr>
          <p:spPr bwMode="auto">
            <a:xfrm>
              <a:off x="6140931" y="2459690"/>
              <a:ext cx="252000" cy="0"/>
            </a:xfrm>
            <a:prstGeom prst="line">
              <a:avLst/>
            </a:prstGeom>
            <a:noFill/>
            <a:ln w="25400" algn="ctr">
              <a:solidFill>
                <a:srgbClr val="E95D0E"/>
              </a:solidFill>
              <a:miter lim="800000"/>
            </a:ln>
          </p:spPr>
        </p:cxnSp>
        <p:cxnSp>
          <p:nvCxnSpPr>
            <p:cNvPr id="5" name="MH_Other_3"/>
            <p:cNvCxnSpPr>
              <a:cxnSpLocks noChangeShapeType="1"/>
            </p:cNvCxnSpPr>
            <p:nvPr>
              <p:custDataLst>
                <p:tags r:id="rId4"/>
              </p:custDataLst>
            </p:nvPr>
          </p:nvCxnSpPr>
          <p:spPr bwMode="auto">
            <a:xfrm>
              <a:off x="283681" y="2823026"/>
              <a:ext cx="5292000" cy="0"/>
            </a:xfrm>
            <a:prstGeom prst="line">
              <a:avLst/>
            </a:prstGeom>
            <a:noFill/>
            <a:ln w="25400" algn="ctr">
              <a:solidFill>
                <a:srgbClr val="E95D0E"/>
              </a:solidFill>
              <a:miter lim="800000"/>
            </a:ln>
          </p:spPr>
        </p:cxnSp>
      </p:grpSp>
      <p:sp>
        <p:nvSpPr>
          <p:cNvPr id="6" name="MH_Other_4"/>
          <p:cNvSpPr txBox="1"/>
          <p:nvPr>
            <p:custDataLst>
              <p:tags r:id="rId1"/>
            </p:custDataLst>
          </p:nvPr>
        </p:nvSpPr>
        <p:spPr bwMode="auto">
          <a:xfrm>
            <a:off x="603496" y="397913"/>
            <a:ext cx="5426452" cy="461665"/>
          </a:xfrm>
          <a:prstGeom prst="rect">
            <a:avLst/>
          </a:prstGeom>
          <a:noFill/>
        </p:spPr>
        <p:txBody>
          <a:bodyPr wrap="square">
            <a:spAutoFit/>
          </a:bodyPr>
          <a:lstStyle/>
          <a:p>
            <a:pPr algn="ctr">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5</a:t>
            </a:r>
            <a:r>
              <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、情态动词</a:t>
            </a: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need </a:t>
            </a:r>
            <a:r>
              <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的基本用法</a:t>
            </a:r>
          </a:p>
        </p:txBody>
      </p:sp>
      <p:sp>
        <p:nvSpPr>
          <p:cNvPr id="8" name="矩形 7"/>
          <p:cNvSpPr/>
          <p:nvPr/>
        </p:nvSpPr>
        <p:spPr>
          <a:xfrm>
            <a:off x="1495647" y="1115883"/>
            <a:ext cx="9200707" cy="1892826"/>
          </a:xfrm>
          <a:prstGeom prst="rect">
            <a:avLst/>
          </a:prstGeom>
        </p:spPr>
        <p:txBody>
          <a:bodyPr wrap="square">
            <a:spAutoFit/>
          </a:bodyPr>
          <a:lstStyle/>
          <a:p>
            <a:pPr indent="457200">
              <a:lnSpc>
                <a:spcPct val="130000"/>
              </a:lnSpc>
            </a:pPr>
            <a:r>
              <a:rPr lang="en-US" altLang="zh-CN" dirty="0">
                <a:latin typeface="TimesNewRomanPSMT"/>
              </a:rPr>
              <a:t>need </a:t>
            </a:r>
            <a:r>
              <a:rPr lang="zh-CN" altLang="en-US" dirty="0">
                <a:latin typeface="宋体" panose="02010600030101010101" pitchFamily="2" charset="-122"/>
              </a:rPr>
              <a:t>既可作实义动词，又可作情态动词。作情态动词时，后面接动词原形，常用于疑问句、否定句和条件句中。</a:t>
            </a:r>
            <a:r>
              <a:rPr lang="en-US" altLang="zh-CN" dirty="0">
                <a:latin typeface="TimesNewRomanPSMT"/>
              </a:rPr>
              <a:t>need </a:t>
            </a:r>
            <a:r>
              <a:rPr lang="zh-CN" altLang="en-US" dirty="0">
                <a:latin typeface="宋体" panose="02010600030101010101" pitchFamily="2" charset="-122"/>
              </a:rPr>
              <a:t>作实义动词时后面接不定式。</a:t>
            </a:r>
          </a:p>
          <a:p>
            <a:pPr indent="457200">
              <a:lnSpc>
                <a:spcPct val="130000"/>
              </a:lnSpc>
            </a:pPr>
            <a:r>
              <a:rPr lang="en-US" altLang="zh-CN" i="1" dirty="0">
                <a:latin typeface="TimesNewRomanPS-ItalicMT"/>
              </a:rPr>
              <a:t>e.g. </a:t>
            </a:r>
            <a:r>
              <a:rPr lang="en-US" altLang="zh-CN" dirty="0">
                <a:latin typeface="TimesNewRomanPSMT"/>
              </a:rPr>
              <a:t>I think you need complete the work today.     </a:t>
            </a:r>
            <a:r>
              <a:rPr lang="zh-CN" altLang="en-US" dirty="0">
                <a:latin typeface="宋体" panose="02010600030101010101" pitchFamily="2" charset="-122"/>
              </a:rPr>
              <a:t>我想你需要今天完成这个工作。</a:t>
            </a:r>
          </a:p>
          <a:p>
            <a:pPr indent="457200">
              <a:lnSpc>
                <a:spcPct val="130000"/>
              </a:lnSpc>
            </a:pPr>
            <a:r>
              <a:rPr lang="en-US" altLang="zh-CN" smtClean="0">
                <a:latin typeface="TimesNewRomanPSMT"/>
              </a:rPr>
              <a:t>       — Need </a:t>
            </a:r>
            <a:r>
              <a:rPr lang="en-US" altLang="zh-CN" dirty="0">
                <a:latin typeface="TimesNewRomanPSMT"/>
              </a:rPr>
              <a:t>you go now?     </a:t>
            </a:r>
            <a:r>
              <a:rPr lang="zh-CN" altLang="en-US" dirty="0">
                <a:latin typeface="宋体" panose="02010600030101010101" pitchFamily="2" charset="-122"/>
              </a:rPr>
              <a:t>你现在就需要走了吗？</a:t>
            </a:r>
          </a:p>
          <a:p>
            <a:pPr indent="457200">
              <a:lnSpc>
                <a:spcPct val="130000"/>
              </a:lnSpc>
            </a:pPr>
            <a:r>
              <a:rPr lang="en-US" altLang="zh-CN" smtClean="0">
                <a:latin typeface="TimesNewRomanPSMT"/>
              </a:rPr>
              <a:t>       — Yes</a:t>
            </a:r>
            <a:r>
              <a:rPr lang="en-US" altLang="zh-CN" dirty="0">
                <a:latin typeface="TimesNewRomanPSMT"/>
              </a:rPr>
              <a:t>, I must. </a:t>
            </a:r>
            <a:r>
              <a:rPr lang="zh-CN" altLang="en-US" dirty="0">
                <a:latin typeface="宋体" panose="02010600030101010101" pitchFamily="2" charset="-122"/>
              </a:rPr>
              <a:t>或 </a:t>
            </a:r>
            <a:r>
              <a:rPr lang="en-US" altLang="zh-CN" dirty="0">
                <a:latin typeface="TimesNewRomanPSMT"/>
              </a:rPr>
              <a:t>No, I needn’t.     </a:t>
            </a:r>
            <a:r>
              <a:rPr lang="zh-CN" altLang="en-US" dirty="0">
                <a:latin typeface="宋体" panose="02010600030101010101" pitchFamily="2" charset="-122"/>
              </a:rPr>
              <a:t>是的，我必须走。</a:t>
            </a:r>
            <a:r>
              <a:rPr lang="en-US" altLang="zh-CN" dirty="0">
                <a:latin typeface="TimesNewRomanPSMT"/>
              </a:rPr>
              <a:t>/ </a:t>
            </a:r>
            <a:r>
              <a:rPr lang="zh-CN" altLang="en-US" dirty="0">
                <a:latin typeface="宋体" panose="02010600030101010101" pitchFamily="2" charset="-122"/>
              </a:rPr>
              <a:t>不，我不必。</a:t>
            </a:r>
            <a:endParaRPr lang="zh-CN" altLang="en-US" dirty="0"/>
          </a:p>
        </p:txBody>
      </p:sp>
      <p:pic>
        <p:nvPicPr>
          <p:cNvPr id="15" name="图片 14"/>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t="10698" b="44362"/>
          <a:stretch>
            <a:fillRect/>
          </a:stretch>
        </p:blipFill>
        <p:spPr>
          <a:xfrm>
            <a:off x="-4690" y="3123671"/>
            <a:ext cx="12196871" cy="3255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52290" y="514070"/>
            <a:ext cx="8704091" cy="954107"/>
          </a:xfrm>
          <a:prstGeom prst="rect">
            <a:avLst/>
          </a:prstGeom>
        </p:spPr>
        <p:txBody>
          <a:bodyPr wrap="square">
            <a:spAutoFit/>
          </a:bodyPr>
          <a:lstStyle/>
          <a:p>
            <a:r>
              <a:rPr lang="en-US" altLang="zh-CN" sz="2800" dirty="0"/>
              <a:t>Fill in the blanks with correct forms of the modal verbs.</a:t>
            </a:r>
            <a:r>
              <a:rPr lang="zh-CN" altLang="en-US" sz="2800" dirty="0"/>
              <a:t>（选择正确的情态动词填空。）</a:t>
            </a:r>
          </a:p>
        </p:txBody>
      </p:sp>
      <p:pic>
        <p:nvPicPr>
          <p:cNvPr id="4" name="图片 3"/>
          <p:cNvPicPr>
            <a:picLocks noChangeAspect="1"/>
          </p:cNvPicPr>
          <p:nvPr/>
        </p:nvPicPr>
        <p:blipFill>
          <a:blip r:embed="rId2" cstate="print">
            <a:clrChange>
              <a:clrFrom>
                <a:srgbClr val="FFFFFF"/>
              </a:clrFrom>
              <a:clrTo>
                <a:srgbClr val="FFFFFF">
                  <a:alpha val="0"/>
                </a:srgbClr>
              </a:clrTo>
            </a:clrChange>
          </a:blip>
          <a:stretch>
            <a:fillRect/>
          </a:stretch>
        </p:blipFill>
        <p:spPr>
          <a:xfrm>
            <a:off x="-104457" y="1468177"/>
            <a:ext cx="5208645" cy="799829"/>
          </a:xfrm>
          <a:prstGeom prst="rect">
            <a:avLst/>
          </a:prstGeom>
        </p:spPr>
      </p:pic>
      <p:sp>
        <p:nvSpPr>
          <p:cNvPr id="5" name="矩形 4"/>
          <p:cNvSpPr/>
          <p:nvPr/>
        </p:nvSpPr>
        <p:spPr>
          <a:xfrm>
            <a:off x="3037366" y="2607151"/>
            <a:ext cx="7945708" cy="3293209"/>
          </a:xfrm>
          <a:prstGeom prst="rect">
            <a:avLst/>
          </a:prstGeom>
        </p:spPr>
        <p:txBody>
          <a:bodyPr wrap="square">
            <a:spAutoFit/>
          </a:bodyPr>
          <a:lstStyle/>
          <a:p>
            <a:pPr>
              <a:lnSpc>
                <a:spcPct val="130000"/>
              </a:lnSpc>
            </a:pPr>
            <a:r>
              <a:rPr lang="en-US" altLang="zh-CN" sz="2000" dirty="0">
                <a:latin typeface="TimesNewRomanPSMT"/>
              </a:rPr>
              <a:t>1 </a:t>
            </a:r>
            <a:r>
              <a:rPr lang="zh-CN" altLang="en-US" sz="2000" dirty="0">
                <a:latin typeface="宋体" panose="02010600030101010101" pitchFamily="2" charset="-122"/>
              </a:rPr>
              <a:t>在做了很多工作之后，你一定很累了。</a:t>
            </a:r>
          </a:p>
          <a:p>
            <a:pPr>
              <a:lnSpc>
                <a:spcPct val="13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You ________ be very tired after doing much work.</a:t>
            </a:r>
          </a:p>
          <a:p>
            <a:pPr>
              <a:lnSpc>
                <a:spcPct val="130000"/>
              </a:lnSpc>
            </a:pPr>
            <a:r>
              <a:rPr lang="en-US" altLang="zh-CN" sz="2000" dirty="0">
                <a:latin typeface="TimesNewRomanPSMT"/>
              </a:rPr>
              <a:t>2 </a:t>
            </a:r>
            <a:r>
              <a:rPr lang="zh-CN" altLang="en-US" sz="2000" dirty="0">
                <a:latin typeface="宋体" panose="02010600030101010101" pitchFamily="2" charset="-122"/>
              </a:rPr>
              <a:t>他现在不可能在家。</a:t>
            </a:r>
          </a:p>
          <a:p>
            <a:pPr>
              <a:lnSpc>
                <a:spcPct val="130000"/>
              </a:lnSpc>
            </a:pPr>
            <a:r>
              <a:rPr lang="en-US" altLang="zh-CN" sz="2000" dirty="0">
                <a:latin typeface="TimesNewRomanPSMT"/>
              </a:rPr>
              <a:t>   </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He ________ be at home now.</a:t>
            </a:r>
          </a:p>
          <a:p>
            <a:pPr>
              <a:lnSpc>
                <a:spcPct val="130000"/>
              </a:lnSpc>
            </a:pPr>
            <a:r>
              <a:rPr lang="en-US" altLang="zh-CN" sz="2000" dirty="0">
                <a:latin typeface="TimesNewRomanPSMT"/>
              </a:rPr>
              <a:t>3 </a:t>
            </a:r>
            <a:r>
              <a:rPr lang="zh-CN" altLang="en-US" sz="2000" dirty="0">
                <a:latin typeface="宋体" panose="02010600030101010101" pitchFamily="2" charset="-122"/>
              </a:rPr>
              <a:t>不要玩火，你可能会烧伤自己。</a:t>
            </a:r>
          </a:p>
          <a:p>
            <a:pPr>
              <a:lnSpc>
                <a:spcPct val="130000"/>
              </a:lnSpc>
            </a:pPr>
            <a:r>
              <a:rPr lang="en-US" altLang="zh-CN" sz="2000" dirty="0">
                <a:latin typeface="TimesNewRomanPSMT"/>
              </a:rPr>
              <a:t>   </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Don’t play with the fi re. You ______ burn yourself.</a:t>
            </a:r>
          </a:p>
          <a:p>
            <a:pPr>
              <a:lnSpc>
                <a:spcPct val="130000"/>
              </a:lnSpc>
            </a:pPr>
            <a:r>
              <a:rPr lang="en-US" altLang="zh-CN" sz="2000" dirty="0">
                <a:latin typeface="TimesNewRomanPSMT"/>
              </a:rPr>
              <a:t>4 </a:t>
            </a:r>
            <a:r>
              <a:rPr lang="zh-CN" altLang="en-US" sz="2000" dirty="0">
                <a:latin typeface="宋体" panose="02010600030101010101" pitchFamily="2" charset="-122"/>
              </a:rPr>
              <a:t>我们不能摘花。</a:t>
            </a:r>
          </a:p>
          <a:p>
            <a:pPr>
              <a:lnSpc>
                <a:spcPct val="130000"/>
              </a:lnSpc>
            </a:pPr>
            <a:r>
              <a:rPr lang="en-US" altLang="zh-CN" sz="2000" dirty="0">
                <a:latin typeface="TimesNewRomanPSMT"/>
              </a:rPr>
              <a:t>   </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We _______ pick the flowers.</a:t>
            </a:r>
            <a:endParaRPr lang="zh-CN" altLang="en-US"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7" name="矩形 6"/>
          <p:cNvSpPr/>
          <p:nvPr/>
        </p:nvSpPr>
        <p:spPr>
          <a:xfrm>
            <a:off x="4035871" y="2948748"/>
            <a:ext cx="877163" cy="461665"/>
          </a:xfrm>
          <a:prstGeom prst="rect">
            <a:avLst/>
          </a:prstGeom>
        </p:spPr>
        <p:txBody>
          <a:bodyPr wrap="none">
            <a:spAutoFit/>
          </a:bodyPr>
          <a:lstStyle/>
          <a:p>
            <a:r>
              <a:rPr lang="en-US" altLang="zh-CN" sz="24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must</a:t>
            </a:r>
            <a:endParaRPr lang="zh-CN" altLang="en-US" sz="24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16" name="矩形 15"/>
          <p:cNvSpPr/>
          <p:nvPr/>
        </p:nvSpPr>
        <p:spPr>
          <a:xfrm>
            <a:off x="4050297" y="3762059"/>
            <a:ext cx="862737" cy="461665"/>
          </a:xfrm>
          <a:prstGeom prst="rect">
            <a:avLst/>
          </a:prstGeom>
        </p:spPr>
        <p:txBody>
          <a:bodyPr wrap="none">
            <a:spAutoFit/>
          </a:bodyPr>
          <a:lstStyle/>
          <a:p>
            <a:r>
              <a:rPr lang="en-US" altLang="zh-CN" sz="24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can’t</a:t>
            </a:r>
            <a:endParaRPr lang="zh-CN" altLang="en-US" sz="24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17" name="矩形 16"/>
          <p:cNvSpPr/>
          <p:nvPr/>
        </p:nvSpPr>
        <p:spPr>
          <a:xfrm>
            <a:off x="6941878" y="4525307"/>
            <a:ext cx="740908" cy="461665"/>
          </a:xfrm>
          <a:prstGeom prst="rect">
            <a:avLst/>
          </a:prstGeom>
        </p:spPr>
        <p:txBody>
          <a:bodyPr wrap="none">
            <a:spAutoFit/>
          </a:bodyPr>
          <a:lstStyle/>
          <a:p>
            <a:r>
              <a:rPr lang="en-US" altLang="zh-CN" sz="24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may</a:t>
            </a:r>
            <a:endParaRPr lang="zh-CN" altLang="en-US" sz="24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18" name="矩形 17"/>
          <p:cNvSpPr/>
          <p:nvPr/>
        </p:nvSpPr>
        <p:spPr>
          <a:xfrm>
            <a:off x="3506667" y="5358586"/>
            <a:ext cx="1566454" cy="474297"/>
          </a:xfrm>
          <a:prstGeom prst="rect">
            <a:avLst/>
          </a:prstGeom>
        </p:spPr>
        <p:txBody>
          <a:bodyPr wrap="none">
            <a:spAutoFit/>
          </a:bodyPr>
          <a:lstStyle/>
          <a:p>
            <a:pPr indent="266700" algn="just">
              <a:lnSpc>
                <a:spcPct val="110000"/>
              </a:lnSpc>
              <a:spcAft>
                <a:spcPts val="0"/>
              </a:spcAft>
            </a:pPr>
            <a:r>
              <a:rPr lang="zh-CN" altLang="zh-CN" kern="100" dirty="0">
                <a:latin typeface="Times New Roman" panose="02020603050405020304" pitchFamily="18" charset="0"/>
              </a:rPr>
              <a:t> </a:t>
            </a:r>
            <a:r>
              <a:rPr lang="en-US" altLang="zh-CN" sz="24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mustn’t</a:t>
            </a:r>
            <a:endParaRPr lang="zh-CN" altLang="zh-CN" sz="24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 calcmode="lin" valueType="num">
                                      <p:cBhvr additive="base">
                                        <p:cTn id="3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6" grpId="0"/>
      <p:bldP spid="1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071832" y="2980194"/>
            <a:ext cx="10086270" cy="2707288"/>
            <a:chOff x="235507" y="2980194"/>
            <a:chExt cx="10086270" cy="2707288"/>
          </a:xfrm>
        </p:grpSpPr>
        <p:sp>
          <p:nvSpPr>
            <p:cNvPr id="32" name="矩形 1"/>
            <p:cNvSpPr>
              <a:spLocks noChangeArrowheads="1"/>
            </p:cNvSpPr>
            <p:nvPr/>
          </p:nvSpPr>
          <p:spPr bwMode="auto">
            <a:xfrm>
              <a:off x="257908"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lvl="0" algn="ctr"/>
              <a:r>
                <a:rPr lang="en-US" altLang="zh-CN" sz="2400" dirty="0">
                  <a:solidFill>
                    <a:srgbClr val="FFFFFF"/>
                  </a:solidFill>
                  <a:latin typeface="Franklin Gothic Medium" panose="020B0603020102020204" pitchFamily="34" charset="0"/>
                </a:rPr>
                <a:t>Lead-in</a:t>
              </a:r>
              <a:endParaRPr lang="zh-CN" altLang="en-US" sz="2400" dirty="0">
                <a:solidFill>
                  <a:srgbClr val="FFFFFF"/>
                </a:solidFill>
                <a:latin typeface="Franklin Gothic Medium" panose="020B0603020102020204" pitchFamily="34" charset="0"/>
              </a:endParaRPr>
            </a:p>
          </p:txBody>
        </p:sp>
        <p:sp>
          <p:nvSpPr>
            <p:cNvPr id="33" name="矩形 21"/>
            <p:cNvSpPr>
              <a:spLocks noChangeArrowheads="1"/>
            </p:cNvSpPr>
            <p:nvPr/>
          </p:nvSpPr>
          <p:spPr bwMode="auto">
            <a:xfrm>
              <a:off x="1948076"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Listening </a:t>
              </a:r>
              <a:r>
                <a:rPr lang="zh-CN" altLang="en-US" sz="2400" dirty="0">
                  <a:solidFill>
                    <a:schemeClr val="bg1"/>
                  </a:solidFill>
                </a:rPr>
                <a:t>＆</a:t>
              </a:r>
            </a:p>
            <a:p>
              <a:pPr>
                <a:defRPr/>
              </a:pPr>
              <a:r>
                <a:rPr lang="en-US" altLang="zh-CN" sz="2400" dirty="0">
                  <a:solidFill>
                    <a:srgbClr val="FFFFFF"/>
                  </a:solidFill>
                  <a:latin typeface="Franklin Gothic Medium" panose="020B0603020102020204" pitchFamily="34" charset="0"/>
                </a:rPr>
                <a:t> Speaking</a:t>
              </a:r>
              <a:endParaRPr lang="zh-CN" altLang="en-US" sz="2400" dirty="0">
                <a:solidFill>
                  <a:srgbClr val="FFFFFF"/>
                </a:solidFill>
                <a:latin typeface="Franklin Gothic Medium" panose="020B0603020102020204" pitchFamily="34" charset="0"/>
              </a:endParaRPr>
            </a:p>
          </p:txBody>
        </p:sp>
        <p:cxnSp>
          <p:nvCxnSpPr>
            <p:cNvPr id="34" name="直接连接符 7167"/>
            <p:cNvCxnSpPr>
              <a:cxnSpLocks noChangeShapeType="1"/>
            </p:cNvCxnSpPr>
            <p:nvPr/>
          </p:nvCxnSpPr>
          <p:spPr bwMode="auto">
            <a:xfrm>
              <a:off x="235507" y="3803285"/>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35" name="直接连接符 7172"/>
            <p:cNvCxnSpPr>
              <a:cxnSpLocks noChangeShapeType="1"/>
            </p:cNvCxnSpPr>
            <p:nvPr/>
          </p:nvCxnSpPr>
          <p:spPr bwMode="auto">
            <a:xfrm rot="16200000" flipV="1">
              <a:off x="78163" y="3644555"/>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36" name="TextBox 7177"/>
            <p:cNvSpPr txBox="1">
              <a:spLocks noChangeArrowheads="1"/>
            </p:cNvSpPr>
            <p:nvPr/>
          </p:nvSpPr>
          <p:spPr bwMode="auto">
            <a:xfrm>
              <a:off x="343817"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1</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37" name="TextBox 7177"/>
            <p:cNvSpPr txBox="1">
              <a:spLocks noChangeArrowheads="1"/>
            </p:cNvSpPr>
            <p:nvPr/>
          </p:nvSpPr>
          <p:spPr bwMode="auto">
            <a:xfrm>
              <a:off x="2036052"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2</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38" name="直接连接符 37"/>
            <p:cNvCxnSpPr/>
            <p:nvPr/>
          </p:nvCxnSpPr>
          <p:spPr bwMode="auto">
            <a:xfrm>
              <a:off x="1914853" y="3803285"/>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39" name="矩形 1"/>
            <p:cNvSpPr>
              <a:spLocks noChangeArrowheads="1"/>
            </p:cNvSpPr>
            <p:nvPr/>
          </p:nvSpPr>
          <p:spPr bwMode="auto">
            <a:xfrm>
              <a:off x="3635861"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Reading</a:t>
              </a:r>
              <a:endParaRPr lang="zh-CN" altLang="en-US" sz="2400" dirty="0">
                <a:solidFill>
                  <a:srgbClr val="FFFFFF"/>
                </a:solidFill>
                <a:latin typeface="Franklin Gothic Medium" panose="020B0603020102020204" pitchFamily="34" charset="0"/>
              </a:endParaRPr>
            </a:p>
          </p:txBody>
        </p:sp>
        <p:sp>
          <p:nvSpPr>
            <p:cNvPr id="40" name="矩形 21"/>
            <p:cNvSpPr>
              <a:spLocks noChangeArrowheads="1"/>
            </p:cNvSpPr>
            <p:nvPr/>
          </p:nvSpPr>
          <p:spPr bwMode="auto">
            <a:xfrm>
              <a:off x="5308689"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Grammar</a:t>
              </a:r>
              <a:endParaRPr lang="zh-CN" altLang="en-US" sz="2400" dirty="0">
                <a:solidFill>
                  <a:srgbClr val="FFFFFF"/>
                </a:solidFill>
                <a:latin typeface="Franklin Gothic Medium" panose="020B0603020102020204" pitchFamily="34" charset="0"/>
              </a:endParaRPr>
            </a:p>
          </p:txBody>
        </p:sp>
        <p:cxnSp>
          <p:nvCxnSpPr>
            <p:cNvPr id="41" name="直接连接符 7167"/>
            <p:cNvCxnSpPr>
              <a:cxnSpLocks noChangeShapeType="1"/>
            </p:cNvCxnSpPr>
            <p:nvPr/>
          </p:nvCxnSpPr>
          <p:spPr bwMode="auto">
            <a:xfrm>
              <a:off x="3613460" y="3803285"/>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42" name="TextBox 7177"/>
            <p:cNvSpPr txBox="1">
              <a:spLocks noChangeArrowheads="1"/>
            </p:cNvSpPr>
            <p:nvPr/>
          </p:nvSpPr>
          <p:spPr bwMode="auto">
            <a:xfrm>
              <a:off x="3721770"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3</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43" name="TextBox 7177"/>
            <p:cNvSpPr txBox="1">
              <a:spLocks noChangeArrowheads="1"/>
            </p:cNvSpPr>
            <p:nvPr/>
          </p:nvSpPr>
          <p:spPr bwMode="auto">
            <a:xfrm>
              <a:off x="5396665"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4</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44" name="直接连接符 43"/>
            <p:cNvCxnSpPr/>
            <p:nvPr/>
          </p:nvCxnSpPr>
          <p:spPr bwMode="auto">
            <a:xfrm>
              <a:off x="5275466" y="3803285"/>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5" name="直接连接符 7172"/>
            <p:cNvCxnSpPr>
              <a:cxnSpLocks noChangeShapeType="1"/>
            </p:cNvCxnSpPr>
            <p:nvPr/>
          </p:nvCxnSpPr>
          <p:spPr bwMode="auto">
            <a:xfrm rot="16200000" flipV="1">
              <a:off x="1752182" y="3644555"/>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6" name="直接连接符 7172"/>
            <p:cNvCxnSpPr>
              <a:cxnSpLocks noChangeShapeType="1"/>
            </p:cNvCxnSpPr>
            <p:nvPr/>
          </p:nvCxnSpPr>
          <p:spPr bwMode="auto">
            <a:xfrm rot="16200000" flipV="1">
              <a:off x="3452395" y="3637411"/>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7" name="直接连接符 7172"/>
            <p:cNvCxnSpPr>
              <a:cxnSpLocks noChangeShapeType="1"/>
            </p:cNvCxnSpPr>
            <p:nvPr/>
          </p:nvCxnSpPr>
          <p:spPr bwMode="auto">
            <a:xfrm rot="16200000" flipV="1">
              <a:off x="5114508" y="3644554"/>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48" name="矩形 1"/>
            <p:cNvSpPr>
              <a:spLocks noChangeArrowheads="1"/>
            </p:cNvSpPr>
            <p:nvPr/>
          </p:nvSpPr>
          <p:spPr bwMode="auto">
            <a:xfrm>
              <a:off x="6981579" y="3987935"/>
              <a:ext cx="1671767" cy="1699546"/>
            </a:xfrm>
            <a:prstGeom prst="rect">
              <a:avLst/>
            </a:prstGeom>
            <a:solidFill>
              <a:schemeClr val="accent5">
                <a:lumMod val="40000"/>
                <a:lumOff val="6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Watching &amp; Performing</a:t>
              </a:r>
              <a:endParaRPr lang="zh-CN" altLang="en-US" sz="2400" dirty="0">
                <a:solidFill>
                  <a:srgbClr val="FFFFFF"/>
                </a:solidFill>
                <a:latin typeface="Franklin Gothic Medium" panose="020B0603020102020204" pitchFamily="34" charset="0"/>
              </a:endParaRPr>
            </a:p>
          </p:txBody>
        </p:sp>
        <p:sp>
          <p:nvSpPr>
            <p:cNvPr id="49" name="矩形 21"/>
            <p:cNvSpPr>
              <a:spLocks noChangeArrowheads="1"/>
            </p:cNvSpPr>
            <p:nvPr/>
          </p:nvSpPr>
          <p:spPr bwMode="auto">
            <a:xfrm>
              <a:off x="8746790" y="3987935"/>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Applied Writing</a:t>
              </a:r>
              <a:endParaRPr lang="zh-CN" altLang="en-US" sz="2400" dirty="0">
                <a:solidFill>
                  <a:srgbClr val="FFFFFF"/>
                </a:solidFill>
                <a:latin typeface="Franklin Gothic Medium" panose="020B0603020102020204" pitchFamily="34" charset="0"/>
              </a:endParaRPr>
            </a:p>
          </p:txBody>
        </p:sp>
        <p:cxnSp>
          <p:nvCxnSpPr>
            <p:cNvPr id="50" name="直接连接符 7167"/>
            <p:cNvCxnSpPr>
              <a:cxnSpLocks noChangeShapeType="1"/>
            </p:cNvCxnSpPr>
            <p:nvPr/>
          </p:nvCxnSpPr>
          <p:spPr bwMode="auto">
            <a:xfrm>
              <a:off x="6959178" y="3803284"/>
              <a:ext cx="1563450" cy="1588"/>
            </a:xfrm>
            <a:prstGeom prst="line">
              <a:avLst/>
            </a:prstGeom>
            <a:noFill/>
            <a:ln w="9525">
              <a:solidFill>
                <a:schemeClr val="accent5">
                  <a:lumMod val="40000"/>
                  <a:lumOff val="60000"/>
                </a:schemeClr>
              </a:solidFill>
              <a:round/>
            </a:ln>
            <a:extLst>
              <a:ext uri="{909E8E84-426E-40DD-AFC4-6F175D3DCCD1}">
                <a14:hiddenFill xmlns="" xmlns:a14="http://schemas.microsoft.com/office/drawing/2010/main">
                  <a:noFill/>
                </a14:hiddenFill>
              </a:ext>
            </a:extLst>
          </p:spPr>
        </p:cxnSp>
        <p:sp>
          <p:nvSpPr>
            <p:cNvPr id="51" name="TextBox 7177"/>
            <p:cNvSpPr txBox="1">
              <a:spLocks noChangeArrowheads="1"/>
            </p:cNvSpPr>
            <p:nvPr/>
          </p:nvSpPr>
          <p:spPr bwMode="auto">
            <a:xfrm>
              <a:off x="7067488" y="2980194"/>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chemeClr val="accent5">
                      <a:lumMod val="40000"/>
                      <a:lumOff val="60000"/>
                    </a:schemeClr>
                  </a:solidFill>
                  <a:latin typeface="Broadway" pitchFamily="82" charset="0"/>
                  <a:ea typeface="黑体" panose="02010609060101010101" pitchFamily="2" charset="-122"/>
                  <a:cs typeface="Arial" panose="020B0604020202020204" pitchFamily="34" charset="0"/>
                </a:rPr>
                <a:t>Part  </a:t>
              </a:r>
              <a:r>
                <a:rPr lang="en-US" altLang="zh-CN" sz="1400" b="1" dirty="0">
                  <a:solidFill>
                    <a:schemeClr val="accent5">
                      <a:lumMod val="40000"/>
                      <a:lumOff val="60000"/>
                    </a:schemeClr>
                  </a:solidFill>
                  <a:latin typeface="Broadway" pitchFamily="82" charset="0"/>
                  <a:ea typeface="黑体" panose="02010609060101010101" pitchFamily="2" charset="-122"/>
                  <a:cs typeface="Arial" panose="020B0604020202020204" pitchFamily="34" charset="0"/>
                </a:rPr>
                <a:t> </a:t>
              </a:r>
              <a:r>
                <a:rPr lang="en-US" altLang="zh-CN" sz="3600" b="1" dirty="0">
                  <a:solidFill>
                    <a:schemeClr val="accent5">
                      <a:lumMod val="40000"/>
                      <a:lumOff val="60000"/>
                    </a:schemeClr>
                  </a:solidFill>
                  <a:latin typeface="Broadway" pitchFamily="82" charset="0"/>
                  <a:ea typeface="黑体" panose="02010609060101010101" pitchFamily="2" charset="-122"/>
                  <a:cs typeface="Arial" panose="020B0604020202020204" pitchFamily="34" charset="0"/>
                </a:rPr>
                <a:t>5</a:t>
              </a:r>
              <a:endParaRPr lang="zh-CN" altLang="en-US" sz="3600" b="1" dirty="0">
                <a:solidFill>
                  <a:schemeClr val="accent5">
                    <a:lumMod val="40000"/>
                    <a:lumOff val="60000"/>
                  </a:schemeClr>
                </a:solidFill>
                <a:latin typeface="Broadway" pitchFamily="82" charset="0"/>
                <a:ea typeface="黑体" panose="02010609060101010101" pitchFamily="2" charset="-122"/>
                <a:cs typeface="Arial" panose="020B0604020202020204" pitchFamily="34" charset="0"/>
              </a:endParaRPr>
            </a:p>
          </p:txBody>
        </p:sp>
        <p:sp>
          <p:nvSpPr>
            <p:cNvPr id="52" name="TextBox 7177"/>
            <p:cNvSpPr txBox="1">
              <a:spLocks noChangeArrowheads="1"/>
            </p:cNvSpPr>
            <p:nvPr/>
          </p:nvSpPr>
          <p:spPr bwMode="auto">
            <a:xfrm>
              <a:off x="8845917" y="2980194"/>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6</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53" name="直接连接符 52"/>
            <p:cNvCxnSpPr/>
            <p:nvPr/>
          </p:nvCxnSpPr>
          <p:spPr bwMode="auto">
            <a:xfrm>
              <a:off x="8735869" y="3803284"/>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54" name="直接连接符 7172"/>
            <p:cNvCxnSpPr>
              <a:cxnSpLocks noChangeShapeType="1"/>
            </p:cNvCxnSpPr>
            <p:nvPr/>
          </p:nvCxnSpPr>
          <p:spPr bwMode="auto">
            <a:xfrm rot="16200000" flipV="1">
              <a:off x="6795671" y="3639791"/>
              <a:ext cx="325972" cy="1238"/>
            </a:xfrm>
            <a:prstGeom prst="line">
              <a:avLst/>
            </a:prstGeom>
            <a:noFill/>
            <a:ln w="9525">
              <a:solidFill>
                <a:schemeClr val="accent5">
                  <a:lumMod val="40000"/>
                  <a:lumOff val="60000"/>
                </a:schemeClr>
              </a:solidFill>
              <a:round/>
            </a:ln>
            <a:extLst>
              <a:ext uri="{909E8E84-426E-40DD-AFC4-6F175D3DCCD1}">
                <a14:hiddenFill xmlns="" xmlns:a14="http://schemas.microsoft.com/office/drawing/2010/main">
                  <a:noFill/>
                </a14:hiddenFill>
              </a:ext>
            </a:extLst>
          </p:spPr>
        </p:cxnSp>
        <p:cxnSp>
          <p:nvCxnSpPr>
            <p:cNvPr id="55" name="直接连接符 7172"/>
            <p:cNvCxnSpPr>
              <a:cxnSpLocks noChangeShapeType="1"/>
            </p:cNvCxnSpPr>
            <p:nvPr/>
          </p:nvCxnSpPr>
          <p:spPr bwMode="auto">
            <a:xfrm rot="16200000" flipV="1">
              <a:off x="8567668" y="3642173"/>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70412" y="846964"/>
            <a:ext cx="10702032" cy="1200329"/>
          </a:xfrm>
          <a:prstGeom prst="rect">
            <a:avLst/>
          </a:prstGeom>
        </p:spPr>
        <p:txBody>
          <a:bodyPr wrap="squar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Now watch the movie clip. Read the words closely after the speaker so as to improve</a:t>
            </a:r>
          </a:p>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your short-term memory, pronunciation, stress and intonation by imitating what you hear.</a:t>
            </a:r>
            <a:endParaRPr lang="zh-CN" altLang="en-US" dirty="0">
              <a:solidFill>
                <a:schemeClr val="tx1">
                  <a:lumMod val="65000"/>
                  <a:lumOff val="35000"/>
                </a:schemeClr>
              </a:solidFill>
            </a:endParaRPr>
          </a:p>
        </p:txBody>
      </p:sp>
      <p:grpSp>
        <p:nvGrpSpPr>
          <p:cNvPr id="3" name="组合 7"/>
          <p:cNvGrpSpPr/>
          <p:nvPr/>
        </p:nvGrpSpPr>
        <p:grpSpPr>
          <a:xfrm>
            <a:off x="445578" y="556231"/>
            <a:ext cx="964287" cy="900000"/>
            <a:chOff x="953972" y="653411"/>
            <a:chExt cx="964287" cy="900000"/>
          </a:xfrm>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14" name="矩形 13"/>
          <p:cNvSpPr/>
          <p:nvPr/>
        </p:nvSpPr>
        <p:spPr>
          <a:xfrm>
            <a:off x="1150079" y="2668244"/>
            <a:ext cx="8047463" cy="954107"/>
          </a:xfrm>
          <a:prstGeom prst="rect">
            <a:avLst/>
          </a:prstGeom>
        </p:spPr>
        <p:txBody>
          <a:bodyPr wrap="square">
            <a:spAutoFit/>
          </a:bodyPr>
          <a:lstStyle/>
          <a:p>
            <a:r>
              <a:rPr lang="en-US" altLang="zh-CN" sz="2800" b="1" dirty="0">
                <a:solidFill>
                  <a:schemeClr val="accent5">
                    <a:lumMod val="60000"/>
                    <a:lumOff val="40000"/>
                  </a:schemeClr>
                </a:solidFill>
              </a:rPr>
              <a:t>Setting:</a:t>
            </a:r>
            <a:r>
              <a:rPr lang="en-US" altLang="zh-CN" sz="2800" dirty="0">
                <a:solidFill>
                  <a:schemeClr val="tx1">
                    <a:lumMod val="95000"/>
                    <a:lumOff val="5000"/>
                  </a:schemeClr>
                </a:solidFill>
              </a:rPr>
              <a:t> The evil knight Gaston finds Beast and he wants to kill Beast.</a:t>
            </a:r>
            <a:endParaRPr lang="zh-CN" altLang="en-US" sz="2800" dirty="0">
              <a:solidFill>
                <a:schemeClr val="tx1">
                  <a:lumMod val="95000"/>
                  <a:lumOff val="5000"/>
                </a:schemeClr>
              </a:solidFill>
            </a:endParaRPr>
          </a:p>
        </p:txBody>
      </p:sp>
      <p:pic>
        <p:nvPicPr>
          <p:cNvPr id="7" name="图片 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b="3876"/>
          <a:stretch>
            <a:fillRect/>
          </a:stretch>
        </p:blipFill>
        <p:spPr>
          <a:xfrm>
            <a:off x="7477125" y="1123501"/>
            <a:ext cx="4629549" cy="52560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1303" y="4637204"/>
            <a:ext cx="4981941" cy="400110"/>
          </a:xfrm>
          <a:prstGeom prst="rect">
            <a:avLst/>
          </a:prstGeom>
        </p:spPr>
        <p:txBody>
          <a:bodyPr wrap="none">
            <a:spAutoFit/>
          </a:bodyPr>
          <a:lstStyle/>
          <a:p>
            <a:r>
              <a:rPr lang="en-US" altLang="zh-CN" sz="2000" b="1" dirty="0">
                <a:solidFill>
                  <a:schemeClr val="accent5">
                    <a:lumMod val="60000"/>
                    <a:lumOff val="40000"/>
                  </a:schemeClr>
                </a:solidFill>
              </a:rPr>
              <a:t>You’re OK with being upset around him / her.</a:t>
            </a:r>
            <a:endParaRPr lang="zh-CN" altLang="en-US" sz="2000" b="1" dirty="0">
              <a:solidFill>
                <a:schemeClr val="accent5">
                  <a:lumMod val="60000"/>
                  <a:lumOff val="40000"/>
                </a:schemeClr>
              </a:solidFill>
            </a:endParaRPr>
          </a:p>
        </p:txBody>
      </p:sp>
      <p:sp>
        <p:nvSpPr>
          <p:cNvPr id="5" name="矩形 4"/>
          <p:cNvSpPr/>
          <p:nvPr/>
        </p:nvSpPr>
        <p:spPr>
          <a:xfrm>
            <a:off x="6959262" y="4637204"/>
            <a:ext cx="4134273" cy="400110"/>
          </a:xfrm>
          <a:prstGeom prst="rect">
            <a:avLst/>
          </a:prstGeom>
        </p:spPr>
        <p:txBody>
          <a:bodyPr wrap="none">
            <a:spAutoFit/>
          </a:bodyPr>
          <a:lstStyle/>
          <a:p>
            <a:r>
              <a:rPr lang="en-US" altLang="zh-CN" sz="2000" b="1" dirty="0">
                <a:solidFill>
                  <a:schemeClr val="accent5">
                    <a:lumMod val="60000"/>
                    <a:lumOff val="40000"/>
                  </a:schemeClr>
                </a:solidFill>
              </a:rPr>
              <a:t>You miss him / her after just one day.</a:t>
            </a:r>
            <a:endParaRPr lang="zh-CN" altLang="en-US" sz="2000" b="1" dirty="0">
              <a:solidFill>
                <a:schemeClr val="accent5">
                  <a:lumMod val="60000"/>
                  <a:lumOff val="40000"/>
                </a:schemeClr>
              </a:solidFill>
            </a:endParaRPr>
          </a:p>
        </p:txBody>
      </p:sp>
      <p:pic>
        <p:nvPicPr>
          <p:cNvPr id="3074" name="Picture 2"/>
          <p:cNvPicPr>
            <a:picLocks noChangeAspect="1" noChangeArrowheads="1"/>
          </p:cNvPicPr>
          <p:nvPr/>
        </p:nvPicPr>
        <p:blipFill>
          <a:blip r:embed="rId2" cstate="print"/>
          <a:srcRect/>
          <a:stretch>
            <a:fillRect/>
          </a:stretch>
        </p:blipFill>
        <p:spPr bwMode="auto">
          <a:xfrm>
            <a:off x="1118311" y="1121386"/>
            <a:ext cx="4536039" cy="2553904"/>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6702783" y="1153067"/>
            <a:ext cx="4493952" cy="254088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Scale>
                                      <p:cBhvr>
                                        <p:cTn id="14"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5"/>
                                        </p:tgtEl>
                                        <p:attrNameLst>
                                          <p:attrName>ppt_x</p:attrName>
                                          <p:attrName>ppt_y</p:attrName>
                                        </p:attrNameLst>
                                      </p:cBhvr>
                                    </p:animMotion>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9. Movie.wmv">
            <a:hlinkClick r:id="" action="ppaction://media"/>
          </p:cNvPr>
          <p:cNvPicPr>
            <a:picLocks noRot="1"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10654" y="1050546"/>
            <a:ext cx="9781124" cy="923330"/>
          </a:xfrm>
          <a:prstGeom prst="rect">
            <a:avLst/>
          </a:prstGeom>
        </p:spPr>
        <p:txBody>
          <a:bodyPr wrap="squar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Work in pairs</a:t>
            </a:r>
            <a:r>
              <a:rPr lang="en-US" altLang="zh-CN" b="1">
                <a:solidFill>
                  <a:schemeClr val="tx1">
                    <a:lumMod val="65000"/>
                    <a:lumOff val="35000"/>
                  </a:schemeClr>
                </a:solidFill>
                <a:latin typeface="微软雅黑" panose="020B0503020204020204" pitchFamily="34" charset="-122"/>
                <a:ea typeface="微软雅黑" panose="020B0503020204020204" pitchFamily="34" charset="-122"/>
              </a:rPr>
              <a:t>. </a:t>
            </a:r>
            <a:r>
              <a:rPr lang="en-US" altLang="zh-CN" b="1" smtClean="0">
                <a:solidFill>
                  <a:schemeClr val="tx1">
                    <a:lumMod val="65000"/>
                    <a:lumOff val="35000"/>
                  </a:schemeClr>
                </a:solidFill>
                <a:latin typeface="微软雅黑" panose="020B0503020204020204" pitchFamily="34" charset="-122"/>
                <a:ea typeface="微软雅黑" panose="020B0503020204020204" pitchFamily="34" charset="-122"/>
              </a:rPr>
              <a:t>Make </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a dialogue according to the given situation and useful expressions, and then perform it. The teacher and students in other teams can give a score for the performance. The following score sheet is for your reference.</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7"/>
          <p:cNvGrpSpPr/>
          <p:nvPr/>
        </p:nvGrpSpPr>
        <p:grpSpPr>
          <a:xfrm>
            <a:off x="785818" y="759813"/>
            <a:ext cx="964287" cy="900000"/>
            <a:chOff x="953972" y="653411"/>
            <a:chExt cx="964287" cy="900000"/>
          </a:xfrm>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1276347" y="3296944"/>
            <a:ext cx="9639306" cy="1384995"/>
          </a:xfrm>
          <a:prstGeom prst="rect">
            <a:avLst/>
          </a:prstGeom>
          <a:solidFill>
            <a:srgbClr val="FFCC99"/>
          </a:solidFill>
        </p:spPr>
        <p:txBody>
          <a:bodyPr wrap="square">
            <a:spAutoFit/>
          </a:bodyPr>
          <a:lstStyle/>
          <a:p>
            <a:r>
              <a:rPr lang="en-US" altLang="zh-CN" sz="2800" b="1" dirty="0">
                <a:solidFill>
                  <a:schemeClr val="accent5">
                    <a:lumMod val="60000"/>
                    <a:lumOff val="40000"/>
                  </a:schemeClr>
                </a:solidFill>
              </a:rPr>
              <a:t>Situation: </a:t>
            </a:r>
            <a:r>
              <a:rPr lang="en-US" altLang="zh-CN" sz="2800" dirty="0">
                <a:solidFill>
                  <a:schemeClr val="tx1">
                    <a:lumMod val="95000"/>
                    <a:lumOff val="5000"/>
                  </a:schemeClr>
                </a:solidFill>
              </a:rPr>
              <a:t>You are Mr. Seeger’s secretary ( </a:t>
            </a:r>
            <a:r>
              <a:rPr lang="zh-CN" altLang="en-US" sz="2800" dirty="0">
                <a:solidFill>
                  <a:schemeClr val="tx1">
                    <a:lumMod val="95000"/>
                    <a:lumOff val="5000"/>
                  </a:schemeClr>
                </a:solidFill>
              </a:rPr>
              <a:t>秘书</a:t>
            </a:r>
            <a:r>
              <a:rPr lang="en-US" altLang="zh-CN" sz="2800" dirty="0">
                <a:solidFill>
                  <a:schemeClr val="tx1">
                    <a:lumMod val="95000"/>
                    <a:lumOff val="5000"/>
                  </a:schemeClr>
                </a:solidFill>
              </a:rPr>
              <a:t>). Mr. Seeger asks you to make a reservation ( </a:t>
            </a:r>
            <a:r>
              <a:rPr lang="zh-CN" altLang="en-US" sz="2800" dirty="0">
                <a:solidFill>
                  <a:schemeClr val="tx1">
                    <a:lumMod val="95000"/>
                    <a:lumOff val="5000"/>
                  </a:schemeClr>
                </a:solidFill>
              </a:rPr>
              <a:t>预订</a:t>
            </a:r>
            <a:r>
              <a:rPr lang="en-US" altLang="zh-CN" sz="2800" dirty="0">
                <a:solidFill>
                  <a:schemeClr val="tx1">
                    <a:lumMod val="95000"/>
                    <a:lumOff val="5000"/>
                  </a:schemeClr>
                </a:solidFill>
              </a:rPr>
              <a:t>) for him and his wife in </a:t>
            </a:r>
            <a:r>
              <a:rPr lang="en-US" altLang="zh-CN" sz="2800" dirty="0" err="1">
                <a:solidFill>
                  <a:schemeClr val="tx1">
                    <a:lumMod val="95000"/>
                    <a:lumOff val="5000"/>
                  </a:schemeClr>
                </a:solidFill>
              </a:rPr>
              <a:t>Meimei</a:t>
            </a:r>
            <a:r>
              <a:rPr lang="en-US" altLang="zh-CN" sz="2800" dirty="0">
                <a:solidFill>
                  <a:schemeClr val="tx1">
                    <a:lumMod val="95000"/>
                    <a:lumOff val="5000"/>
                  </a:schemeClr>
                </a:solidFill>
              </a:rPr>
              <a:t> Restaurant.</a:t>
            </a:r>
            <a:endParaRPr lang="zh-CN" altLang="en-US" sz="2800" dirty="0">
              <a:solidFill>
                <a:schemeClr val="tx1">
                  <a:lumMod val="95000"/>
                  <a:lumOff val="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clrChange>
              <a:clrFrom>
                <a:srgbClr val="FFFFFF"/>
              </a:clrFrom>
              <a:clrTo>
                <a:srgbClr val="FFFFFF">
                  <a:alpha val="0"/>
                </a:srgbClr>
              </a:clrTo>
            </a:clrChange>
          </a:blip>
          <a:stretch>
            <a:fillRect/>
          </a:stretch>
        </p:blipFill>
        <p:spPr>
          <a:xfrm>
            <a:off x="1157905" y="650785"/>
            <a:ext cx="9876190" cy="5152381"/>
          </a:xfrm>
          <a:prstGeom prst="rect">
            <a:avLst/>
          </a:prstGeom>
        </p:spPr>
      </p:pic>
      <p:pic>
        <p:nvPicPr>
          <p:cNvPr id="6" name="图片 5"/>
          <p:cNvPicPr>
            <a:picLocks noChangeAspect="1"/>
          </p:cNvPicPr>
          <p:nvPr/>
        </p:nvPicPr>
        <p:blipFill rotWithShape="1">
          <a:blip r:embed="rId3" cstate="print">
            <a:clrChange>
              <a:clrFrom>
                <a:srgbClr val="EAE9EF"/>
              </a:clrFrom>
              <a:clrTo>
                <a:srgbClr val="EAE9EF">
                  <a:alpha val="0"/>
                </a:srgbClr>
              </a:clrTo>
            </a:clrChange>
            <a:extLst>
              <a:ext uri="{28A0092B-C50C-407E-A947-70E740481C1C}">
                <a14:useLocalDpi xmlns="" xmlns:a14="http://schemas.microsoft.com/office/drawing/2010/main" val="0"/>
              </a:ext>
            </a:extLst>
          </a:blip>
          <a:srcRect l="27389" t="8868" r="19204" b="25208"/>
          <a:stretch>
            <a:fillRect/>
          </a:stretch>
        </p:blipFill>
        <p:spPr>
          <a:xfrm>
            <a:off x="10005238" y="3226975"/>
            <a:ext cx="1679943" cy="16589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1510652" y="846964"/>
            <a:ext cx="9323925" cy="646331"/>
          </a:xfrm>
          <a:prstGeom prst="rect">
            <a:avLst/>
          </a:prstGeom>
        </p:spPr>
        <p:txBody>
          <a:bodyPr wrap="squar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Read the lines chosen from the movie Beauty and the Beast (</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美女与野兽</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 and try to recite them.</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3" name="组合 7"/>
          <p:cNvGrpSpPr/>
          <p:nvPr/>
        </p:nvGrpSpPr>
        <p:grpSpPr>
          <a:xfrm>
            <a:off x="785818" y="556231"/>
            <a:ext cx="964287" cy="900000"/>
            <a:chOff x="953972" y="653411"/>
            <a:chExt cx="964287" cy="900000"/>
          </a:xfrm>
        </p:grpSpPr>
        <p:sp>
          <p:nvSpPr>
            <p:cNvPr id="2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27" name="TextBox 26"/>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3" cstate="print"/>
          <a:stretch>
            <a:fillRect/>
          </a:stretch>
        </p:blipFill>
        <p:spPr>
          <a:xfrm>
            <a:off x="785818" y="1645499"/>
            <a:ext cx="4850022" cy="4547575"/>
          </a:xfrm>
          <a:prstGeom prst="rect">
            <a:avLst/>
          </a:prstGeom>
        </p:spPr>
      </p:pic>
      <p:sp>
        <p:nvSpPr>
          <p:cNvPr id="3" name="矩形 2"/>
          <p:cNvSpPr/>
          <p:nvPr/>
        </p:nvSpPr>
        <p:spPr>
          <a:xfrm>
            <a:off x="5970596" y="2072626"/>
            <a:ext cx="5309191" cy="3693319"/>
          </a:xfrm>
          <a:prstGeom prst="rect">
            <a:avLst/>
          </a:prstGeom>
        </p:spPr>
        <p:txBody>
          <a:bodyPr wrap="square">
            <a:spAutoFit/>
          </a:bodyPr>
          <a:lstStyle/>
          <a:p>
            <a:pPr>
              <a:lnSpc>
                <a:spcPct val="130000"/>
              </a:lnSpc>
            </a:pPr>
            <a:r>
              <a:rPr lang="en-US" altLang="zh-CN" sz="2000" b="1" dirty="0">
                <a:solidFill>
                  <a:srgbClr val="CC66FF"/>
                </a:solidFill>
              </a:rPr>
              <a:t>1</a:t>
            </a:r>
            <a:r>
              <a:rPr lang="en-US" altLang="zh-CN" sz="2000" dirty="0">
                <a:solidFill>
                  <a:srgbClr val="CC66FF"/>
                </a:solidFill>
              </a:rPr>
              <a:t> </a:t>
            </a:r>
            <a:r>
              <a:rPr lang="en-US" altLang="zh-CN" sz="2000" dirty="0">
                <a:solidFill>
                  <a:schemeClr val="tx1">
                    <a:lumMod val="95000"/>
                    <a:lumOff val="5000"/>
                  </a:schemeClr>
                </a:solidFill>
              </a:rPr>
              <a:t>  Imagine what you dream of, show it in your mind, feel it with your heart.</a:t>
            </a:r>
          </a:p>
          <a:p>
            <a:pPr>
              <a:lnSpc>
                <a:spcPct val="130000"/>
              </a:lnSpc>
            </a:pPr>
            <a:r>
              <a:rPr lang="zh-CN" altLang="en-US" sz="2000" dirty="0">
                <a:solidFill>
                  <a:schemeClr val="tx1">
                    <a:lumMod val="95000"/>
                    <a:lumOff val="5000"/>
                  </a:schemeClr>
                </a:solidFill>
              </a:rPr>
              <a:t>想象你梦寐以求的东西，在你的脑海中呈现它，用心去感受它。</a:t>
            </a:r>
          </a:p>
          <a:p>
            <a:pPr>
              <a:lnSpc>
                <a:spcPct val="130000"/>
              </a:lnSpc>
            </a:pPr>
            <a:r>
              <a:rPr lang="en-US" altLang="zh-CN" sz="2000" b="1" dirty="0">
                <a:solidFill>
                  <a:srgbClr val="CC66FF"/>
                </a:solidFill>
              </a:rPr>
              <a:t>2</a:t>
            </a:r>
            <a:r>
              <a:rPr lang="en-US" altLang="zh-CN" sz="2000" dirty="0">
                <a:solidFill>
                  <a:schemeClr val="tx1">
                    <a:lumMod val="95000"/>
                    <a:lumOff val="5000"/>
                  </a:schemeClr>
                </a:solidFill>
              </a:rPr>
              <a:t>   Easy to remember, hard to move on.</a:t>
            </a:r>
          </a:p>
          <a:p>
            <a:pPr>
              <a:lnSpc>
                <a:spcPct val="130000"/>
              </a:lnSpc>
            </a:pPr>
            <a:r>
              <a:rPr lang="zh-CN" altLang="en-US" sz="2000" dirty="0">
                <a:solidFill>
                  <a:schemeClr val="tx1">
                    <a:lumMod val="95000"/>
                    <a:lumOff val="5000"/>
                  </a:schemeClr>
                </a:solidFill>
              </a:rPr>
              <a:t>记住虽易，然前行难。</a:t>
            </a:r>
          </a:p>
          <a:p>
            <a:pPr>
              <a:lnSpc>
                <a:spcPct val="130000"/>
              </a:lnSpc>
            </a:pPr>
            <a:r>
              <a:rPr lang="en-US" altLang="zh-CN" sz="2000" b="1" dirty="0">
                <a:solidFill>
                  <a:srgbClr val="CC66FF"/>
                </a:solidFill>
              </a:rPr>
              <a:t>3</a:t>
            </a:r>
            <a:r>
              <a:rPr lang="en-US" altLang="zh-CN" sz="2000" dirty="0">
                <a:solidFill>
                  <a:schemeClr val="tx1">
                    <a:lumMod val="95000"/>
                    <a:lumOff val="5000"/>
                  </a:schemeClr>
                </a:solidFill>
              </a:rPr>
              <a:t>   True beauty comes from the heart, not from the outside.</a:t>
            </a:r>
          </a:p>
          <a:p>
            <a:pPr>
              <a:lnSpc>
                <a:spcPct val="130000"/>
              </a:lnSpc>
            </a:pPr>
            <a:r>
              <a:rPr lang="zh-CN" altLang="en-US" sz="2000" dirty="0">
                <a:solidFill>
                  <a:schemeClr val="tx1">
                    <a:lumMod val="95000"/>
                    <a:lumOff val="5000"/>
                  </a:schemeClr>
                </a:solidFill>
              </a:rPr>
              <a:t>真正的美源于内心而非外表。</a:t>
            </a:r>
          </a:p>
        </p:txBody>
      </p:sp>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3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800" decel="100000"/>
                                        <p:tgtEl>
                                          <p:spTgt spid="3"/>
                                        </p:tgtEl>
                                      </p:cBhvr>
                                    </p:animEffect>
                                    <p:anim calcmode="lin" valueType="num">
                                      <p:cBhvr>
                                        <p:cTn id="14" dur="800" decel="100000" fill="hold"/>
                                        <p:tgtEl>
                                          <p:spTgt spid="3"/>
                                        </p:tgtEl>
                                        <p:attrNameLst>
                                          <p:attrName>style.rotation</p:attrName>
                                        </p:attrNameLst>
                                      </p:cBhvr>
                                      <p:tavLst>
                                        <p:tav tm="0">
                                          <p:val>
                                            <p:fltVal val="-90"/>
                                          </p:val>
                                        </p:tav>
                                        <p:tav tm="100000">
                                          <p:val>
                                            <p:fltVal val="0"/>
                                          </p:val>
                                        </p:tav>
                                      </p:tavLst>
                                    </p:anim>
                                    <p:anim calcmode="lin" valueType="num">
                                      <p:cBhvr>
                                        <p:cTn id="15" dur="800" decel="100000" fill="hold"/>
                                        <p:tgtEl>
                                          <p:spTgt spid="3"/>
                                        </p:tgtEl>
                                        <p:attrNameLst>
                                          <p:attrName>ppt_x</p:attrName>
                                        </p:attrNameLst>
                                      </p:cBhvr>
                                      <p:tavLst>
                                        <p:tav tm="0">
                                          <p:val>
                                            <p:strVal val="#ppt_x+0.4"/>
                                          </p:val>
                                        </p:tav>
                                        <p:tav tm="100000">
                                          <p:val>
                                            <p:strVal val="#ppt_x-0.05"/>
                                          </p:val>
                                        </p:tav>
                                      </p:tavLst>
                                    </p:anim>
                                    <p:anim calcmode="lin" valueType="num">
                                      <p:cBhvr>
                                        <p:cTn id="16" dur="800" decel="100000" fill="hold"/>
                                        <p:tgtEl>
                                          <p:spTgt spid="3"/>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071832" y="2980194"/>
            <a:ext cx="10086270" cy="2707288"/>
            <a:chOff x="235507" y="2980194"/>
            <a:chExt cx="10086270" cy="2707288"/>
          </a:xfrm>
        </p:grpSpPr>
        <p:sp>
          <p:nvSpPr>
            <p:cNvPr id="32" name="矩形 1"/>
            <p:cNvSpPr>
              <a:spLocks noChangeArrowheads="1"/>
            </p:cNvSpPr>
            <p:nvPr/>
          </p:nvSpPr>
          <p:spPr bwMode="auto">
            <a:xfrm>
              <a:off x="257908"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lvl="0" algn="ctr"/>
              <a:r>
                <a:rPr lang="en-US" altLang="zh-CN" sz="2400" dirty="0">
                  <a:solidFill>
                    <a:srgbClr val="FFFFFF"/>
                  </a:solidFill>
                  <a:latin typeface="Franklin Gothic Medium" panose="020B0603020102020204" pitchFamily="34" charset="0"/>
                </a:rPr>
                <a:t>Lead-in</a:t>
              </a:r>
              <a:endParaRPr lang="zh-CN" altLang="en-US" sz="2400" dirty="0">
                <a:solidFill>
                  <a:srgbClr val="FFFFFF"/>
                </a:solidFill>
                <a:latin typeface="Franklin Gothic Medium" panose="020B0603020102020204" pitchFamily="34" charset="0"/>
              </a:endParaRPr>
            </a:p>
          </p:txBody>
        </p:sp>
        <p:sp>
          <p:nvSpPr>
            <p:cNvPr id="33" name="矩形 21"/>
            <p:cNvSpPr>
              <a:spLocks noChangeArrowheads="1"/>
            </p:cNvSpPr>
            <p:nvPr/>
          </p:nvSpPr>
          <p:spPr bwMode="auto">
            <a:xfrm>
              <a:off x="1948076"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Listening </a:t>
              </a:r>
              <a:r>
                <a:rPr lang="zh-CN" altLang="en-US" sz="2400" dirty="0">
                  <a:solidFill>
                    <a:schemeClr val="bg1"/>
                  </a:solidFill>
                </a:rPr>
                <a:t>＆</a:t>
              </a:r>
            </a:p>
            <a:p>
              <a:pPr>
                <a:defRPr/>
              </a:pPr>
              <a:r>
                <a:rPr lang="en-US" altLang="zh-CN" sz="2400" dirty="0">
                  <a:solidFill>
                    <a:srgbClr val="FFFFFF"/>
                  </a:solidFill>
                  <a:latin typeface="Franklin Gothic Medium" panose="020B0603020102020204" pitchFamily="34" charset="0"/>
                </a:rPr>
                <a:t> Speaking</a:t>
              </a:r>
              <a:endParaRPr lang="zh-CN" altLang="en-US" sz="2400" dirty="0">
                <a:solidFill>
                  <a:srgbClr val="FFFFFF"/>
                </a:solidFill>
                <a:latin typeface="Franklin Gothic Medium" panose="020B0603020102020204" pitchFamily="34" charset="0"/>
              </a:endParaRPr>
            </a:p>
          </p:txBody>
        </p:sp>
        <p:cxnSp>
          <p:nvCxnSpPr>
            <p:cNvPr id="34" name="直接连接符 7167"/>
            <p:cNvCxnSpPr>
              <a:cxnSpLocks noChangeShapeType="1"/>
            </p:cNvCxnSpPr>
            <p:nvPr/>
          </p:nvCxnSpPr>
          <p:spPr bwMode="auto">
            <a:xfrm>
              <a:off x="235507" y="3803285"/>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35" name="直接连接符 7172"/>
            <p:cNvCxnSpPr>
              <a:cxnSpLocks noChangeShapeType="1"/>
            </p:cNvCxnSpPr>
            <p:nvPr/>
          </p:nvCxnSpPr>
          <p:spPr bwMode="auto">
            <a:xfrm rot="16200000" flipV="1">
              <a:off x="78163" y="3644555"/>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36" name="TextBox 7177"/>
            <p:cNvSpPr txBox="1">
              <a:spLocks noChangeArrowheads="1"/>
            </p:cNvSpPr>
            <p:nvPr/>
          </p:nvSpPr>
          <p:spPr bwMode="auto">
            <a:xfrm>
              <a:off x="343817"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1</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37" name="TextBox 7177"/>
            <p:cNvSpPr txBox="1">
              <a:spLocks noChangeArrowheads="1"/>
            </p:cNvSpPr>
            <p:nvPr/>
          </p:nvSpPr>
          <p:spPr bwMode="auto">
            <a:xfrm>
              <a:off x="2036052"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2</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38" name="直接连接符 37"/>
            <p:cNvCxnSpPr/>
            <p:nvPr/>
          </p:nvCxnSpPr>
          <p:spPr bwMode="auto">
            <a:xfrm>
              <a:off x="1914853" y="3803285"/>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39" name="矩形 1"/>
            <p:cNvSpPr>
              <a:spLocks noChangeArrowheads="1"/>
            </p:cNvSpPr>
            <p:nvPr/>
          </p:nvSpPr>
          <p:spPr bwMode="auto">
            <a:xfrm>
              <a:off x="3635861"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Reading</a:t>
              </a:r>
              <a:endParaRPr lang="zh-CN" altLang="en-US" sz="2400" dirty="0">
                <a:solidFill>
                  <a:srgbClr val="FFFFFF"/>
                </a:solidFill>
                <a:latin typeface="Franklin Gothic Medium" panose="020B0603020102020204" pitchFamily="34" charset="0"/>
              </a:endParaRPr>
            </a:p>
          </p:txBody>
        </p:sp>
        <p:sp>
          <p:nvSpPr>
            <p:cNvPr id="40" name="矩形 21"/>
            <p:cNvSpPr>
              <a:spLocks noChangeArrowheads="1"/>
            </p:cNvSpPr>
            <p:nvPr/>
          </p:nvSpPr>
          <p:spPr bwMode="auto">
            <a:xfrm>
              <a:off x="5308689"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Grammar</a:t>
              </a:r>
              <a:endParaRPr lang="zh-CN" altLang="en-US" sz="2400" dirty="0">
                <a:solidFill>
                  <a:srgbClr val="FFFFFF"/>
                </a:solidFill>
                <a:latin typeface="Franklin Gothic Medium" panose="020B0603020102020204" pitchFamily="34" charset="0"/>
              </a:endParaRPr>
            </a:p>
          </p:txBody>
        </p:sp>
        <p:cxnSp>
          <p:nvCxnSpPr>
            <p:cNvPr id="41" name="直接连接符 7167"/>
            <p:cNvCxnSpPr>
              <a:cxnSpLocks noChangeShapeType="1"/>
            </p:cNvCxnSpPr>
            <p:nvPr/>
          </p:nvCxnSpPr>
          <p:spPr bwMode="auto">
            <a:xfrm>
              <a:off x="3613460" y="3803285"/>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42" name="TextBox 7177"/>
            <p:cNvSpPr txBox="1">
              <a:spLocks noChangeArrowheads="1"/>
            </p:cNvSpPr>
            <p:nvPr/>
          </p:nvSpPr>
          <p:spPr bwMode="auto">
            <a:xfrm>
              <a:off x="3721770"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3</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43" name="TextBox 7177"/>
            <p:cNvSpPr txBox="1">
              <a:spLocks noChangeArrowheads="1"/>
            </p:cNvSpPr>
            <p:nvPr/>
          </p:nvSpPr>
          <p:spPr bwMode="auto">
            <a:xfrm>
              <a:off x="5396665"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4</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44" name="直接连接符 43"/>
            <p:cNvCxnSpPr/>
            <p:nvPr/>
          </p:nvCxnSpPr>
          <p:spPr bwMode="auto">
            <a:xfrm>
              <a:off x="5275466" y="3803285"/>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5" name="直接连接符 7172"/>
            <p:cNvCxnSpPr>
              <a:cxnSpLocks noChangeShapeType="1"/>
            </p:cNvCxnSpPr>
            <p:nvPr/>
          </p:nvCxnSpPr>
          <p:spPr bwMode="auto">
            <a:xfrm rot="16200000" flipV="1">
              <a:off x="1752182" y="3644555"/>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6" name="直接连接符 7172"/>
            <p:cNvCxnSpPr>
              <a:cxnSpLocks noChangeShapeType="1"/>
            </p:cNvCxnSpPr>
            <p:nvPr/>
          </p:nvCxnSpPr>
          <p:spPr bwMode="auto">
            <a:xfrm rot="16200000" flipV="1">
              <a:off x="3452395" y="3637411"/>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7" name="直接连接符 7172"/>
            <p:cNvCxnSpPr>
              <a:cxnSpLocks noChangeShapeType="1"/>
            </p:cNvCxnSpPr>
            <p:nvPr/>
          </p:nvCxnSpPr>
          <p:spPr bwMode="auto">
            <a:xfrm rot="16200000" flipV="1">
              <a:off x="5114508" y="3644554"/>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48" name="矩形 1"/>
            <p:cNvSpPr>
              <a:spLocks noChangeArrowheads="1"/>
            </p:cNvSpPr>
            <p:nvPr/>
          </p:nvSpPr>
          <p:spPr bwMode="auto">
            <a:xfrm>
              <a:off x="6981579" y="3987935"/>
              <a:ext cx="167176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Watching &amp; Performing</a:t>
              </a:r>
              <a:endParaRPr lang="zh-CN" altLang="en-US" sz="2400" dirty="0">
                <a:solidFill>
                  <a:srgbClr val="FFFFFF"/>
                </a:solidFill>
                <a:latin typeface="Franklin Gothic Medium" panose="020B0603020102020204" pitchFamily="34" charset="0"/>
              </a:endParaRPr>
            </a:p>
          </p:txBody>
        </p:sp>
        <p:sp>
          <p:nvSpPr>
            <p:cNvPr id="49" name="矩形 21"/>
            <p:cNvSpPr>
              <a:spLocks noChangeArrowheads="1"/>
            </p:cNvSpPr>
            <p:nvPr/>
          </p:nvSpPr>
          <p:spPr bwMode="auto">
            <a:xfrm>
              <a:off x="8746790" y="3987935"/>
              <a:ext cx="1574987" cy="1699546"/>
            </a:xfrm>
            <a:prstGeom prst="rect">
              <a:avLst/>
            </a:prstGeom>
            <a:solidFill>
              <a:schemeClr val="tx1"/>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Applied Writing</a:t>
              </a:r>
              <a:endParaRPr lang="zh-CN" altLang="en-US" sz="2400" dirty="0">
                <a:solidFill>
                  <a:srgbClr val="FFFFFF"/>
                </a:solidFill>
                <a:latin typeface="Franklin Gothic Medium" panose="020B0603020102020204" pitchFamily="34" charset="0"/>
              </a:endParaRPr>
            </a:p>
          </p:txBody>
        </p:sp>
        <p:cxnSp>
          <p:nvCxnSpPr>
            <p:cNvPr id="50" name="直接连接符 7167"/>
            <p:cNvCxnSpPr>
              <a:cxnSpLocks noChangeShapeType="1"/>
            </p:cNvCxnSpPr>
            <p:nvPr/>
          </p:nvCxnSpPr>
          <p:spPr bwMode="auto">
            <a:xfrm>
              <a:off x="6959178" y="3803284"/>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51" name="TextBox 7177"/>
            <p:cNvSpPr txBox="1">
              <a:spLocks noChangeArrowheads="1"/>
            </p:cNvSpPr>
            <p:nvPr/>
          </p:nvSpPr>
          <p:spPr bwMode="auto">
            <a:xfrm>
              <a:off x="7067488" y="2980194"/>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5</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52" name="TextBox 7177"/>
            <p:cNvSpPr txBox="1">
              <a:spLocks noChangeArrowheads="1"/>
            </p:cNvSpPr>
            <p:nvPr/>
          </p:nvSpPr>
          <p:spPr bwMode="auto">
            <a:xfrm>
              <a:off x="8845917" y="2980194"/>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latin typeface="Broadway" pitchFamily="82" charset="0"/>
                  <a:ea typeface="黑体" panose="02010609060101010101" pitchFamily="2" charset="-122"/>
                  <a:cs typeface="Arial" panose="020B0604020202020204" pitchFamily="34" charset="0"/>
                </a:rPr>
                <a:t>Part </a:t>
              </a:r>
              <a:r>
                <a:rPr lang="en-US" altLang="zh-CN" sz="1400" b="1" dirty="0">
                  <a:latin typeface="Broadway" pitchFamily="82" charset="0"/>
                  <a:ea typeface="黑体" panose="02010609060101010101" pitchFamily="2" charset="-122"/>
                  <a:cs typeface="Arial" panose="020B0604020202020204" pitchFamily="34" charset="0"/>
                </a:rPr>
                <a:t>  </a:t>
              </a:r>
              <a:r>
                <a:rPr lang="en-US" altLang="zh-CN" sz="3600" b="1" dirty="0">
                  <a:latin typeface="Broadway" pitchFamily="82" charset="0"/>
                  <a:ea typeface="黑体" panose="02010609060101010101" pitchFamily="2" charset="-122"/>
                  <a:cs typeface="Arial" panose="020B0604020202020204" pitchFamily="34" charset="0"/>
                </a:rPr>
                <a:t>6</a:t>
              </a:r>
              <a:endParaRPr lang="zh-CN" altLang="en-US" sz="3600" b="1" dirty="0">
                <a:latin typeface="Broadway" pitchFamily="82" charset="0"/>
                <a:ea typeface="黑体" panose="02010609060101010101" pitchFamily="2" charset="-122"/>
                <a:cs typeface="Arial" panose="020B0604020202020204" pitchFamily="34" charset="0"/>
              </a:endParaRPr>
            </a:p>
          </p:txBody>
        </p:sp>
        <p:cxnSp>
          <p:nvCxnSpPr>
            <p:cNvPr id="53" name="直接连接符 52"/>
            <p:cNvCxnSpPr/>
            <p:nvPr/>
          </p:nvCxnSpPr>
          <p:spPr bwMode="auto">
            <a:xfrm>
              <a:off x="8735869" y="3803284"/>
              <a:ext cx="1563445" cy="1588"/>
            </a:xfrm>
            <a:prstGeom prst="line">
              <a:avLst/>
            </a:prstGeom>
            <a:noFill/>
            <a:ln w="9525">
              <a:solidFill>
                <a:schemeClr val="tx1"/>
              </a:solidFill>
              <a:round/>
            </a:ln>
            <a:extLst>
              <a:ext uri="{909E8E84-426E-40DD-AFC4-6F175D3DCCD1}">
                <a14:hiddenFill xmlns="" xmlns:a14="http://schemas.microsoft.com/office/drawing/2010/main">
                  <a:noFill/>
                </a14:hiddenFill>
              </a:ext>
            </a:extLst>
          </p:spPr>
        </p:cxnSp>
        <p:cxnSp>
          <p:nvCxnSpPr>
            <p:cNvPr id="54" name="直接连接符 7172"/>
            <p:cNvCxnSpPr>
              <a:cxnSpLocks noChangeShapeType="1"/>
            </p:cNvCxnSpPr>
            <p:nvPr/>
          </p:nvCxnSpPr>
          <p:spPr bwMode="auto">
            <a:xfrm rot="16200000" flipV="1">
              <a:off x="6795671" y="3639791"/>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55" name="直接连接符 7172"/>
            <p:cNvCxnSpPr>
              <a:cxnSpLocks noChangeShapeType="1"/>
            </p:cNvCxnSpPr>
            <p:nvPr/>
          </p:nvCxnSpPr>
          <p:spPr bwMode="auto">
            <a:xfrm rot="16200000" flipV="1">
              <a:off x="8567668" y="3642173"/>
              <a:ext cx="325972" cy="1238"/>
            </a:xfrm>
            <a:prstGeom prst="line">
              <a:avLst/>
            </a:prstGeom>
            <a:noFill/>
            <a:ln w="9525">
              <a:solidFill>
                <a:schemeClr val="tx1"/>
              </a:solidFill>
              <a:round/>
            </a:ln>
            <a:extLst>
              <a:ext uri="{909E8E84-426E-40DD-AFC4-6F175D3DCCD1}">
                <a14:hiddenFill xmlns=""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12624" y="457874"/>
            <a:ext cx="5354722" cy="668645"/>
          </a:xfrm>
          <a:prstGeom prst="rect">
            <a:avLst/>
          </a:prstGeom>
          <a:noFill/>
        </p:spPr>
        <p:txBody>
          <a:bodyPr wrap="square" rtlCol="0">
            <a:spAutoFit/>
          </a:bodyPr>
          <a:lstStyle/>
          <a:p>
            <a:pPr>
              <a:lnSpc>
                <a:spcPct val="130000"/>
              </a:lnSpc>
              <a:spcAft>
                <a:spcPts val="900"/>
              </a:spcAft>
            </a:pPr>
            <a:r>
              <a:rPr lang="en-US" altLang="zh-CN" sz="3200" dirty="0">
                <a:solidFill>
                  <a:schemeClr val="accent2"/>
                </a:solidFill>
                <a:latin typeface="Times New Roman" panose="02020603050405020304" pitchFamily="18" charset="0"/>
                <a:ea typeface="微软雅黑" panose="020B0503020204020204" pitchFamily="34" charset="-122"/>
              </a:rPr>
              <a:t>E-mail</a:t>
            </a:r>
            <a:endParaRPr lang="zh-CN" altLang="en-US" sz="3200" dirty="0">
              <a:solidFill>
                <a:schemeClr val="accent2"/>
              </a:solidFill>
              <a:latin typeface="Times New Roman" panose="02020603050405020304" pitchFamily="18" charset="0"/>
              <a:ea typeface="微软雅黑" panose="020B0503020204020204" pitchFamily="34" charset="-122"/>
            </a:endParaRPr>
          </a:p>
        </p:txBody>
      </p:sp>
      <p:sp>
        <p:nvSpPr>
          <p:cNvPr id="2" name="矩形 1"/>
          <p:cNvSpPr/>
          <p:nvPr/>
        </p:nvSpPr>
        <p:spPr>
          <a:xfrm>
            <a:off x="1532161" y="1364263"/>
            <a:ext cx="2668551" cy="461665"/>
          </a:xfrm>
          <a:prstGeom prst="rect">
            <a:avLst/>
          </a:prstGeom>
        </p:spPr>
        <p:txBody>
          <a:bodyPr wrap="none">
            <a:spAutoFit/>
          </a:bodyPr>
          <a:lstStyle/>
          <a:p>
            <a:r>
              <a:rPr lang="en-US" altLang="zh-CN" sz="2400" b="1" dirty="0">
                <a:solidFill>
                  <a:srgbClr val="FF3300"/>
                </a:solidFill>
                <a:latin typeface="TimesNewRomanPS-BoldMT"/>
              </a:rPr>
              <a:t>Useful Expressions</a:t>
            </a:r>
            <a:endParaRPr lang="zh-CN" altLang="en-US" sz="2400" dirty="0"/>
          </a:p>
        </p:txBody>
      </p:sp>
      <p:sp>
        <p:nvSpPr>
          <p:cNvPr id="3" name="矩形 2"/>
          <p:cNvSpPr/>
          <p:nvPr/>
        </p:nvSpPr>
        <p:spPr>
          <a:xfrm>
            <a:off x="2270769" y="2595357"/>
            <a:ext cx="7797905" cy="2492990"/>
          </a:xfrm>
          <a:prstGeom prst="rect">
            <a:avLst/>
          </a:prstGeom>
          <a:solidFill>
            <a:srgbClr val="FFCC66"/>
          </a:solidFill>
          <a:ln w="76200">
            <a:solidFill>
              <a:schemeClr val="tx2">
                <a:lumMod val="20000"/>
                <a:lumOff val="80000"/>
              </a:schemeClr>
            </a:solidFill>
          </a:ln>
        </p:spPr>
        <p:txBody>
          <a:bodyPr wrap="square">
            <a:spAutoFit/>
          </a:bodyPr>
          <a:lstStyle/>
          <a:p>
            <a:pPr indent="457200">
              <a:lnSpc>
                <a:spcPct val="130000"/>
              </a:lnSpc>
            </a:pPr>
            <a:r>
              <a:rPr lang="en-US" altLang="zh-CN" sz="2400" dirty="0">
                <a:latin typeface="MS-Mincho"/>
              </a:rPr>
              <a:t>✧ </a:t>
            </a:r>
            <a:r>
              <a:rPr lang="en-US" altLang="zh-CN" sz="2400" dirty="0">
                <a:latin typeface="TimesNewRomanPSMT"/>
              </a:rPr>
              <a:t>Dear…</a:t>
            </a:r>
          </a:p>
          <a:p>
            <a:pPr indent="457200">
              <a:lnSpc>
                <a:spcPct val="130000"/>
              </a:lnSpc>
            </a:pPr>
            <a:r>
              <a:rPr lang="en-US" altLang="zh-CN" sz="2400" dirty="0">
                <a:latin typeface="MS-Mincho"/>
              </a:rPr>
              <a:t>✧ </a:t>
            </a:r>
            <a:r>
              <a:rPr lang="en-US" altLang="zh-CN" sz="2400" dirty="0">
                <a:latin typeface="TimesNewRomanPSMT"/>
              </a:rPr>
              <a:t>We are glad to inform you that…</a:t>
            </a:r>
          </a:p>
          <a:p>
            <a:pPr indent="457200">
              <a:lnSpc>
                <a:spcPct val="130000"/>
              </a:lnSpc>
            </a:pPr>
            <a:r>
              <a:rPr lang="en-US" altLang="zh-CN" sz="2400" dirty="0">
                <a:latin typeface="MS-Mincho"/>
              </a:rPr>
              <a:t>✧ </a:t>
            </a:r>
            <a:r>
              <a:rPr lang="en-US" altLang="zh-CN" sz="2400" dirty="0">
                <a:latin typeface="TimesNewRomanPSMT"/>
              </a:rPr>
              <a:t>I have received your…</a:t>
            </a:r>
          </a:p>
          <a:p>
            <a:pPr indent="457200">
              <a:lnSpc>
                <a:spcPct val="130000"/>
              </a:lnSpc>
            </a:pPr>
            <a:r>
              <a:rPr lang="en-US" altLang="zh-CN" sz="2400" dirty="0">
                <a:latin typeface="MS-Mincho"/>
              </a:rPr>
              <a:t>✧ </a:t>
            </a:r>
            <a:r>
              <a:rPr lang="en-US" altLang="zh-CN" sz="2400" dirty="0">
                <a:latin typeface="TimesNewRomanPSMT"/>
              </a:rPr>
              <a:t>I’m looking forward to your reply.</a:t>
            </a:r>
          </a:p>
          <a:p>
            <a:pPr indent="457200">
              <a:lnSpc>
                <a:spcPct val="130000"/>
              </a:lnSpc>
            </a:pPr>
            <a:r>
              <a:rPr lang="en-US" altLang="zh-CN" sz="2400" dirty="0">
                <a:latin typeface="MS-Mincho"/>
              </a:rPr>
              <a:t>✧ </a:t>
            </a:r>
            <a:r>
              <a:rPr lang="en-US" altLang="zh-CN" sz="2400" dirty="0">
                <a:latin typeface="TimesNewRomanPSMT"/>
              </a:rPr>
              <a:t>Yours sincerely.</a:t>
            </a:r>
            <a:endParaRPr lang="zh-CN" altLang="en-US" sz="2400" dirty="0"/>
          </a:p>
        </p:txBody>
      </p:sp>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50215" y="347345"/>
            <a:ext cx="11409680" cy="1383665"/>
          </a:xfrm>
          <a:prstGeom prst="rect">
            <a:avLst/>
          </a:prstGeom>
          <a:noFill/>
          <a:ln w="9525">
            <a:noFill/>
          </a:ln>
        </p:spPr>
        <p:txBody>
          <a:bodyPr wrap="square">
            <a:spAutoFit/>
          </a:bodyPr>
          <a:lstStyle/>
          <a:p>
            <a:r>
              <a:rPr lang="zh-CN" sz="2800" b="1">
                <a:solidFill>
                  <a:srgbClr val="C00000"/>
                </a:solidFill>
                <a:latin typeface="Times New Roman" panose="02020603050405020304" pitchFamily="18" charset="0"/>
                <a:ea typeface="宋体" panose="02010600030101010101" pitchFamily="2" charset="-122"/>
              </a:rPr>
              <a:t>思政拓展：真正的爱情</a:t>
            </a:r>
            <a:endParaRPr lang="en-US" sz="2800">
              <a:latin typeface="Times New Roman" panose="02020603050405020304" pitchFamily="18" charset="0"/>
              <a:ea typeface="宋体" panose="02010600030101010101" pitchFamily="2" charset="-122"/>
            </a:endParaRPr>
          </a:p>
          <a:p>
            <a:r>
              <a:rPr lang="en-US" sz="2800">
                <a:latin typeface="Times New Roman" panose="02020603050405020304" pitchFamily="18" charset="0"/>
                <a:ea typeface="宋体" panose="02010600030101010101" pitchFamily="2" charset="-122"/>
              </a:rPr>
              <a:t>Watch the video “Titanic”</a:t>
            </a:r>
            <a:r>
              <a:rPr lang="en-US" sz="2800">
                <a:latin typeface="Times New Roman" panose="02020603050405020304" pitchFamily="18" charset="0"/>
                <a:ea typeface="宋体" panose="02010600030101010101" pitchFamily="2" charset="-122"/>
                <a:cs typeface="Times New Roman" panose="02020603050405020304" pitchFamily="18" charset="0"/>
              </a:rPr>
              <a:t> </a:t>
            </a:r>
            <a:r>
              <a:rPr lang="en-US" sz="2800">
                <a:latin typeface="Times New Roman" panose="02020603050405020304" pitchFamily="18" charset="0"/>
                <a:ea typeface="宋体" panose="02010600030101010101" pitchFamily="2" charset="-122"/>
              </a:rPr>
              <a:t>after class and try to say something about what you get from the video in the discussion groups.</a:t>
            </a:r>
            <a:endParaRPr lang="zh-CN" altLang="en-US" sz="2800"/>
          </a:p>
        </p:txBody>
      </p:sp>
      <p:pic>
        <p:nvPicPr>
          <p:cNvPr id="2" name="图片 1"/>
          <p:cNvPicPr>
            <a:picLocks noChangeAspect="1"/>
          </p:cNvPicPr>
          <p:nvPr/>
        </p:nvPicPr>
        <p:blipFill>
          <a:blip r:embed="rId2" cstate="print"/>
          <a:stretch>
            <a:fillRect/>
          </a:stretch>
        </p:blipFill>
        <p:spPr>
          <a:xfrm>
            <a:off x="7080250" y="1517650"/>
            <a:ext cx="3704590" cy="4829175"/>
          </a:xfrm>
          <a:prstGeom prst="rect">
            <a:avLst/>
          </a:prstGeom>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SubTitle_1"/>
          <p:cNvSpPr>
            <a:spLocks noChangeArrowheads="1"/>
          </p:cNvSpPr>
          <p:nvPr>
            <p:custDataLst>
              <p:tags r:id="rId1"/>
            </p:custDataLst>
          </p:nvPr>
        </p:nvSpPr>
        <p:spPr bwMode="auto">
          <a:xfrm>
            <a:off x="844675" y="808129"/>
            <a:ext cx="10575994" cy="666108"/>
          </a:xfrm>
          <a:prstGeom prst="parallelogram">
            <a:avLst>
              <a:gd name="adj" fmla="val 20381"/>
            </a:avLst>
          </a:prstGeom>
          <a:solidFill>
            <a:srgbClr val="31BEA6"/>
          </a:solidFill>
          <a:ln w="9525">
            <a:noFill/>
            <a:miter lim="800000"/>
          </a:ln>
        </p:spPr>
        <p:txBody>
          <a:bodyPr lIns="0" tIns="0" rIns="0" bIns="0" anchor="ctr"/>
          <a:lstStyle/>
          <a:p>
            <a:r>
              <a:rPr lang="en-US" altLang="zh-CN" b="1" dirty="0">
                <a:solidFill>
                  <a:srgbClr val="FFFFFF"/>
                </a:solidFill>
                <a:latin typeface="微软雅黑" panose="020B0503020204020204" pitchFamily="34" charset="-122"/>
                <a:ea typeface="微软雅黑" panose="020B0503020204020204" pitchFamily="34" charset="-122"/>
              </a:rPr>
              <a:t>Valentine’s Day is coming. Make an English Card for your love. The following words, phrases and sentences are for your reference.</a:t>
            </a:r>
            <a:endParaRPr lang="da-DK" altLang="zh-CN" b="1" dirty="0">
              <a:solidFill>
                <a:srgbClr val="FFFFFF"/>
              </a:solidFill>
              <a:latin typeface="微软雅黑" panose="020B0503020204020204" pitchFamily="34" charset="-122"/>
              <a:ea typeface="微软雅黑" panose="020B0503020204020204" pitchFamily="34" charset="-122"/>
            </a:endParaRPr>
          </a:p>
        </p:txBody>
      </p:sp>
      <p:sp>
        <p:nvSpPr>
          <p:cNvPr id="7" name="MH_Other_1"/>
          <p:cNvSpPr txBox="1">
            <a:spLocks noChangeArrowheads="1"/>
          </p:cNvSpPr>
          <p:nvPr>
            <p:custDataLst>
              <p:tags r:id="rId2"/>
            </p:custDataLst>
          </p:nvPr>
        </p:nvSpPr>
        <p:spPr bwMode="auto">
          <a:xfrm>
            <a:off x="216026" y="257264"/>
            <a:ext cx="1219200" cy="1200150"/>
          </a:xfrm>
          <a:prstGeom prst="rect">
            <a:avLst/>
          </a:prstGeom>
          <a:noFill/>
          <a:ln w="9525">
            <a:noFill/>
            <a:miter lim="800000"/>
          </a:ln>
        </p:spPr>
        <p:txBody>
          <a:bodyPr lIns="0" tIns="0" rIns="0" bIns="0" anchor="ctr"/>
          <a:lstStyle/>
          <a:p>
            <a:pPr algn="ctr" eaLnBrk="1" hangingPunct="1"/>
            <a:r>
              <a:rPr lang="en-US" altLang="zh-CN" sz="8800" i="1" dirty="0">
                <a:solidFill>
                  <a:srgbClr val="31BEA6"/>
                </a:solidFill>
                <a:latin typeface="Elephant" pitchFamily="18" charset="0"/>
                <a:cs typeface="Aharoni" panose="02010803020104030203" pitchFamily="2" charset="-79"/>
              </a:rPr>
              <a:t>2</a:t>
            </a:r>
            <a:endParaRPr lang="zh-CN" altLang="en-US" sz="8800" i="1" dirty="0">
              <a:solidFill>
                <a:srgbClr val="31BEA6"/>
              </a:solidFill>
              <a:latin typeface="Elephant" pitchFamily="18" charset="0"/>
              <a:cs typeface="Aharoni" panose="02010803020104030203" pitchFamily="2" charset="-79"/>
            </a:endParaRPr>
          </a:p>
        </p:txBody>
      </p:sp>
      <p:pic>
        <p:nvPicPr>
          <p:cNvPr id="2" name="图片 1"/>
          <p:cNvPicPr>
            <a:picLocks noChangeAspect="1"/>
          </p:cNvPicPr>
          <p:nvPr/>
        </p:nvPicPr>
        <p:blipFill>
          <a:blip r:embed="rId4" cstate="print"/>
          <a:stretch>
            <a:fillRect/>
          </a:stretch>
        </p:blipFill>
        <p:spPr>
          <a:xfrm>
            <a:off x="2327060" y="1793270"/>
            <a:ext cx="7537881" cy="4567112"/>
          </a:xfrm>
          <a:prstGeom prst="rect">
            <a:avLst/>
          </a:prstGeom>
        </p:spPr>
      </p:pic>
      <p:sp>
        <p:nvSpPr>
          <p:cNvPr id="4" name="矩形 3"/>
          <p:cNvSpPr/>
          <p:nvPr/>
        </p:nvSpPr>
        <p:spPr>
          <a:xfrm>
            <a:off x="2654594" y="2052660"/>
            <a:ext cx="3331534" cy="2973122"/>
          </a:xfrm>
          <a:prstGeom prst="rect">
            <a:avLst/>
          </a:prstGeom>
        </p:spPr>
        <p:txBody>
          <a:bodyPr wrap="square">
            <a:spAutoFit/>
          </a:bodyPr>
          <a:lstStyle/>
          <a:p>
            <a:pPr>
              <a:lnSpc>
                <a:spcPct val="130000"/>
              </a:lnSpc>
            </a:pPr>
            <a:r>
              <a:rPr lang="en-US" altLang="zh-CN" b="1" dirty="0"/>
              <a:t>date</a:t>
            </a:r>
            <a:r>
              <a:rPr lang="en-US" altLang="zh-CN" b="1" dirty="0">
                <a:solidFill>
                  <a:schemeClr val="tx1">
                    <a:lumMod val="65000"/>
                    <a:lumOff val="35000"/>
                  </a:schemeClr>
                </a:solidFill>
              </a:rPr>
              <a:t>                     </a:t>
            </a:r>
            <a:r>
              <a:rPr lang="zh-CN" altLang="en-US" dirty="0">
                <a:latin typeface="宋体" panose="02010600030101010101" pitchFamily="2" charset="-122"/>
              </a:rPr>
              <a:t>约会 </a:t>
            </a:r>
            <a:endParaRPr lang="en-US" altLang="zh-CN" dirty="0">
              <a:latin typeface="宋体" panose="02010600030101010101" pitchFamily="2" charset="-122"/>
            </a:endParaRPr>
          </a:p>
          <a:p>
            <a:pPr>
              <a:lnSpc>
                <a:spcPct val="130000"/>
              </a:lnSpc>
            </a:pPr>
            <a:r>
              <a:rPr lang="en-US" altLang="zh-CN" b="1" dirty="0"/>
              <a:t>blind date   </a:t>
            </a:r>
            <a:r>
              <a:rPr lang="en-US" altLang="zh-CN" dirty="0">
                <a:latin typeface="TimesNewRomanPSMT"/>
              </a:rPr>
              <a:t>       </a:t>
            </a:r>
            <a:r>
              <a:rPr lang="zh-CN" altLang="en-US" dirty="0">
                <a:latin typeface="宋体" panose="02010600030101010101" pitchFamily="2" charset="-122"/>
              </a:rPr>
              <a:t>初次约会，相亲</a:t>
            </a:r>
          </a:p>
          <a:p>
            <a:pPr>
              <a:lnSpc>
                <a:spcPct val="130000"/>
              </a:lnSpc>
            </a:pPr>
            <a:r>
              <a:rPr lang="en-US" altLang="zh-CN" b="1" dirty="0"/>
              <a:t>Cupid                </a:t>
            </a:r>
            <a:r>
              <a:rPr lang="en-US" altLang="zh-CN" dirty="0">
                <a:latin typeface="TimesNewRomanPSMT"/>
              </a:rPr>
              <a:t>  </a:t>
            </a:r>
            <a:r>
              <a:rPr lang="zh-CN" altLang="en-US" dirty="0">
                <a:latin typeface="宋体" panose="02010600030101010101" pitchFamily="2" charset="-122"/>
              </a:rPr>
              <a:t>爱神丘比特</a:t>
            </a:r>
            <a:endParaRPr lang="en-US" altLang="zh-CN" dirty="0">
              <a:latin typeface="宋体" panose="02010600030101010101" pitchFamily="2" charset="-122"/>
            </a:endParaRPr>
          </a:p>
          <a:p>
            <a:pPr>
              <a:lnSpc>
                <a:spcPct val="130000"/>
              </a:lnSpc>
            </a:pPr>
            <a:r>
              <a:rPr lang="en-US" altLang="zh-CN" b="1" dirty="0"/>
              <a:t>promise / vow   </a:t>
            </a:r>
            <a:r>
              <a:rPr lang="zh-CN" altLang="en-US" dirty="0">
                <a:latin typeface="宋体" panose="02010600030101010101" pitchFamily="2" charset="-122"/>
              </a:rPr>
              <a:t>誓言</a:t>
            </a:r>
          </a:p>
          <a:p>
            <a:pPr>
              <a:lnSpc>
                <a:spcPct val="130000"/>
              </a:lnSpc>
            </a:pPr>
            <a:r>
              <a:rPr lang="en-US" altLang="zh-CN" b="1" dirty="0"/>
              <a:t>cute meet           </a:t>
            </a:r>
            <a:r>
              <a:rPr lang="zh-CN" altLang="en-US" dirty="0">
                <a:latin typeface="宋体" panose="02010600030101010101" pitchFamily="2" charset="-122"/>
              </a:rPr>
              <a:t>浪漫的邂逅 </a:t>
            </a:r>
            <a:endParaRPr lang="en-US" altLang="zh-CN" dirty="0">
              <a:latin typeface="宋体" panose="02010600030101010101" pitchFamily="2" charset="-122"/>
            </a:endParaRPr>
          </a:p>
          <a:p>
            <a:pPr>
              <a:lnSpc>
                <a:spcPct val="130000"/>
              </a:lnSpc>
            </a:pPr>
            <a:r>
              <a:rPr lang="en-US" altLang="zh-CN" b="1" dirty="0"/>
              <a:t>fall in love           </a:t>
            </a:r>
            <a:r>
              <a:rPr lang="zh-CN" altLang="en-US" dirty="0">
                <a:latin typeface="宋体" panose="02010600030101010101" pitchFamily="2" charset="-122"/>
              </a:rPr>
              <a:t>坠入爱河</a:t>
            </a:r>
          </a:p>
          <a:p>
            <a:pPr>
              <a:lnSpc>
                <a:spcPct val="130000"/>
              </a:lnSpc>
            </a:pPr>
            <a:r>
              <a:rPr lang="en-US" altLang="zh-CN" b="1" dirty="0"/>
              <a:t>candlelight dinner         </a:t>
            </a:r>
            <a:r>
              <a:rPr lang="zh-CN" altLang="en-US" dirty="0">
                <a:latin typeface="宋体" panose="02010600030101010101" pitchFamily="2" charset="-122"/>
              </a:rPr>
              <a:t>烛光晚餐 </a:t>
            </a:r>
            <a:endParaRPr lang="en-US" altLang="zh-CN" dirty="0">
              <a:latin typeface="宋体" panose="02010600030101010101" pitchFamily="2" charset="-122"/>
            </a:endParaRPr>
          </a:p>
          <a:p>
            <a:pPr>
              <a:lnSpc>
                <a:spcPct val="130000"/>
              </a:lnSpc>
            </a:pPr>
            <a:r>
              <a:rPr lang="en-US" altLang="zh-CN" b="1" dirty="0"/>
              <a:t>puppy love / first love  </a:t>
            </a:r>
            <a:r>
              <a:rPr lang="zh-CN" altLang="en-US" dirty="0">
                <a:latin typeface="宋体" panose="02010600030101010101" pitchFamily="2" charset="-122"/>
              </a:rPr>
              <a:t>初恋</a:t>
            </a:r>
            <a:endParaRPr lang="zh-CN" altLang="en-US" dirty="0"/>
          </a:p>
        </p:txBody>
      </p:sp>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print">
            <a:clrChange>
              <a:clrFrom>
                <a:srgbClr val="FFFFFD"/>
              </a:clrFrom>
              <a:clrTo>
                <a:srgbClr val="FFFFFD">
                  <a:alpha val="0"/>
                </a:srgbClr>
              </a:clrTo>
            </a:clrChange>
            <a:extLst>
              <a:ext uri="{28A0092B-C50C-407E-A947-70E740481C1C}">
                <a14:useLocalDpi xmlns="" xmlns:a14="http://schemas.microsoft.com/office/drawing/2010/main" val="0"/>
              </a:ext>
            </a:extLst>
          </a:blip>
          <a:srcRect l="2718" t="6822" r="5422" b="6201"/>
          <a:stretch>
            <a:fillRect/>
          </a:stretch>
        </p:blipFill>
        <p:spPr>
          <a:xfrm>
            <a:off x="1492898" y="74648"/>
            <a:ext cx="9462934" cy="6334972"/>
          </a:xfrm>
          <a:prstGeom prst="rect">
            <a:avLst/>
          </a:prstGeom>
        </p:spPr>
      </p:pic>
      <p:sp>
        <p:nvSpPr>
          <p:cNvPr id="8" name="矩形 7"/>
          <p:cNvSpPr/>
          <p:nvPr/>
        </p:nvSpPr>
        <p:spPr>
          <a:xfrm>
            <a:off x="1963478" y="3357806"/>
            <a:ext cx="8020494" cy="2893100"/>
          </a:xfrm>
          <a:prstGeom prst="rect">
            <a:avLst/>
          </a:prstGeom>
        </p:spPr>
        <p:txBody>
          <a:bodyPr wrap="square">
            <a:spAutoFit/>
          </a:bodyPr>
          <a:lstStyle/>
          <a:p>
            <a:pPr>
              <a:lnSpc>
                <a:spcPct val="130000"/>
              </a:lnSpc>
            </a:pPr>
            <a:r>
              <a:rPr lang="en-US" altLang="zh-CN" sz="2000" b="1" dirty="0"/>
              <a:t>I need him like I need the air to breathe.           </a:t>
            </a:r>
            <a:r>
              <a:rPr lang="zh-CN" altLang="en-US" sz="2000" dirty="0">
                <a:latin typeface="宋体" panose="02010600030101010101" pitchFamily="2" charset="-122"/>
              </a:rPr>
              <a:t>我需要他，正如我需要呼吸空气。</a:t>
            </a:r>
          </a:p>
          <a:p>
            <a:pPr>
              <a:lnSpc>
                <a:spcPct val="130000"/>
              </a:lnSpc>
            </a:pPr>
            <a:r>
              <a:rPr lang="en-US" altLang="zh-CN" sz="2000" b="1" dirty="0"/>
              <a:t>Love is a vine that grows into our hearts.          </a:t>
            </a:r>
            <a:r>
              <a:rPr lang="zh-CN" altLang="en-US" sz="2000" dirty="0">
                <a:latin typeface="宋体" panose="02010600030101010101" pitchFamily="2" charset="-122"/>
              </a:rPr>
              <a:t>爱是长在我们心里的藤蔓。</a:t>
            </a:r>
          </a:p>
          <a:p>
            <a:pPr>
              <a:lnSpc>
                <a:spcPct val="130000"/>
              </a:lnSpc>
            </a:pPr>
            <a:r>
              <a:rPr lang="en-US" altLang="zh-CN" sz="2000" b="1" dirty="0"/>
              <a:t>Love is a chord in life, not a solo.               </a:t>
            </a:r>
            <a:r>
              <a:rPr lang="zh-CN" altLang="en-US" sz="2000" dirty="0">
                <a:latin typeface="宋体" panose="02010600030101010101" pitchFamily="2" charset="-122"/>
              </a:rPr>
              <a:t>爱是人生的和弦，而不是孤独的独奏曲。</a:t>
            </a:r>
          </a:p>
          <a:p>
            <a:pPr>
              <a:lnSpc>
                <a:spcPct val="130000"/>
              </a:lnSpc>
            </a:pPr>
            <a:r>
              <a:rPr lang="en-US" altLang="zh-CN" sz="2000" b="1" dirty="0"/>
              <a:t>Love and a cough cannot be hid.                         </a:t>
            </a:r>
            <a:r>
              <a:rPr lang="zh-CN" altLang="en-US" sz="2000" dirty="0">
                <a:latin typeface="宋体" panose="02010600030101010101" pitchFamily="2" charset="-122"/>
              </a:rPr>
              <a:t>爱情跟咳嗽一样是掩饰不了的。</a:t>
            </a:r>
            <a:endParaRPr lang="zh-CN" altLang="en-US" sz="2000" dirty="0"/>
          </a:p>
        </p:txBody>
      </p:sp>
      <p:sp>
        <p:nvSpPr>
          <p:cNvPr id="9" name="矩形 8"/>
          <p:cNvSpPr/>
          <p:nvPr/>
        </p:nvSpPr>
        <p:spPr>
          <a:xfrm>
            <a:off x="4440648" y="397504"/>
            <a:ext cx="6345539" cy="2492990"/>
          </a:xfrm>
          <a:prstGeom prst="rect">
            <a:avLst/>
          </a:prstGeom>
        </p:spPr>
        <p:txBody>
          <a:bodyPr wrap="square">
            <a:spAutoFit/>
          </a:bodyPr>
          <a:lstStyle/>
          <a:p>
            <a:pPr>
              <a:lnSpc>
                <a:spcPct val="130000"/>
              </a:lnSpc>
            </a:pPr>
            <a:r>
              <a:rPr lang="en-US" altLang="zh-CN" sz="2000" b="1" dirty="0"/>
              <a:t>sweet bitterness                             </a:t>
            </a:r>
            <a:r>
              <a:rPr lang="zh-CN" altLang="en-US" sz="2000" dirty="0">
                <a:latin typeface="宋体" panose="02010600030101010101" pitchFamily="2" charset="-122"/>
              </a:rPr>
              <a:t>甜蜜的痛苦 </a:t>
            </a:r>
            <a:endParaRPr lang="en-US" altLang="zh-CN" sz="2000" dirty="0">
              <a:latin typeface="宋体" panose="02010600030101010101" pitchFamily="2" charset="-122"/>
            </a:endParaRPr>
          </a:p>
          <a:p>
            <a:pPr>
              <a:lnSpc>
                <a:spcPct val="130000"/>
              </a:lnSpc>
            </a:pPr>
            <a:r>
              <a:rPr lang="en-US" altLang="zh-CN" sz="2000" b="1" dirty="0"/>
              <a:t>the chemical feeling                      </a:t>
            </a:r>
            <a:r>
              <a:rPr lang="zh-CN" altLang="en-US" sz="2000" dirty="0">
                <a:latin typeface="宋体" panose="02010600030101010101" pitchFamily="2" charset="-122"/>
              </a:rPr>
              <a:t>奇妙的感觉，触电</a:t>
            </a:r>
          </a:p>
          <a:p>
            <a:pPr>
              <a:lnSpc>
                <a:spcPct val="130000"/>
              </a:lnSpc>
            </a:pPr>
            <a:r>
              <a:rPr lang="en-US" altLang="zh-CN" sz="2000" b="1" dirty="0"/>
              <a:t>Valentine’s Day                               </a:t>
            </a:r>
            <a:r>
              <a:rPr lang="zh-CN" altLang="en-US" sz="2000" dirty="0">
                <a:latin typeface="宋体" panose="02010600030101010101" pitchFamily="2" charset="-122"/>
              </a:rPr>
              <a:t>情人节</a:t>
            </a:r>
            <a:endParaRPr lang="en-US" altLang="zh-CN" sz="2000" dirty="0">
              <a:latin typeface="宋体" panose="02010600030101010101" pitchFamily="2" charset="-122"/>
            </a:endParaRPr>
          </a:p>
          <a:p>
            <a:pPr>
              <a:lnSpc>
                <a:spcPct val="130000"/>
              </a:lnSpc>
            </a:pPr>
            <a:r>
              <a:rPr lang="en-US" altLang="zh-CN" sz="2000" b="1" dirty="0"/>
              <a:t>Double Seventh Night                   </a:t>
            </a:r>
            <a:r>
              <a:rPr lang="zh-CN" altLang="en-US" sz="2000" dirty="0">
                <a:latin typeface="宋体" panose="02010600030101010101" pitchFamily="2" charset="-122"/>
              </a:rPr>
              <a:t>七夕</a:t>
            </a:r>
          </a:p>
          <a:p>
            <a:pPr>
              <a:lnSpc>
                <a:spcPct val="130000"/>
              </a:lnSpc>
            </a:pPr>
            <a:r>
              <a:rPr lang="en-US" altLang="zh-CN" sz="2000" b="1" dirty="0"/>
              <a:t>a doomed couple                           </a:t>
            </a:r>
            <a:r>
              <a:rPr lang="zh-CN" altLang="en-US" sz="2000" dirty="0">
                <a:latin typeface="宋体" panose="02010600030101010101" pitchFamily="2" charset="-122"/>
              </a:rPr>
              <a:t>天生一对</a:t>
            </a:r>
            <a:endParaRPr lang="en-US" altLang="zh-CN" sz="2000" dirty="0">
              <a:latin typeface="宋体" panose="02010600030101010101" pitchFamily="2" charset="-122"/>
            </a:endParaRPr>
          </a:p>
          <a:p>
            <a:pPr>
              <a:lnSpc>
                <a:spcPct val="130000"/>
              </a:lnSpc>
            </a:pPr>
            <a:r>
              <a:rPr lang="en-US" altLang="zh-CN" sz="2000" b="1" dirty="0"/>
              <a:t>Love at the fi </a:t>
            </a:r>
            <a:r>
              <a:rPr lang="en-US" altLang="zh-CN" sz="2000" b="1" dirty="0" err="1"/>
              <a:t>rst</a:t>
            </a:r>
            <a:r>
              <a:rPr lang="en-US" altLang="zh-CN" sz="2000" b="1" dirty="0"/>
              <a:t> sight.                   </a:t>
            </a:r>
            <a:r>
              <a:rPr lang="zh-CN" altLang="en-US" sz="2000" dirty="0">
                <a:latin typeface="宋体" panose="02010600030101010101" pitchFamily="2" charset="-122"/>
              </a:rPr>
              <a:t>一见钟情。</a:t>
            </a:r>
          </a:p>
        </p:txBody>
      </p:sp>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0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0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0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0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0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0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0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0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0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0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1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11.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12.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13.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Other"/>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2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2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2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2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2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SubTitle"/>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3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3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3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3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3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3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3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3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Other"/>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4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4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4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4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4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4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47.xml><?xml version="1.0" encoding="utf-8"?>
<p:tagLst xmlns:a="http://schemas.openxmlformats.org/drawingml/2006/main" xmlns:r="http://schemas.openxmlformats.org/officeDocument/2006/relationships" xmlns:p="http://schemas.openxmlformats.org/presentationml/2006/main">
  <p:tag name="MH" val="20170120140655"/>
  <p:tag name="MH_LIBRARY" val="GRAPHIC"/>
  <p:tag name="MH_TYPE" val="Other"/>
  <p:tag name="MH_ORDER" val="3"/>
</p:tagLst>
</file>

<file path=ppt/tags/tag4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4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SubTitle"/>
  <p:tag name="MH_ORDER" val="1"/>
</p:tagLst>
</file>

<file path=ppt/tags/tag5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51.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52.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53.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54.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55.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56.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57.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5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5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Other"/>
  <p:tag name="MH_ORDER" val="1"/>
</p:tagLst>
</file>

<file path=ppt/tags/tag6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6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6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6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6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6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6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6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6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6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7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7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7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7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7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7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7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7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7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7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8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8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8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8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8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8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86.xml><?xml version="1.0" encoding="utf-8"?>
<p:tagLst xmlns:a="http://schemas.openxmlformats.org/drawingml/2006/main" xmlns:r="http://schemas.openxmlformats.org/officeDocument/2006/relationships" xmlns:p="http://schemas.openxmlformats.org/presentationml/2006/main">
  <p:tag name="MH" val="20170120140655"/>
  <p:tag name="MH_LIBRARY" val="GRAPHIC"/>
  <p:tag name="MH_TYPE" val="Other"/>
  <p:tag name="MH_ORDER" val="3"/>
</p:tagLst>
</file>

<file path=ppt/tags/tag8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8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8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9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9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9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9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9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9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9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9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9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9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heme/theme1.xml><?xml version="1.0" encoding="utf-8"?>
<a:theme xmlns:a="http://schemas.openxmlformats.org/drawingml/2006/main" name="Office 主题">
  <a:themeElements>
    <a:clrScheme name="活力">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8723</Words>
  <Application>Microsoft Office PowerPoint</Application>
  <PresentationFormat>自定义</PresentationFormat>
  <Paragraphs>891</Paragraphs>
  <Slides>77</Slides>
  <Notes>16</Notes>
  <HiddenSlides>0</HiddenSlides>
  <MMClips>33</MMClips>
  <ScaleCrop>false</ScaleCrop>
  <HeadingPairs>
    <vt:vector size="4" baseType="variant">
      <vt:variant>
        <vt:lpstr>主题</vt:lpstr>
      </vt:variant>
      <vt:variant>
        <vt:i4>1</vt:i4>
      </vt:variant>
      <vt:variant>
        <vt:lpstr>幻灯片标题</vt:lpstr>
      </vt:variant>
      <vt:variant>
        <vt:i4>77</vt:i4>
      </vt:variant>
    </vt:vector>
  </HeadingPairs>
  <TitlesOfParts>
    <vt:vector size="78"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Administrator</cp:lastModifiedBy>
  <cp:revision>1277</cp:revision>
  <dcterms:created xsi:type="dcterms:W3CDTF">2013-08-12T12:34:00Z</dcterms:created>
  <dcterms:modified xsi:type="dcterms:W3CDTF">2021-12-20T12:35:21Z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066E50CBBD4C471798C0371F979E204B</vt:lpwstr>
  </property>
  <property fmtid="{D5CDD505-2E9C-101B-9397-08002B2CF9AE}" pid="3" name="KSOProductBuildVer">
    <vt:lpwstr>2052-11.1.0.11115</vt:lpwstr>
  </property>
</Properties>
</file>