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2"/>
  </p:notesMasterIdLst>
  <p:handoutMasterIdLst>
    <p:handoutMasterId r:id="rId73"/>
  </p:handoutMasterIdLst>
  <p:sldIdLst>
    <p:sldId id="256" r:id="rId2"/>
    <p:sldId id="675" r:id="rId3"/>
    <p:sldId id="676" r:id="rId4"/>
    <p:sldId id="604" r:id="rId5"/>
    <p:sldId id="605" r:id="rId6"/>
    <p:sldId id="260" r:id="rId7"/>
    <p:sldId id="400" r:id="rId8"/>
    <p:sldId id="475" r:id="rId9"/>
    <p:sldId id="377" r:id="rId10"/>
    <p:sldId id="404" r:id="rId11"/>
    <p:sldId id="443" r:id="rId12"/>
    <p:sldId id="543" r:id="rId13"/>
    <p:sldId id="488" r:id="rId14"/>
    <p:sldId id="489" r:id="rId15"/>
    <p:sldId id="476" r:id="rId16"/>
    <p:sldId id="545" r:id="rId17"/>
    <p:sldId id="521" r:id="rId18"/>
    <p:sldId id="537" r:id="rId19"/>
    <p:sldId id="408" r:id="rId20"/>
    <p:sldId id="413" r:id="rId21"/>
    <p:sldId id="549" r:id="rId22"/>
    <p:sldId id="551" r:id="rId23"/>
    <p:sldId id="554" r:id="rId24"/>
    <p:sldId id="553" r:id="rId25"/>
    <p:sldId id="552" r:id="rId26"/>
    <p:sldId id="555" r:id="rId27"/>
    <p:sldId id="523" r:id="rId28"/>
    <p:sldId id="526" r:id="rId29"/>
    <p:sldId id="493" r:id="rId30"/>
    <p:sldId id="538" r:id="rId31"/>
    <p:sldId id="499" r:id="rId32"/>
    <p:sldId id="500" r:id="rId33"/>
    <p:sldId id="498" r:id="rId34"/>
    <p:sldId id="502" r:id="rId35"/>
    <p:sldId id="503" r:id="rId36"/>
    <p:sldId id="504" r:id="rId37"/>
    <p:sldId id="505" r:id="rId38"/>
    <p:sldId id="508" r:id="rId39"/>
    <p:sldId id="507" r:id="rId40"/>
    <p:sldId id="509" r:id="rId41"/>
    <p:sldId id="547" r:id="rId42"/>
    <p:sldId id="550" r:id="rId43"/>
    <p:sldId id="556" r:id="rId44"/>
    <p:sldId id="560" r:id="rId45"/>
    <p:sldId id="559" r:id="rId46"/>
    <p:sldId id="558" r:id="rId47"/>
    <p:sldId id="562" r:id="rId48"/>
    <p:sldId id="557" r:id="rId49"/>
    <p:sldId id="561" r:id="rId50"/>
    <p:sldId id="522" r:id="rId51"/>
    <p:sldId id="510" r:id="rId52"/>
    <p:sldId id="512" r:id="rId53"/>
    <p:sldId id="533" r:id="rId54"/>
    <p:sldId id="511" r:id="rId55"/>
    <p:sldId id="539" r:id="rId56"/>
    <p:sldId id="409" r:id="rId57"/>
    <p:sldId id="451" r:id="rId58"/>
    <p:sldId id="540" r:id="rId59"/>
    <p:sldId id="514" r:id="rId60"/>
    <p:sldId id="529" r:id="rId61"/>
    <p:sldId id="535" r:id="rId62"/>
    <p:sldId id="536" r:id="rId63"/>
    <p:sldId id="410" r:id="rId64"/>
    <p:sldId id="519" r:id="rId65"/>
    <p:sldId id="548" r:id="rId66"/>
    <p:sldId id="520" r:id="rId67"/>
    <p:sldId id="420" r:id="rId68"/>
    <p:sldId id="411" r:id="rId69"/>
    <p:sldId id="429" r:id="rId70"/>
    <p:sldId id="257"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2D2"/>
    <a:srgbClr val="FF9999"/>
    <a:srgbClr val="FFCCFF"/>
    <a:srgbClr val="3399FF"/>
    <a:srgbClr val="00FF00"/>
    <a:srgbClr val="CCFF66"/>
    <a:srgbClr val="FFFFCC"/>
    <a:srgbClr val="339966"/>
    <a:srgbClr val="FF9900"/>
    <a:srgbClr val="FF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0" autoAdjust="0"/>
    <p:restoredTop sz="94660"/>
  </p:normalViewPr>
  <p:slideViewPr>
    <p:cSldViewPr snapToGrid="0">
      <p:cViewPr varScale="1">
        <p:scale>
          <a:sx n="66" d="100"/>
          <a:sy n="66" d="100"/>
        </p:scale>
        <p:origin x="-102" y="-150"/>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426"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0CC5C9-847A-4AFF-BE45-ED75F4913185}" type="datetimeFigureOut">
              <a:rPr lang="zh-CN" altLang="en-US" smtClean="0"/>
              <a:pPr/>
              <a:t>2021/12/20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189E0-078E-4C81-8AED-F55778FDA71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8700E3-D9C9-42F3-A65F-6F93A145913C}" type="datetimeFigureOut">
              <a:rPr lang="zh-CN" altLang="en-US" smtClean="0"/>
              <a:pPr/>
              <a:t>2021/12/20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34C43-9578-43A0-87AB-70DEA2A3D9A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21</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45</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46</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47</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48</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49</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22</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23</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24</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25</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26</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42</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43</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44</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4" name="Picture 2" descr="c:\users\jqq\appdata\roaming\360se6\User Data\temp\19300001024098142529522539764_950.png"/>
          <p:cNvPicPr>
            <a:picLocks noChangeAspect="1" noChangeArrowheads="1"/>
          </p:cNvPicPr>
          <p:nvPr userDrawn="1"/>
        </p:nvPicPr>
        <p:blipFill>
          <a:blip r:embed="rId2" cstate="print"/>
          <a:srcRect t="3021"/>
          <a:stretch>
            <a:fillRect/>
          </a:stretch>
        </p:blipFill>
        <p:spPr bwMode="auto">
          <a:xfrm flipH="1">
            <a:off x="8" y="8958"/>
            <a:ext cx="7445794" cy="5526775"/>
          </a:xfrm>
          <a:prstGeom prst="rect">
            <a:avLst/>
          </a:prstGeom>
          <a:noFill/>
          <a:ln w="9525">
            <a:noFill/>
            <a:miter lim="800000"/>
            <a:headEnd/>
            <a:tailEnd/>
          </a:ln>
        </p:spPr>
      </p:pic>
      <p:sp>
        <p:nvSpPr>
          <p:cNvPr id="19" name="矩形 18"/>
          <p:cNvSpPr/>
          <p:nvPr userDrawn="1"/>
        </p:nvSpPr>
        <p:spPr>
          <a:xfrm>
            <a:off x="11799277" y="0"/>
            <a:ext cx="39272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5540188"/>
            <a:ext cx="12192000" cy="1305906"/>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1"/>
          <p:cNvSpPr txBox="1"/>
          <p:nvPr userDrawn="1"/>
        </p:nvSpPr>
        <p:spPr>
          <a:xfrm>
            <a:off x="11017" y="5689208"/>
            <a:ext cx="12191999" cy="1015663"/>
          </a:xfrm>
          <a:prstGeom prst="rect">
            <a:avLst/>
          </a:prstGeom>
          <a:noFill/>
        </p:spPr>
        <p:txBody>
          <a:bodyPr wrap="square">
            <a:spAutoFit/>
          </a:bodyPr>
          <a:lstStyle/>
          <a:p>
            <a:pPr algn="ctr" fontAlgn="auto">
              <a:spcBef>
                <a:spcPts val="0"/>
              </a:spcBef>
              <a:spcAft>
                <a:spcPts val="0"/>
              </a:spcAft>
              <a:defRPr/>
            </a:pP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E</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时代高职英语</a:t>
            </a: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综合教程</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2</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endPar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endParaRPr>
          </a:p>
        </p:txBody>
      </p:sp>
      <p:sp>
        <p:nvSpPr>
          <p:cNvPr id="20" name="矩形 19"/>
          <p:cNvSpPr/>
          <p:nvPr userDrawn="1"/>
        </p:nvSpPr>
        <p:spPr>
          <a:xfrm>
            <a:off x="5919012" y="828587"/>
            <a:ext cx="5945112" cy="2354491"/>
          </a:xfrm>
          <a:prstGeom prst="rect">
            <a:avLst/>
          </a:prstGeom>
        </p:spPr>
        <p:txBody>
          <a:bodyPr wrap="square">
            <a:spAutoFit/>
          </a:bodyPr>
          <a:lstStyle/>
          <a:p>
            <a:pPr algn="ctr">
              <a:lnSpc>
                <a:spcPct val="150000"/>
              </a:lnSpc>
            </a:pPr>
            <a:r>
              <a:rPr lang="en-US" altLang="zh-CN" sz="4800" b="1" kern="1200" dirty="0">
                <a:solidFill>
                  <a:srgbClr val="FF0000"/>
                </a:solidFill>
                <a:latin typeface="方正华隶简体" pitchFamily="65" charset="-122"/>
                <a:ea typeface="方正华隶简体" pitchFamily="65" charset="-122"/>
                <a:cs typeface="+mn-cs"/>
              </a:rPr>
              <a:t>Unit 3</a:t>
            </a:r>
          </a:p>
          <a:p>
            <a:pPr algn="ctr">
              <a:lnSpc>
                <a:spcPct val="150000"/>
              </a:lnSpc>
            </a:pPr>
            <a:r>
              <a:rPr lang="en-US" altLang="zh-CN" sz="4800" kern="1200" dirty="0">
                <a:solidFill>
                  <a:schemeClr val="tx1">
                    <a:lumMod val="75000"/>
                    <a:lumOff val="25000"/>
                  </a:schemeClr>
                </a:solidFill>
                <a:latin typeface="方正华隶简体" pitchFamily="65" charset="-122"/>
                <a:ea typeface="方正华隶简体" pitchFamily="65" charset="-122"/>
                <a:cs typeface="+mn-cs"/>
              </a:rPr>
              <a:t>Money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3645024"/>
            <a:ext cx="12195175" cy="3024336"/>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669360"/>
            <a:ext cx="12195175" cy="18864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11" name="矩形 10"/>
          <p:cNvSpPr/>
          <p:nvPr userDrawn="1"/>
        </p:nvSpPr>
        <p:spPr>
          <a:xfrm>
            <a:off x="0" y="0"/>
            <a:ext cx="12195175" cy="36450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0C19"/>
              </a:solidFill>
            </a:endParaRPr>
          </a:p>
        </p:txBody>
      </p:sp>
      <p:sp>
        <p:nvSpPr>
          <p:cNvPr id="12" name="标题 1"/>
          <p:cNvSpPr txBox="1">
            <a:spLocks noChangeArrowheads="1"/>
          </p:cNvSpPr>
          <p:nvPr userDrawn="1"/>
        </p:nvSpPr>
        <p:spPr>
          <a:xfrm>
            <a:off x="12026" y="1904549"/>
            <a:ext cx="7358587"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Thank </a:t>
            </a:r>
            <a:r>
              <a:rPr lang="en-US" altLang="zh-CN"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You</a:t>
            </a:r>
            <a:endParaRPr lang="zh-CN" altLang="en-US" sz="3200" dirty="0">
              <a:solidFill>
                <a:schemeClr val="bg1"/>
              </a:solidFill>
              <a:effectLst>
                <a:reflection blurRad="6350" stA="55000" endA="300" endPos="45500" dir="5400000" sy="-100000" algn="bl" rotWithShape="0"/>
              </a:effectLst>
              <a:latin typeface="Broadway" pitchFamily="82" charset="0"/>
            </a:endParaRPr>
          </a:p>
        </p:txBody>
      </p:sp>
      <p:pic>
        <p:nvPicPr>
          <p:cNvPr id="17" name="图片 16" descr="U3834P42DT20120718115700.png"/>
          <p:cNvPicPr>
            <a:picLocks noChangeAspect="1"/>
          </p:cNvPicPr>
          <p:nvPr userDrawn="1"/>
        </p:nvPicPr>
        <p:blipFill>
          <a:blip r:embed="rId2" cstate="print"/>
          <a:stretch>
            <a:fillRect/>
          </a:stretch>
        </p:blipFill>
        <p:spPr>
          <a:xfrm rot="486011">
            <a:off x="7409447" y="1287367"/>
            <a:ext cx="4184984" cy="4184984"/>
          </a:xfrm>
          <a:prstGeom prst="rect">
            <a:avLst/>
          </a:prstGeom>
          <a:ln w="34925">
            <a:solidFill>
              <a:srgbClr val="FF7415"/>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12"/>
                                        </p:tgtEl>
                                        <p:attrNameLst>
                                          <p:attrName>ppt_x</p:attrName>
                                          <p:attrName>ppt_y</p:attrName>
                                        </p:attrNameLst>
                                      </p:cBhvr>
                                      <p:rCtr x="13" y="5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0" y="0"/>
            <a:ext cx="0" cy="0"/>
          </a:xfrm>
        </p:spPr>
        <p:txBody>
          <a:bodyPr/>
          <a:lstStyle>
            <a:lvl1pPr fontAlgn="auto">
              <a:spcBef>
                <a:spcPts val="0"/>
              </a:spcBef>
              <a:spcAft>
                <a:spcPts val="0"/>
              </a:spcAft>
              <a:defRPr>
                <a:latin typeface="+mn-lt"/>
                <a:ea typeface="+mn-ea"/>
              </a:defRPr>
            </a:lvl1pPr>
          </a:lstStyle>
          <a:p>
            <a:pPr>
              <a:defRPr/>
            </a:pPr>
            <a:fld id="{22630632-A540-4143-886C-87A90EEBCF81}" type="datetimeFigureOut">
              <a:rPr lang="zh-CN" altLang="en-US"/>
              <a:pPr>
                <a:defRPr/>
              </a:pPr>
              <a:t>2021/12/20</a:t>
            </a:fld>
            <a:endParaRPr lang="zh-CN" altLang="en-US"/>
          </a:p>
        </p:txBody>
      </p:sp>
      <p:sp>
        <p:nvSpPr>
          <p:cNvPr id="3" name="页脚占位符 4"/>
          <p:cNvSpPr>
            <a:spLocks noGrp="1"/>
          </p:cNvSpPr>
          <p:nvPr>
            <p:ph type="ftr" sz="quarter" idx="11"/>
          </p:nvPr>
        </p:nvSpPr>
        <p:spPr>
          <a:xfrm>
            <a:off x="0" y="0"/>
            <a:ext cx="0" cy="0"/>
          </a:xfrm>
        </p:spPr>
        <p:txBody>
          <a:bodyPr/>
          <a:lstStyle>
            <a:lvl1pPr fontAlgn="auto">
              <a:spcBef>
                <a:spcPts val="0"/>
              </a:spcBef>
              <a:spcAft>
                <a:spcPts val="0"/>
              </a:spcAft>
              <a:defRPr>
                <a:latin typeface="+mn-lt"/>
                <a:ea typeface="+mn-ea"/>
              </a:defRPr>
            </a:lvl1pPr>
          </a:lstStyle>
          <a:p>
            <a:pPr>
              <a:defRPr/>
            </a:pPr>
            <a:endParaRPr lang="zh-CN" altLang="en-US"/>
          </a:p>
        </p:txBody>
      </p:sp>
      <p:sp>
        <p:nvSpPr>
          <p:cNvPr id="4" name="灯片编号占位符 5"/>
          <p:cNvSpPr>
            <a:spLocks noGrp="1"/>
          </p:cNvSpPr>
          <p:nvPr>
            <p:ph type="sldNum" sz="quarter" idx="12"/>
          </p:nvPr>
        </p:nvSpPr>
        <p:spPr>
          <a:xfrm>
            <a:off x="0" y="0"/>
            <a:ext cx="0" cy="0"/>
          </a:xfrm>
        </p:spPr>
        <p:txBody>
          <a:bodyPr/>
          <a:lstStyle>
            <a:lvl1pPr fontAlgn="auto">
              <a:spcBef>
                <a:spcPts val="0"/>
              </a:spcBef>
              <a:spcAft>
                <a:spcPts val="0"/>
              </a:spcAft>
              <a:defRPr>
                <a:latin typeface="+mn-lt"/>
                <a:ea typeface="+mn-ea"/>
              </a:defRPr>
            </a:lvl1pPr>
          </a:lstStyle>
          <a:p>
            <a:pPr>
              <a:defRPr/>
            </a:pPr>
            <a:fld id="{D99492FF-DDAF-4303-A1B7-311747DA5D30}" type="slidenum">
              <a:rPr lang="zh-CN" altLang="en-US"/>
              <a:pPr>
                <a:defRPr/>
              </a:pPr>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2" name="矩形 21"/>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rPr>
              <a:t>CONTENTS PAGE  </a:t>
            </a:r>
            <a:r>
              <a:rPr lang="zh-CN" altLang="en-US" sz="2200" dirty="0">
                <a:solidFill>
                  <a:schemeClr val="bg1"/>
                </a:solidFill>
                <a:latin typeface="微软雅黑" panose="020B0503020204020204" pitchFamily="34" charset="-122"/>
                <a:ea typeface="微软雅黑" panose="020B0503020204020204" pitchFamily="34" charset="-122"/>
              </a:rPr>
              <a:t>目录页</a:t>
            </a:r>
            <a:endParaRPr lang="zh-CN" altLang="en-US" sz="1600" dirty="0">
              <a:solidFill>
                <a:schemeClr val="bg1"/>
              </a:solidFill>
            </a:endParaRPr>
          </a:p>
        </p:txBody>
      </p:sp>
      <p:sp>
        <p:nvSpPr>
          <p:cNvPr id="23" name="矩形 22"/>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4" name="矩形 3"/>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kern="1200" dirty="0">
                <a:solidFill>
                  <a:schemeClr val="bg1"/>
                </a:solidFill>
                <a:latin typeface="+mn-lt"/>
                <a:ea typeface="微软雅黑" panose="020B0503020204020204" pitchFamily="34" charset="-122"/>
                <a:cs typeface="+mn-cs"/>
              </a:rPr>
              <a:t>TRANSITION PAGE  </a:t>
            </a:r>
            <a:r>
              <a:rPr lang="zh-CN" altLang="en-US" sz="2200" dirty="0">
                <a:solidFill>
                  <a:schemeClr val="bg1"/>
                </a:solidFill>
                <a:latin typeface="微软雅黑" panose="020B0503020204020204" pitchFamily="34" charset="-122"/>
                <a:ea typeface="微软雅黑" panose="020B0503020204020204" pitchFamily="34" charset="-122"/>
              </a:rPr>
              <a:t>过渡页</a:t>
            </a:r>
          </a:p>
        </p:txBody>
      </p:sp>
      <p:sp>
        <p:nvSpPr>
          <p:cNvPr id="5" name="矩形 4"/>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8" name="矩形 7"/>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 Money</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 Money</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 Money</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 Money</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 Money</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userDrawn="1"/>
        </p:nvSpPr>
        <p:spPr>
          <a:xfrm>
            <a:off x="1597447" y="6381327"/>
            <a:ext cx="10594554" cy="47667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9" name="矩形 8"/>
          <p:cNvSpPr/>
          <p:nvPr userDrawn="1"/>
        </p:nvSpPr>
        <p:spPr>
          <a:xfrm>
            <a:off x="0" y="6381327"/>
            <a:ext cx="1608463" cy="47667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a:off x="11356958" y="6439663"/>
            <a:ext cx="360000"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微软雅黑" panose="020B0503020204020204" pitchFamily="34" charset="-122"/>
              <a:ea typeface="微软雅黑" panose="020B0503020204020204" pitchFamily="34" charset="-122"/>
            </a:endParaRPr>
          </a:p>
        </p:txBody>
      </p:sp>
      <p:sp>
        <p:nvSpPr>
          <p:cNvPr id="11" name="TextBox 15"/>
          <p:cNvSpPr txBox="1"/>
          <p:nvPr userDrawn="1"/>
        </p:nvSpPr>
        <p:spPr>
          <a:xfrm>
            <a:off x="11211743" y="6450386"/>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video" Target="file:///F:\&#35838;&#20214;ppt\0&#22806;&#32534;PPT\&#20462;&#35746;210825112&#12298;E&#26102;&#20195;&#39640;&#32844;&#33521;&#35821;&#8212;&#8212;&#32508;&#21512;&#25945;&#31243;2&#12299;\&#35838;&#20214;\&#31532;&#19977;&#21333;&#20803;\2.%20Listening.wmv" TargetMode="External"/><Relationship Id="rId5" Type="http://schemas.openxmlformats.org/officeDocument/2006/relationships/image" Target="../media/image10.png"/><Relationship Id="rId4" Type="http://schemas.microsoft.com/office/2007/relationships/media" Target="file:///F:\&#35838;&#20214;ppt\0&#22806;&#32534;PPT\&#20462;&#35746;210825112&#12298;E&#26102;&#20195;&#39640;&#32844;&#33521;&#35821;&#8212;&#8212;&#32508;&#21512;&#25945;&#31243;2&#12299;\&#35838;&#20214;\&#31532;&#19977;&#21333;&#20803;\2.%20Listening.wm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video" Target="file:///F:\&#35838;&#20214;ppt\0&#22806;&#32534;PPT\&#20462;&#35746;210825112&#12298;E&#26102;&#20195;&#39640;&#32844;&#33521;&#35821;&#8212;&#8212;&#32508;&#21512;&#25945;&#31243;2&#12299;\&#35838;&#20214;\&#31532;&#19977;&#21333;&#20803;\3.%20Speaking.wmv" TargetMode="External"/><Relationship Id="rId5" Type="http://schemas.openxmlformats.org/officeDocument/2006/relationships/image" Target="../media/image11.png"/><Relationship Id="rId4" Type="http://schemas.microsoft.com/office/2007/relationships/media" Target="file:///F:\&#35838;&#20214;ppt\0&#22806;&#32534;PPT\&#20462;&#35746;210825112&#12298;E&#26102;&#20195;&#39640;&#32844;&#33521;&#35821;&#8212;&#8212;&#32508;&#21512;&#25945;&#31243;2&#12299;\&#35838;&#20214;\&#31532;&#19977;&#21333;&#20803;\3.%20Speaking.wm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77;&#21333;&#20803;\5.%20Text%20A%20(1).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77;&#21333;&#20803;\5.%20Text%20A%20(1).wmv"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tags" Target="../tags/tag9.xml"/><Relationship Id="rId7" Type="http://schemas.openxmlformats.org/officeDocument/2006/relationships/notesSlide" Target="../notesSlides/notesSlide1.xml"/><Relationship Id="rId12" Type="http://schemas.microsoft.com/office/2007/relationships/media" Target="file:///F:\&#35838;&#20214;ppt\0&#22806;&#32534;PPT\&#20462;&#35746;210825112&#12298;E&#26102;&#20195;&#39640;&#32844;&#33521;&#35821;&#8212;&#8212;&#32508;&#21512;&#25945;&#31243;2&#12299;\&#35838;&#20214;\&#31532;&#19977;&#21333;&#20803;\A-1.2.3.4.wav" TargetMode="External"/><Relationship Id="rId2" Type="http://schemas.openxmlformats.org/officeDocument/2006/relationships/audio" Target="file:///F:\&#35838;&#20214;ppt\0&#22806;&#32534;PPT\&#20462;&#35746;210825112&#12298;E&#26102;&#20195;&#39640;&#32844;&#33521;&#35821;&#8212;&#8212;&#32508;&#21512;&#25945;&#31243;2&#12299;\&#35838;&#20214;\&#31532;&#19977;&#21333;&#20803;\A-1.2.3.4.wav" TargetMode="External"/><Relationship Id="rId1" Type="http://schemas.openxmlformats.org/officeDocument/2006/relationships/tags" Target="../tags/tag8.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11.xml"/><Relationship Id="rId10" Type="http://schemas.openxmlformats.org/officeDocument/2006/relationships/image" Target="../media/image18.png"/><Relationship Id="rId4" Type="http://schemas.openxmlformats.org/officeDocument/2006/relationships/tags" Target="../tags/tag10.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notesSlide" Target="../notesSlides/notesSlide2.xml"/><Relationship Id="rId12" Type="http://schemas.microsoft.com/office/2007/relationships/media" Target="file:///F:\&#35838;&#20214;ppt\0&#22806;&#32534;PPT\&#20462;&#35746;210825112&#12298;E&#26102;&#20195;&#39640;&#32844;&#33521;&#35821;&#8212;&#8212;&#32508;&#21512;&#25945;&#31243;2&#12299;\&#35838;&#20214;\&#31532;&#19977;&#21333;&#20803;\A-5.6.wav" TargetMode="External"/><Relationship Id="rId2" Type="http://schemas.openxmlformats.org/officeDocument/2006/relationships/audio" Target="file:///F:\&#35838;&#20214;ppt\0&#22806;&#32534;PPT\&#20462;&#35746;210825112&#12298;E&#26102;&#20195;&#39640;&#32844;&#33521;&#35821;&#8212;&#8212;&#32508;&#21512;&#25945;&#31243;2&#12299;\&#35838;&#20214;\&#31532;&#19977;&#21333;&#20803;\A-5.6.wav" TargetMode="External"/><Relationship Id="rId1" Type="http://schemas.openxmlformats.org/officeDocument/2006/relationships/tags" Target="../tags/tag12.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15.xml"/><Relationship Id="rId10" Type="http://schemas.openxmlformats.org/officeDocument/2006/relationships/image" Target="../media/image18.png"/><Relationship Id="rId4" Type="http://schemas.openxmlformats.org/officeDocument/2006/relationships/tags" Target="../tags/tag14.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3" Type="http://schemas.openxmlformats.org/officeDocument/2006/relationships/tags" Target="../tags/tag17.xml"/><Relationship Id="rId7" Type="http://schemas.openxmlformats.org/officeDocument/2006/relationships/notesSlide" Target="../notesSlides/notesSlide3.xml"/><Relationship Id="rId12" Type="http://schemas.microsoft.com/office/2007/relationships/media" Target="file:///F:\&#35838;&#20214;ppt\0&#22806;&#32534;PPT\&#20462;&#35746;210825112&#12298;E&#26102;&#20195;&#39640;&#32844;&#33521;&#35821;&#8212;&#8212;&#32508;&#21512;&#25945;&#31243;2&#12299;\&#35838;&#20214;\&#31532;&#19977;&#21333;&#20803;\A-7.8.9.wav" TargetMode="External"/><Relationship Id="rId2" Type="http://schemas.openxmlformats.org/officeDocument/2006/relationships/audio" Target="file:///F:\&#35838;&#20214;ppt\0&#22806;&#32534;PPT\&#20462;&#35746;210825112&#12298;E&#26102;&#20195;&#39640;&#32844;&#33521;&#35821;&#8212;&#8212;&#32508;&#21512;&#25945;&#31243;2&#12299;\&#35838;&#20214;\&#31532;&#19977;&#21333;&#20803;\A-7.8.9.wav" TargetMode="External"/><Relationship Id="rId1" Type="http://schemas.openxmlformats.org/officeDocument/2006/relationships/tags" Target="../tags/tag16.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19.xml"/><Relationship Id="rId10" Type="http://schemas.openxmlformats.org/officeDocument/2006/relationships/image" Target="../media/image18.png"/><Relationship Id="rId4" Type="http://schemas.openxmlformats.org/officeDocument/2006/relationships/tags" Target="../tags/tag18.xml"/><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tags" Target="../tags/tag21.xml"/><Relationship Id="rId7" Type="http://schemas.openxmlformats.org/officeDocument/2006/relationships/notesSlide" Target="../notesSlides/notesSlide4.xml"/><Relationship Id="rId12" Type="http://schemas.microsoft.com/office/2007/relationships/media" Target="file:///F:\&#35838;&#20214;ppt\0&#22806;&#32534;PPT\&#20462;&#35746;210825112&#12298;E&#26102;&#20195;&#39640;&#32844;&#33521;&#35821;&#8212;&#8212;&#32508;&#21512;&#25945;&#31243;2&#12299;\&#35838;&#20214;\&#31532;&#19977;&#21333;&#20803;\A-10.wav" TargetMode="External"/><Relationship Id="rId2" Type="http://schemas.openxmlformats.org/officeDocument/2006/relationships/audio" Target="file:///F:\&#35838;&#20214;ppt\0&#22806;&#32534;PPT\&#20462;&#35746;210825112&#12298;E&#26102;&#20195;&#39640;&#32844;&#33521;&#35821;&#8212;&#8212;&#32508;&#21512;&#25945;&#31243;2&#12299;\&#35838;&#20214;\&#31532;&#19977;&#21333;&#20803;\A-10.wav" TargetMode="External"/><Relationship Id="rId1" Type="http://schemas.openxmlformats.org/officeDocument/2006/relationships/tags" Target="../tags/tag20.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23.xml"/><Relationship Id="rId10" Type="http://schemas.openxmlformats.org/officeDocument/2006/relationships/image" Target="../media/image18.png"/><Relationship Id="rId4" Type="http://schemas.openxmlformats.org/officeDocument/2006/relationships/tags" Target="../tags/tag22.xm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3" Type="http://schemas.openxmlformats.org/officeDocument/2006/relationships/tags" Target="../tags/tag25.xml"/><Relationship Id="rId7" Type="http://schemas.openxmlformats.org/officeDocument/2006/relationships/notesSlide" Target="../notesSlides/notesSlide5.xml"/><Relationship Id="rId12" Type="http://schemas.microsoft.com/office/2007/relationships/media" Target="file:///F:\&#35838;&#20214;ppt\0&#22806;&#32534;PPT\&#20462;&#35746;210825112&#12298;E&#26102;&#20195;&#39640;&#32844;&#33521;&#35821;&#8212;&#8212;&#32508;&#21512;&#25945;&#31243;2&#12299;\&#35838;&#20214;\&#31532;&#19977;&#21333;&#20803;\A-11.12.wav" TargetMode="External"/><Relationship Id="rId2" Type="http://schemas.openxmlformats.org/officeDocument/2006/relationships/audio" Target="file:///F:\&#35838;&#20214;ppt\0&#22806;&#32534;PPT\&#20462;&#35746;210825112&#12298;E&#26102;&#20195;&#39640;&#32844;&#33521;&#35821;&#8212;&#8212;&#32508;&#21512;&#25945;&#31243;2&#12299;\&#35838;&#20214;\&#31532;&#19977;&#21333;&#20803;\A-11.12.wav" TargetMode="External"/><Relationship Id="rId1" Type="http://schemas.openxmlformats.org/officeDocument/2006/relationships/tags" Target="../tags/tag24.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27.xml"/><Relationship Id="rId10" Type="http://schemas.openxmlformats.org/officeDocument/2006/relationships/image" Target="../media/image18.png"/><Relationship Id="rId4" Type="http://schemas.openxmlformats.org/officeDocument/2006/relationships/tags" Target="../tags/tag26.xml"/><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3" Type="http://schemas.openxmlformats.org/officeDocument/2006/relationships/tags" Target="../tags/tag29.xml"/><Relationship Id="rId7" Type="http://schemas.openxmlformats.org/officeDocument/2006/relationships/notesSlide" Target="../notesSlides/notesSlide6.xml"/><Relationship Id="rId12" Type="http://schemas.microsoft.com/office/2007/relationships/media" Target="file:///F:\&#35838;&#20214;ppt\0&#22806;&#32534;PPT\&#20462;&#35746;210825112&#12298;E&#26102;&#20195;&#39640;&#32844;&#33521;&#35821;&#8212;&#8212;&#32508;&#21512;&#25945;&#31243;2&#12299;\&#35838;&#20214;\&#31532;&#19977;&#21333;&#20803;\A-13.14.wav" TargetMode="External"/><Relationship Id="rId2" Type="http://schemas.openxmlformats.org/officeDocument/2006/relationships/audio" Target="file:///F:\&#35838;&#20214;ppt\0&#22806;&#32534;PPT\&#20462;&#35746;210825112&#12298;E&#26102;&#20195;&#39640;&#32844;&#33521;&#35821;&#8212;&#8212;&#32508;&#21512;&#25945;&#31243;2&#12299;\&#35838;&#20214;\&#31532;&#19977;&#21333;&#20803;\A-13.14.wav" TargetMode="External"/><Relationship Id="rId1" Type="http://schemas.openxmlformats.org/officeDocument/2006/relationships/tags" Target="../tags/tag28.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31.xml"/><Relationship Id="rId10" Type="http://schemas.openxmlformats.org/officeDocument/2006/relationships/image" Target="../media/image18.png"/><Relationship Id="rId4" Type="http://schemas.openxmlformats.org/officeDocument/2006/relationships/tags" Target="../tags/tag30.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file:///F:\&#35838;&#20214;ppt\0&#22806;&#32534;PPT\&#20462;&#35746;210825112&#12298;E&#26102;&#20195;&#39640;&#32844;&#33521;&#35821;&#8212;&#8212;&#32508;&#21512;&#25945;&#31243;2&#12299;\&#35838;&#20214;\&#31532;&#19977;&#21333;&#20803;\A-1%20NEW%20WORDS.wav" TargetMode="External"/><Relationship Id="rId7"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27.png"/><Relationship Id="rId4" Type="http://schemas.openxmlformats.org/officeDocument/2006/relationships/tags" Target="../tags/tag34.xml"/><Relationship Id="rId9" Type="http://schemas.microsoft.com/office/2007/relationships/media" Target="file:///F:\&#35838;&#20214;ppt\0&#22806;&#32534;PPT\&#20462;&#35746;210825112&#12298;E&#26102;&#20195;&#39640;&#32844;&#33521;&#35821;&#8212;&#8212;&#32508;&#21512;&#25945;&#31243;2&#12299;\&#35838;&#20214;\&#31532;&#19977;&#21333;&#20803;\A-1%20NEW%20WORDS.wa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77;&#21333;&#20803;\A-2%20NEW%20WORDS.wav" TargetMode="External"/><Relationship Id="rId6" Type="http://schemas.openxmlformats.org/officeDocument/2006/relationships/image" Target="../media/image29.png"/><Relationship Id="rId5" Type="http://schemas.microsoft.com/office/2007/relationships/media" Target="file:///F:\&#35838;&#20214;ppt\0&#22806;&#32534;PPT\&#20462;&#35746;210825112&#12298;E&#26102;&#20195;&#39640;&#32844;&#33521;&#35821;&#8212;&#8212;&#32508;&#21512;&#25945;&#31243;2&#12299;\&#35838;&#20214;\&#31532;&#19977;&#21333;&#20803;\A-2%20NEW%20WORDS.wav" TargetMode="Externa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media" Target="file:///F:\&#35838;&#20214;ppt\0&#22806;&#32534;PPT\&#20462;&#35746;210825112&#12298;E&#26102;&#20195;&#39640;&#32844;&#33521;&#35821;&#8212;&#8212;&#32508;&#21512;&#25945;&#31243;2&#12299;\&#35838;&#20214;\&#31532;&#19977;&#21333;&#20803;\A-3%20PHRASE%20AND%20EXPRESSIONS.wav" TargetMode="External"/><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77;&#21333;&#20803;\A-3%20PHRASE%20AND%20EXPRESSIONS.wav" TargetMode="External"/><Relationship Id="rId6" Type="http://schemas.openxmlformats.org/officeDocument/2006/relationships/image" Target="../media/image26.pn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77;&#21333;&#20803;\A-4%20PROPER%20NAMES.wav" TargetMode="External"/><Relationship Id="rId6" Type="http://schemas.microsoft.com/office/2007/relationships/media" Target="file:///F:\&#35838;&#20214;ppt\0&#22806;&#32534;PPT\&#20462;&#35746;210825112&#12298;E&#26102;&#20195;&#39640;&#32844;&#33521;&#35821;&#8212;&#8212;&#32508;&#21512;&#25945;&#31243;2&#12299;\&#35838;&#20214;\&#31532;&#19977;&#21333;&#20803;\A-4%20PROPER%20NAMES.wav" TargetMode="External"/><Relationship Id="rId5" Type="http://schemas.openxmlformats.org/officeDocument/2006/relationships/image" Target="../media/image26.png"/><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77;&#21333;&#20803;\7.%20Text%20B%20(1).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77;&#21333;&#20803;\7.%20Text%20B%20(1).wmv" TargetMode="Externa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77;&#21333;&#20803;\8.%20Text%20B%20(2).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77;&#21333;&#20803;\8.%20Text%20B%20(2).wmv" TargetMode="Externa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png"/><Relationship Id="rId3" Type="http://schemas.openxmlformats.org/officeDocument/2006/relationships/tags" Target="../tags/tag45.xml"/><Relationship Id="rId7" Type="http://schemas.openxmlformats.org/officeDocument/2006/relationships/notesSlide" Target="../notesSlides/notesSlide7.xml"/><Relationship Id="rId12" Type="http://schemas.microsoft.com/office/2007/relationships/media" Target="file:///F:\&#35838;&#20214;ppt\0&#22806;&#32534;PPT\&#20462;&#35746;210825112&#12298;E&#26102;&#20195;&#39640;&#32844;&#33521;&#35821;&#8212;&#8212;&#32508;&#21512;&#25945;&#31243;2&#12299;\&#35838;&#20214;\&#31532;&#19977;&#21333;&#20803;\B-1.wav" TargetMode="External"/><Relationship Id="rId2" Type="http://schemas.openxmlformats.org/officeDocument/2006/relationships/audio" Target="file:///F:\&#35838;&#20214;ppt\0&#22806;&#32534;PPT\&#20462;&#35746;210825112&#12298;E&#26102;&#20195;&#39640;&#32844;&#33521;&#35821;&#8212;&#8212;&#32508;&#21512;&#25945;&#31243;2&#12299;\&#35838;&#20214;\&#31532;&#19977;&#21333;&#20803;\B-1.wav" TargetMode="External"/><Relationship Id="rId1" Type="http://schemas.openxmlformats.org/officeDocument/2006/relationships/tags" Target="../tags/tag44.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47.xml"/><Relationship Id="rId10" Type="http://schemas.openxmlformats.org/officeDocument/2006/relationships/image" Target="../media/image18.png"/><Relationship Id="rId4" Type="http://schemas.openxmlformats.org/officeDocument/2006/relationships/tags" Target="../tags/tag46.xml"/><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6.png"/><Relationship Id="rId3" Type="http://schemas.openxmlformats.org/officeDocument/2006/relationships/tags" Target="../tags/tag49.xml"/><Relationship Id="rId7" Type="http://schemas.openxmlformats.org/officeDocument/2006/relationships/notesSlide" Target="../notesSlides/notesSlide8.xml"/><Relationship Id="rId12" Type="http://schemas.microsoft.com/office/2007/relationships/media" Target="file:///F:\&#35838;&#20214;ppt\0&#22806;&#32534;PPT\&#20462;&#35746;210825112&#12298;E&#26102;&#20195;&#39640;&#32844;&#33521;&#35821;&#8212;&#8212;&#32508;&#21512;&#25945;&#31243;2&#12299;\&#35838;&#20214;\&#31532;&#19977;&#21333;&#20803;\B-2.3.wav" TargetMode="External"/><Relationship Id="rId2" Type="http://schemas.openxmlformats.org/officeDocument/2006/relationships/audio" Target="file:///F:\&#35838;&#20214;ppt\0&#22806;&#32534;PPT\&#20462;&#35746;210825112&#12298;E&#26102;&#20195;&#39640;&#32844;&#33521;&#35821;&#8212;&#8212;&#32508;&#21512;&#25945;&#31243;2&#12299;\&#35838;&#20214;\&#31532;&#19977;&#21333;&#20803;\B-2.3.wav" TargetMode="External"/><Relationship Id="rId1" Type="http://schemas.openxmlformats.org/officeDocument/2006/relationships/tags" Target="../tags/tag48.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51.xml"/><Relationship Id="rId10" Type="http://schemas.openxmlformats.org/officeDocument/2006/relationships/image" Target="../media/image18.png"/><Relationship Id="rId4" Type="http://schemas.openxmlformats.org/officeDocument/2006/relationships/tags" Target="../tags/tag50.xml"/><Relationship Id="rId9"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tags" Target="../tags/tag53.xml"/><Relationship Id="rId7" Type="http://schemas.openxmlformats.org/officeDocument/2006/relationships/notesSlide" Target="../notesSlides/notesSlide9.xml"/><Relationship Id="rId12" Type="http://schemas.microsoft.com/office/2007/relationships/media" Target="file:///F:\&#35838;&#20214;ppt\0&#22806;&#32534;PPT\&#20462;&#35746;210825112&#12298;E&#26102;&#20195;&#39640;&#32844;&#33521;&#35821;&#8212;&#8212;&#32508;&#21512;&#25945;&#31243;2&#12299;\&#35838;&#20214;\&#31532;&#19977;&#21333;&#20803;\B-4.wav" TargetMode="External"/><Relationship Id="rId2" Type="http://schemas.openxmlformats.org/officeDocument/2006/relationships/audio" Target="file:///F:\&#35838;&#20214;ppt\0&#22806;&#32534;PPT\&#20462;&#35746;210825112&#12298;E&#26102;&#20195;&#39640;&#32844;&#33521;&#35821;&#8212;&#8212;&#32508;&#21512;&#25945;&#31243;2&#12299;\&#35838;&#20214;\&#31532;&#19977;&#21333;&#20803;\B-4.wav" TargetMode="External"/><Relationship Id="rId1" Type="http://schemas.openxmlformats.org/officeDocument/2006/relationships/tags" Target="../tags/tag52.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55.xml"/><Relationship Id="rId10" Type="http://schemas.openxmlformats.org/officeDocument/2006/relationships/image" Target="../media/image18.png"/><Relationship Id="rId4" Type="http://schemas.openxmlformats.org/officeDocument/2006/relationships/tags" Target="../tags/tag54.xml"/><Relationship Id="rId9"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8.png"/><Relationship Id="rId3" Type="http://schemas.openxmlformats.org/officeDocument/2006/relationships/tags" Target="../tags/tag57.xml"/><Relationship Id="rId7" Type="http://schemas.openxmlformats.org/officeDocument/2006/relationships/notesSlide" Target="../notesSlides/notesSlide10.xml"/><Relationship Id="rId12" Type="http://schemas.microsoft.com/office/2007/relationships/media" Target="file:///F:\&#35838;&#20214;ppt\0&#22806;&#32534;PPT\&#20462;&#35746;210825112&#12298;E&#26102;&#20195;&#39640;&#32844;&#33521;&#35821;&#8212;&#8212;&#32508;&#21512;&#25945;&#31243;2&#12299;\&#35838;&#20214;\&#31532;&#19977;&#21333;&#20803;\B-5.wav" TargetMode="External"/><Relationship Id="rId2" Type="http://schemas.openxmlformats.org/officeDocument/2006/relationships/audio" Target="file:///F:\&#35838;&#20214;ppt\0&#22806;&#32534;PPT\&#20462;&#35746;210825112&#12298;E&#26102;&#20195;&#39640;&#32844;&#33521;&#35821;&#8212;&#8212;&#32508;&#21512;&#25945;&#31243;2&#12299;\&#35838;&#20214;\&#31532;&#19977;&#21333;&#20803;\B-5.wav" TargetMode="External"/><Relationship Id="rId1" Type="http://schemas.openxmlformats.org/officeDocument/2006/relationships/tags" Target="../tags/tag56.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59.xml"/><Relationship Id="rId10" Type="http://schemas.openxmlformats.org/officeDocument/2006/relationships/image" Target="../media/image18.png"/><Relationship Id="rId4" Type="http://schemas.openxmlformats.org/officeDocument/2006/relationships/tags" Target="../tags/tag58.xml"/><Relationship Id="rId9"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9.png"/><Relationship Id="rId3" Type="http://schemas.openxmlformats.org/officeDocument/2006/relationships/tags" Target="../tags/tag61.xml"/><Relationship Id="rId7" Type="http://schemas.openxmlformats.org/officeDocument/2006/relationships/notesSlide" Target="../notesSlides/notesSlide11.xml"/><Relationship Id="rId12" Type="http://schemas.microsoft.com/office/2007/relationships/media" Target="file:///F:\&#35838;&#20214;ppt\0&#22806;&#32534;PPT\&#20462;&#35746;210825112&#12298;E&#26102;&#20195;&#39640;&#32844;&#33521;&#35821;&#8212;&#8212;&#32508;&#21512;&#25945;&#31243;2&#12299;\&#35838;&#20214;\&#31532;&#19977;&#21333;&#20803;\B-6.wav" TargetMode="External"/><Relationship Id="rId2" Type="http://schemas.openxmlformats.org/officeDocument/2006/relationships/audio" Target="file:///F:\&#35838;&#20214;ppt\0&#22806;&#32534;PPT\&#20462;&#35746;210825112&#12298;E&#26102;&#20195;&#39640;&#32844;&#33521;&#35821;&#8212;&#8212;&#32508;&#21512;&#25945;&#31243;2&#12299;\&#35838;&#20214;\&#31532;&#19977;&#21333;&#20803;\B-6.wav" TargetMode="External"/><Relationship Id="rId1" Type="http://schemas.openxmlformats.org/officeDocument/2006/relationships/tags" Target="../tags/tag60.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63.xml"/><Relationship Id="rId10" Type="http://schemas.openxmlformats.org/officeDocument/2006/relationships/image" Target="../media/image18.png"/><Relationship Id="rId4" Type="http://schemas.openxmlformats.org/officeDocument/2006/relationships/tags" Target="../tags/tag62.xml"/><Relationship Id="rId9"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tags" Target="../tags/tag65.xml"/><Relationship Id="rId7" Type="http://schemas.openxmlformats.org/officeDocument/2006/relationships/notesSlide" Target="../notesSlides/notesSlide12.xml"/><Relationship Id="rId12" Type="http://schemas.microsoft.com/office/2007/relationships/media" Target="file:///F:\&#35838;&#20214;ppt\0&#22806;&#32534;PPT\&#20462;&#35746;210825112&#12298;E&#26102;&#20195;&#39640;&#32844;&#33521;&#35821;&#8212;&#8212;&#32508;&#21512;&#25945;&#31243;2&#12299;\&#35838;&#20214;\&#31532;&#19977;&#21333;&#20803;\B-7.wav" TargetMode="External"/><Relationship Id="rId2" Type="http://schemas.openxmlformats.org/officeDocument/2006/relationships/audio" Target="file:///F:\&#35838;&#20214;ppt\0&#22806;&#32534;PPT\&#20462;&#35746;210825112&#12298;E&#26102;&#20195;&#39640;&#32844;&#33521;&#35821;&#8212;&#8212;&#32508;&#21512;&#25945;&#31243;2&#12299;\&#35838;&#20214;\&#31532;&#19977;&#21333;&#20803;\B-7.wav" TargetMode="External"/><Relationship Id="rId1" Type="http://schemas.openxmlformats.org/officeDocument/2006/relationships/tags" Target="../tags/tag64.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67.xml"/><Relationship Id="rId10" Type="http://schemas.openxmlformats.org/officeDocument/2006/relationships/image" Target="../media/image18.png"/><Relationship Id="rId4" Type="http://schemas.openxmlformats.org/officeDocument/2006/relationships/tags" Target="../tags/tag66.xml"/><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1.png"/><Relationship Id="rId3" Type="http://schemas.openxmlformats.org/officeDocument/2006/relationships/tags" Target="../tags/tag69.xml"/><Relationship Id="rId7" Type="http://schemas.openxmlformats.org/officeDocument/2006/relationships/notesSlide" Target="../notesSlides/notesSlide13.xml"/><Relationship Id="rId12" Type="http://schemas.microsoft.com/office/2007/relationships/media" Target="file:///F:\&#35838;&#20214;ppt\0&#22806;&#32534;PPT\&#20462;&#35746;210825112&#12298;E&#26102;&#20195;&#39640;&#32844;&#33521;&#35821;&#8212;&#8212;&#32508;&#21512;&#25945;&#31243;2&#12299;\&#35838;&#20214;\&#31532;&#19977;&#21333;&#20803;\B-8.wav" TargetMode="External"/><Relationship Id="rId2" Type="http://schemas.openxmlformats.org/officeDocument/2006/relationships/audio" Target="file:///F:\&#35838;&#20214;ppt\0&#22806;&#32534;PPT\&#20462;&#35746;210825112&#12298;E&#26102;&#20195;&#39640;&#32844;&#33521;&#35821;&#8212;&#8212;&#32508;&#21512;&#25945;&#31243;2&#12299;\&#35838;&#20214;\&#31532;&#19977;&#21333;&#20803;\B-8.wav" TargetMode="External"/><Relationship Id="rId1" Type="http://schemas.openxmlformats.org/officeDocument/2006/relationships/tags" Target="../tags/tag68.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71.xml"/><Relationship Id="rId10" Type="http://schemas.openxmlformats.org/officeDocument/2006/relationships/image" Target="../media/image18.png"/><Relationship Id="rId4" Type="http://schemas.openxmlformats.org/officeDocument/2006/relationships/tags" Target="../tags/tag70.xml"/><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2.png"/><Relationship Id="rId3" Type="http://schemas.openxmlformats.org/officeDocument/2006/relationships/tags" Target="../tags/tag73.xml"/><Relationship Id="rId7" Type="http://schemas.openxmlformats.org/officeDocument/2006/relationships/notesSlide" Target="../notesSlides/notesSlide14.xml"/><Relationship Id="rId12" Type="http://schemas.microsoft.com/office/2007/relationships/media" Target="file:///F:\&#35838;&#20214;ppt\0&#22806;&#32534;PPT\&#20462;&#35746;210825112&#12298;E&#26102;&#20195;&#39640;&#32844;&#33521;&#35821;&#8212;&#8212;&#32508;&#21512;&#25945;&#31243;2&#12299;\&#35838;&#20214;\&#31532;&#19977;&#21333;&#20803;\B-9.wav" TargetMode="External"/><Relationship Id="rId2" Type="http://schemas.openxmlformats.org/officeDocument/2006/relationships/audio" Target="file:///F:\&#35838;&#20214;ppt\0&#22806;&#32534;PPT\&#20462;&#35746;210825112&#12298;E&#26102;&#20195;&#39640;&#32844;&#33521;&#35821;&#8212;&#8212;&#32508;&#21512;&#25945;&#31243;2&#12299;\&#35838;&#20214;\&#31532;&#19977;&#21333;&#20803;\B-9.wav" TargetMode="External"/><Relationship Id="rId1" Type="http://schemas.openxmlformats.org/officeDocument/2006/relationships/tags" Target="../tags/tag72.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75.xml"/><Relationship Id="rId10" Type="http://schemas.openxmlformats.org/officeDocument/2006/relationships/image" Target="../media/image18.png"/><Relationship Id="rId4" Type="http://schemas.openxmlformats.org/officeDocument/2006/relationships/tags" Target="../tags/tag74.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file:///F:\&#35838;&#20214;ppt\0&#22806;&#32534;PPT\&#20462;&#35746;210825112&#12298;E&#26102;&#20195;&#39640;&#32844;&#33521;&#35821;&#8212;&#8212;&#32508;&#21512;&#25945;&#31243;2&#12299;\&#35838;&#20214;\&#31532;&#19977;&#21333;&#20803;\B-1%20NEW%20WORDS.wav" TargetMode="External"/><Relationship Id="rId7" Type="http://schemas.openxmlformats.org/officeDocument/2006/relationships/slideLayout" Target="../slideLayouts/slideLayout5.xml"/><Relationship Id="rId12" Type="http://schemas.openxmlformats.org/officeDocument/2006/relationships/image" Target="../media/image5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0.xml"/><Relationship Id="rId11" Type="http://schemas.microsoft.com/office/2007/relationships/media" Target="file:///F:\&#35838;&#20214;ppt\0&#22806;&#32534;PPT\&#20462;&#35746;210825112&#12298;E&#26102;&#20195;&#39640;&#32844;&#33521;&#35821;&#8212;&#8212;&#32508;&#21512;&#25945;&#31243;2&#12299;\&#35838;&#20214;\&#31532;&#19977;&#21333;&#20803;\B-1%20NEW%20WORDS.wav" TargetMode="External"/><Relationship Id="rId5" Type="http://schemas.openxmlformats.org/officeDocument/2006/relationships/tags" Target="../tags/tag79.xml"/><Relationship Id="rId10" Type="http://schemas.openxmlformats.org/officeDocument/2006/relationships/image" Target="../media/image26.png"/><Relationship Id="rId4" Type="http://schemas.openxmlformats.org/officeDocument/2006/relationships/tags" Target="../tags/tag78.xml"/><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77;&#21333;&#20803;\B-2%20NEW%20WORDS.wav" TargetMode="External"/><Relationship Id="rId6" Type="http://schemas.microsoft.com/office/2007/relationships/media" Target="file:///F:\&#35838;&#20214;ppt\0&#22806;&#32534;PPT\&#20462;&#35746;210825112&#12298;E&#26102;&#20195;&#39640;&#32844;&#33521;&#35821;&#8212;&#8212;&#32508;&#21512;&#25945;&#31243;2&#12299;\&#35838;&#20214;\&#31532;&#19977;&#21333;&#20803;\B-2%20NEW%20WORDS.wav" TargetMode="External"/><Relationship Id="rId5" Type="http://schemas.openxmlformats.org/officeDocument/2006/relationships/image" Target="../media/image26.pn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19977;&#21333;&#20803;\B%20PHRASES%20AND%20EXPRESSIONS.wav" TargetMode="External"/><Relationship Id="rId6" Type="http://schemas.microsoft.com/office/2007/relationships/media" Target="file:///F:\&#35838;&#20214;ppt\0&#22806;&#32534;PPT\&#20462;&#35746;210825112&#12298;E&#26102;&#20195;&#39640;&#32844;&#33521;&#35821;&#8212;&#8212;&#32508;&#21512;&#25945;&#31243;2&#12299;\&#35838;&#20214;\&#31532;&#19977;&#21333;&#20803;\B%20PHRASES%20AND%20EXPRESSIONS.wav" TargetMode="External"/><Relationship Id="rId5" Type="http://schemas.openxmlformats.org/officeDocument/2006/relationships/image" Target="../media/image26.pn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Layout" Target="../slideLayouts/slideLayout5.xml"/><Relationship Id="rId4" Type="http://schemas.openxmlformats.org/officeDocument/2006/relationships/tags" Target="../tags/tag8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63.png"/><Relationship Id="rId5" Type="http://schemas.openxmlformats.org/officeDocument/2006/relationships/slideLayout" Target="../slideLayouts/slideLayout5.xml"/><Relationship Id="rId4" Type="http://schemas.openxmlformats.org/officeDocument/2006/relationships/tags" Target="../tags/tag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64.png"/><Relationship Id="rId5" Type="http://schemas.openxmlformats.org/officeDocument/2006/relationships/slideLayout" Target="../slideLayouts/slideLayout5.xml"/><Relationship Id="rId4" Type="http://schemas.openxmlformats.org/officeDocument/2006/relationships/tags" Target="../tags/tag9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4.xml"/><Relationship Id="rId1" Type="http://schemas.openxmlformats.org/officeDocument/2006/relationships/tags" Target="../tags/tag93.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5.xml"/><Relationship Id="rId1" Type="http://schemas.openxmlformats.org/officeDocument/2006/relationships/tags" Target="../tags/tag9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tags" Target="../tags/tag96.xml"/></Relationships>
</file>

<file path=ppt/slides/_rels/slide65.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19977;&#21333;&#20803;\9.%20Movie.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19977;&#21333;&#20803;\9.%20Movie.wmv" TargetMode="Externa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5.xml"/><Relationship Id="rId1" Type="http://schemas.openxmlformats.org/officeDocument/2006/relationships/tags" Target="../tags/tag97.xml"/></Relationships>
</file>

<file path=ppt/slides/_rels/slide6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5.xml"/><Relationship Id="rId1" Type="http://schemas.openxmlformats.org/officeDocument/2006/relationships/tags" Target="../tags/tag9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video" Target="file:///F:\&#35838;&#20214;ppt\0&#22806;&#32534;PPT\&#20462;&#35746;210825112&#12298;E&#26102;&#20195;&#39640;&#32844;&#33521;&#35821;&#8212;&#8212;&#32508;&#21512;&#25945;&#31243;2&#12299;\&#35838;&#20214;\&#31532;&#19977;&#21333;&#20803;\1.%20Lead-in.wmv"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microsoft.com/office/2007/relationships/media" Target="file:///F:\&#35838;&#20214;ppt\0&#22806;&#32534;PPT\&#20462;&#35746;210825112&#12298;E&#26102;&#20195;&#39640;&#32844;&#33521;&#35821;&#8212;&#8212;&#32508;&#21512;&#25945;&#31243;2&#12299;\&#35838;&#20214;\&#31532;&#19977;&#21333;&#20803;\1.%20Lead-in.wmv" TargetMode="External"/><Relationship Id="rId4"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E56858"/>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E56858"/>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E56858"/>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E56858"/>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E56858"/>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E56858"/>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34972" y="601002"/>
            <a:ext cx="533626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and fill in the blanks.</a:t>
            </a:r>
            <a:endParaRPr lang="zh-CN" altLang="en-US" dirty="0">
              <a:solidFill>
                <a:schemeClr val="tx1">
                  <a:lumMod val="65000"/>
                  <a:lumOff val="35000"/>
                </a:schemeClr>
              </a:solidFill>
            </a:endParaRPr>
          </a:p>
        </p:txBody>
      </p:sp>
      <p:grpSp>
        <p:nvGrpSpPr>
          <p:cNvPr id="2" name="组合 7"/>
          <p:cNvGrpSpPr/>
          <p:nvPr/>
        </p:nvGrpSpPr>
        <p:grpSpPr>
          <a:xfrm>
            <a:off x="850872" y="327203"/>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7"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 name="2. Listen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1729080" y="1117601"/>
            <a:ext cx="8820385" cy="496146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19512" y="2182505"/>
            <a:ext cx="10152975" cy="2492990"/>
          </a:xfrm>
          <a:prstGeom prst="rect">
            <a:avLst/>
          </a:prstGeom>
          <a:solidFill>
            <a:schemeClr val="accent1">
              <a:lumMod val="20000"/>
              <a:lumOff val="80000"/>
            </a:schemeClr>
          </a:solidFill>
          <a:ln w="76200">
            <a:solidFill>
              <a:schemeClr val="bg1"/>
            </a:solidFill>
          </a:ln>
        </p:spPr>
        <p:txBody>
          <a:bodyPr wrap="square" rtlCol="0">
            <a:spAutoFit/>
          </a:bodyPr>
          <a:lstStyle/>
          <a:p>
            <a:pPr algn="ctr">
              <a:lnSpc>
                <a:spcPct val="130000"/>
              </a:lnSpc>
            </a:pPr>
            <a:r>
              <a:rPr lang="en-US" altLang="zh-CN" sz="2000" b="1" dirty="0">
                <a:solidFill>
                  <a:schemeClr val="tx1">
                    <a:lumMod val="75000"/>
                    <a:lumOff val="25000"/>
                  </a:schemeClr>
                </a:solidFill>
                <a:latin typeface="Times New Roman" panose="02020603050405020304" charset="0"/>
                <a:ea typeface="微软雅黑" panose="020B0503020204020204" pitchFamily="34" charset="-122"/>
              </a:rPr>
              <a:t>Words and Expressions</a:t>
            </a:r>
          </a:p>
          <a:p>
            <a:pPr>
              <a:lnSpc>
                <a:spcPct val="13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                      millionaire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百万富翁                                </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be interested in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对</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感兴趣</a:t>
            </a:r>
          </a:p>
          <a:p>
            <a:pPr>
              <a:lnSpc>
                <a:spcPct val="13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                      sacrifice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牺牲                                            </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proverb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格言</a:t>
            </a:r>
          </a:p>
          <a:p>
            <a:pPr>
              <a:lnSpc>
                <a:spcPct val="13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                      take care of…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照顾；注意                       </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invest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投资，花费</a:t>
            </a:r>
          </a:p>
          <a:p>
            <a:pPr>
              <a:lnSpc>
                <a:spcPct val="13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                      tropic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热带的                                            </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charity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慈善</a:t>
            </a:r>
          </a:p>
          <a:p>
            <a:pPr>
              <a:lnSpc>
                <a:spcPct val="130000"/>
              </a:lnSpc>
            </a:pP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                      name after…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以</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命名                        </a:t>
            </a:r>
            <a:r>
              <a:rPr lang="en-US" altLang="zh-CN" sz="2000" dirty="0">
                <a:solidFill>
                  <a:schemeClr val="tx1">
                    <a:lumMod val="75000"/>
                    <a:lumOff val="25000"/>
                  </a:schemeClr>
                </a:solidFill>
                <a:latin typeface="Times New Roman" panose="02020603050405020304" charset="0"/>
                <a:ea typeface="微软雅黑" panose="020B0503020204020204" pitchFamily="34" charset="-122"/>
              </a:rPr>
              <a:t>depend </a:t>
            </a:r>
            <a:r>
              <a:rPr lang="zh-CN" altLang="en-US" sz="2000" dirty="0">
                <a:solidFill>
                  <a:schemeClr val="tx1">
                    <a:lumMod val="75000"/>
                    <a:lumOff val="25000"/>
                  </a:schemeClr>
                </a:solidFill>
                <a:latin typeface="Times New Roman" panose="02020603050405020304" charset="0"/>
                <a:ea typeface="微软雅黑" panose="020B0503020204020204" pitchFamily="34" charset="-122"/>
              </a:rPr>
              <a:t>依靠；决定于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1</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885575"/>
            <a:ext cx="12192000" cy="5387634"/>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41746" y="933058"/>
            <a:ext cx="10848756" cy="5293757"/>
          </a:xfrm>
          <a:prstGeom prst="rect">
            <a:avLst/>
          </a:prstGeom>
        </p:spPr>
        <p:txBody>
          <a:bodyPr wrap="square">
            <a:spAutoFit/>
          </a:bodyPr>
          <a:lstStyle/>
          <a:p>
            <a:pPr>
              <a:lnSpc>
                <a:spcPct val="130000"/>
              </a:lnSpc>
            </a:pPr>
            <a:r>
              <a:rPr lang="en-US" altLang="zh-CN" sz="2000" dirty="0">
                <a:latin typeface="Times New Roman" panose="02020603050405020304" charset="0"/>
                <a:cs typeface="Times New Roman" panose="02020603050405020304" charset="0"/>
              </a:rPr>
              <a:t>B: What are you doing now, Steven?</a:t>
            </a:r>
          </a:p>
          <a:p>
            <a:pPr>
              <a:lnSpc>
                <a:spcPct val="130000"/>
              </a:lnSpc>
            </a:pPr>
            <a:r>
              <a:rPr lang="en-US" altLang="zh-CN" sz="2000" dirty="0">
                <a:latin typeface="Times New Roman" panose="02020603050405020304" charset="0"/>
                <a:cs typeface="Times New Roman" panose="02020603050405020304" charset="0"/>
              </a:rPr>
              <a:t>S: I am reading a ___________ about money management.</a:t>
            </a:r>
          </a:p>
          <a:p>
            <a:pPr>
              <a:lnSpc>
                <a:spcPct val="130000"/>
              </a:lnSpc>
            </a:pPr>
            <a:r>
              <a:rPr lang="en-US" altLang="zh-CN" sz="2000" dirty="0">
                <a:latin typeface="Times New Roman" panose="02020603050405020304" charset="0"/>
                <a:cs typeface="Times New Roman" panose="02020603050405020304" charset="0"/>
              </a:rPr>
              <a:t>B: Oh, my God. Do you want to be a millionaire? I can see you are very crazy about money.</a:t>
            </a:r>
          </a:p>
          <a:p>
            <a:pPr>
              <a:lnSpc>
                <a:spcPct val="130000"/>
              </a:lnSpc>
            </a:pPr>
            <a:r>
              <a:rPr lang="en-US" altLang="zh-CN" sz="2000" dirty="0">
                <a:latin typeface="Times New Roman" panose="02020603050405020304" charset="0"/>
                <a:cs typeface="Times New Roman" panose="02020603050405020304" charset="0"/>
              </a:rPr>
              <a:t>S: Everyone wants to _______ a lot of money. Don’t you think so? What’s more, I am interested in money management.</a:t>
            </a:r>
          </a:p>
          <a:p>
            <a:pPr>
              <a:lnSpc>
                <a:spcPct val="130000"/>
              </a:lnSpc>
            </a:pPr>
            <a:r>
              <a:rPr lang="en-US" altLang="zh-CN" sz="2000" dirty="0">
                <a:latin typeface="Times New Roman" panose="02020603050405020304" charset="0"/>
                <a:cs typeface="Times New Roman" panose="02020603050405020304" charset="0"/>
              </a:rPr>
              <a:t>B: No. Money can’t buy happiness and health. I won’t sacrifice my ___________ in order to</a:t>
            </a:r>
          </a:p>
          <a:p>
            <a:pPr>
              <a:lnSpc>
                <a:spcPct val="130000"/>
              </a:lnSpc>
            </a:pPr>
            <a:r>
              <a:rPr lang="en-US" altLang="zh-CN" sz="2000" dirty="0">
                <a:latin typeface="Times New Roman" panose="02020603050405020304" charset="0"/>
                <a:cs typeface="Times New Roman" panose="02020603050405020304" charset="0"/>
              </a:rPr>
              <a:t>get more money. In other words, I don’t want to be a millionaire and I want to have more____________ to enjoy life.</a:t>
            </a:r>
          </a:p>
          <a:p>
            <a:pPr>
              <a:lnSpc>
                <a:spcPct val="130000"/>
              </a:lnSpc>
            </a:pPr>
            <a:r>
              <a:rPr lang="en-US" altLang="zh-CN" sz="2000" dirty="0">
                <a:latin typeface="Times New Roman" panose="02020603050405020304" charset="0"/>
                <a:cs typeface="Times New Roman" panose="02020603050405020304" charset="0"/>
              </a:rPr>
              <a:t>S: Oh, I see. But a proverb says “Money makes the mare go ( </a:t>
            </a:r>
            <a:r>
              <a:rPr lang="zh-CN" altLang="en-US" sz="2000" dirty="0">
                <a:latin typeface="Times New Roman" panose="02020603050405020304" charset="0"/>
                <a:cs typeface="Times New Roman" panose="02020603050405020304" charset="0"/>
              </a:rPr>
              <a:t>有钱能使鬼推磨</a:t>
            </a:r>
            <a:r>
              <a:rPr lang="en-US" altLang="zh-CN" sz="2000" dirty="0">
                <a:latin typeface="Times New Roman" panose="02020603050405020304" charset="0"/>
                <a:cs typeface="Times New Roman" panose="02020603050405020304" charset="0"/>
              </a:rPr>
              <a:t>).” I think it will be</a:t>
            </a:r>
          </a:p>
          <a:p>
            <a:pPr>
              <a:lnSpc>
                <a:spcPct val="130000"/>
              </a:lnSpc>
            </a:pPr>
            <a:r>
              <a:rPr lang="en-US" altLang="zh-CN" sz="2000" dirty="0">
                <a:latin typeface="Times New Roman" panose="02020603050405020304" charset="0"/>
                <a:cs typeface="Times New Roman" panose="02020603050405020304" charset="0"/>
              </a:rPr>
              <a:t>___________ if you have more money.</a:t>
            </a:r>
          </a:p>
          <a:p>
            <a:pPr>
              <a:lnSpc>
                <a:spcPct val="130000"/>
              </a:lnSpc>
            </a:pPr>
            <a:r>
              <a:rPr lang="en-US" altLang="zh-CN" sz="2000" dirty="0">
                <a:latin typeface="Times New Roman" panose="02020603050405020304" charset="0"/>
                <a:cs typeface="Times New Roman" panose="02020603050405020304" charset="0"/>
              </a:rPr>
              <a:t>B: Maybe you are right. Please take care of yourself when you make money. Anyway health is the</a:t>
            </a:r>
          </a:p>
          <a:p>
            <a:pPr>
              <a:lnSpc>
                <a:spcPct val="130000"/>
              </a:lnSpc>
            </a:pPr>
            <a:r>
              <a:rPr lang="en-US" altLang="zh-CN" sz="2000" dirty="0">
                <a:latin typeface="Times New Roman" panose="02020603050405020304" charset="0"/>
                <a:cs typeface="Times New Roman" panose="02020603050405020304" charset="0"/>
              </a:rPr>
              <a:t>most important thing.</a:t>
            </a:r>
          </a:p>
          <a:p>
            <a:pPr>
              <a:lnSpc>
                <a:spcPct val="130000"/>
              </a:lnSpc>
            </a:pPr>
            <a:r>
              <a:rPr lang="en-US" altLang="zh-CN" sz="2000" dirty="0">
                <a:latin typeface="Times New Roman" panose="02020603050405020304" charset="0"/>
                <a:cs typeface="Times New Roman" panose="02020603050405020304" charset="0"/>
              </a:rPr>
              <a:t>S: Thank you for your advice. I will.</a:t>
            </a:r>
            <a:endParaRPr lang="zh-CN" altLang="en-US" sz="2000" dirty="0">
              <a:latin typeface="Times New Roman" panose="02020603050405020304" charset="0"/>
              <a:cs typeface="Times New Roman" panose="02020603050405020304" charset="0"/>
            </a:endParaRPr>
          </a:p>
        </p:txBody>
      </p:sp>
      <p:sp>
        <p:nvSpPr>
          <p:cNvPr id="12" name="矩形 11"/>
          <p:cNvSpPr/>
          <p:nvPr/>
        </p:nvSpPr>
        <p:spPr>
          <a:xfrm>
            <a:off x="2965838" y="1266678"/>
            <a:ext cx="925253" cy="523220"/>
          </a:xfrm>
          <a:prstGeom prst="rect">
            <a:avLst/>
          </a:prstGeom>
        </p:spPr>
        <p:txBody>
          <a:bodyPr wrap="none">
            <a:spAutoFit/>
          </a:bodyPr>
          <a:lstStyle/>
          <a:p>
            <a:r>
              <a:rPr lang="en-US" altLang="zh-CN" sz="2800" b="1" i="1" dirty="0">
                <a:solidFill>
                  <a:srgbClr val="FF0000"/>
                </a:solidFill>
              </a:rPr>
              <a:t>book</a:t>
            </a:r>
            <a:endParaRPr lang="zh-CN" altLang="en-US" sz="2800" b="1" i="1" dirty="0">
              <a:solidFill>
                <a:srgbClr val="FF0000"/>
              </a:solidFill>
            </a:endParaRPr>
          </a:p>
        </p:txBody>
      </p:sp>
      <p:sp>
        <p:nvSpPr>
          <p:cNvPr id="13" name="矩形 12"/>
          <p:cNvSpPr/>
          <p:nvPr/>
        </p:nvSpPr>
        <p:spPr>
          <a:xfrm>
            <a:off x="3199916" y="2049090"/>
            <a:ext cx="865943" cy="523220"/>
          </a:xfrm>
          <a:prstGeom prst="rect">
            <a:avLst/>
          </a:prstGeom>
        </p:spPr>
        <p:txBody>
          <a:bodyPr wrap="none">
            <a:spAutoFit/>
          </a:bodyPr>
          <a:lstStyle/>
          <a:p>
            <a:r>
              <a:rPr lang="en-US" altLang="zh-CN" sz="2800" b="1" i="1" dirty="0">
                <a:solidFill>
                  <a:srgbClr val="FF0000"/>
                </a:solidFill>
              </a:rPr>
              <a:t>earn</a:t>
            </a:r>
            <a:endParaRPr lang="zh-CN" altLang="en-US" sz="2800" b="1" i="1" dirty="0">
              <a:solidFill>
                <a:srgbClr val="FF0000"/>
              </a:solidFill>
            </a:endParaRPr>
          </a:p>
        </p:txBody>
      </p:sp>
      <p:sp>
        <p:nvSpPr>
          <p:cNvPr id="14" name="矩形 13"/>
          <p:cNvSpPr/>
          <p:nvPr/>
        </p:nvSpPr>
        <p:spPr>
          <a:xfrm>
            <a:off x="7943742" y="2850929"/>
            <a:ext cx="1141659" cy="523220"/>
          </a:xfrm>
          <a:prstGeom prst="rect">
            <a:avLst/>
          </a:prstGeom>
        </p:spPr>
        <p:txBody>
          <a:bodyPr wrap="none">
            <a:spAutoFit/>
          </a:bodyPr>
          <a:lstStyle/>
          <a:p>
            <a:r>
              <a:rPr lang="en-US" altLang="zh-CN" sz="2800" b="1" i="1" dirty="0">
                <a:solidFill>
                  <a:srgbClr val="FF0000"/>
                </a:solidFill>
              </a:rPr>
              <a:t>health</a:t>
            </a:r>
            <a:endParaRPr lang="zh-CN" altLang="en-US" sz="2800" b="1" i="1" dirty="0">
              <a:solidFill>
                <a:srgbClr val="FF0000"/>
              </a:solidFill>
            </a:endParaRPr>
          </a:p>
        </p:txBody>
      </p:sp>
      <p:sp>
        <p:nvSpPr>
          <p:cNvPr id="15" name="矩形 14"/>
          <p:cNvSpPr/>
          <p:nvPr/>
        </p:nvSpPr>
        <p:spPr>
          <a:xfrm>
            <a:off x="10034502" y="3214660"/>
            <a:ext cx="1537600" cy="523220"/>
          </a:xfrm>
          <a:prstGeom prst="rect">
            <a:avLst/>
          </a:prstGeom>
        </p:spPr>
        <p:txBody>
          <a:bodyPr wrap="none">
            <a:spAutoFit/>
          </a:bodyPr>
          <a:lstStyle/>
          <a:p>
            <a:r>
              <a:rPr lang="en-US" altLang="zh-CN" sz="2800" b="1" i="1" dirty="0">
                <a:solidFill>
                  <a:srgbClr val="FF0000"/>
                </a:solidFill>
              </a:rPr>
              <a:t>free time</a:t>
            </a:r>
            <a:endParaRPr lang="zh-CN" altLang="en-US" sz="2800" b="1" i="1" dirty="0">
              <a:solidFill>
                <a:srgbClr val="FF0000"/>
              </a:solidFill>
            </a:endParaRPr>
          </a:p>
        </p:txBody>
      </p:sp>
      <p:sp>
        <p:nvSpPr>
          <p:cNvPr id="16" name="矩形 15"/>
          <p:cNvSpPr/>
          <p:nvPr/>
        </p:nvSpPr>
        <p:spPr>
          <a:xfrm>
            <a:off x="1051566" y="4424548"/>
            <a:ext cx="1148584" cy="523220"/>
          </a:xfrm>
          <a:prstGeom prst="rect">
            <a:avLst/>
          </a:prstGeom>
        </p:spPr>
        <p:txBody>
          <a:bodyPr wrap="none">
            <a:spAutoFit/>
          </a:bodyPr>
          <a:lstStyle/>
          <a:p>
            <a:r>
              <a:rPr lang="zh-CN" altLang="zh-CN" kern="100" dirty="0">
                <a:ea typeface="Times New Roman" panose="02020603050405020304" charset="0"/>
              </a:rPr>
              <a:t> </a:t>
            </a:r>
            <a:r>
              <a:rPr lang="en-US" altLang="zh-CN" sz="2800" b="1" i="1" dirty="0">
                <a:solidFill>
                  <a:srgbClr val="FF0000"/>
                </a:solidFill>
              </a:rPr>
              <a:t>better</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fade">
                                      <p:cBhvr>
                                        <p:cTn id="26" dur="1000"/>
                                        <p:tgtEl>
                                          <p:spTgt spid="14">
                                            <p:txEl>
                                              <p:pRg st="0" end="0"/>
                                            </p:txEl>
                                          </p:spTgt>
                                        </p:tgtEl>
                                      </p:cBhvr>
                                    </p:animEffect>
                                    <p:anim calcmode="lin" valueType="num">
                                      <p:cBhvr>
                                        <p:cTn id="2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fade">
                                      <p:cBhvr>
                                        <p:cTn id="40" dur="1000"/>
                                        <p:tgtEl>
                                          <p:spTgt spid="16">
                                            <p:txEl>
                                              <p:pRg st="0" end="0"/>
                                            </p:txEl>
                                          </p:spTgt>
                                        </p:tgtEl>
                                      </p:cBhvr>
                                    </p:animEffect>
                                    <p:anim calcmode="lin" valueType="num">
                                      <p:cBhvr>
                                        <p:cTn id="4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2</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116420"/>
            <a:ext cx="12192000" cy="4965404"/>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814038" y="1354939"/>
            <a:ext cx="10925435" cy="4493538"/>
          </a:xfrm>
          <a:prstGeom prst="rect">
            <a:avLst/>
          </a:prstGeom>
        </p:spPr>
        <p:txBody>
          <a:bodyPr wrap="square">
            <a:spAutoFit/>
          </a:bodyPr>
          <a:lstStyle/>
          <a:p>
            <a:pPr>
              <a:lnSpc>
                <a:spcPct val="130000"/>
              </a:lnSpc>
            </a:pPr>
            <a:r>
              <a:rPr lang="en-US" altLang="zh-CN" sz="2000" dirty="0">
                <a:latin typeface="Times New Roman" panose="02020603050405020304" charset="0"/>
                <a:cs typeface="Times New Roman" panose="02020603050405020304" charset="0"/>
              </a:rPr>
              <a:t>W: If you had one million dollars, what ___________ you do?</a:t>
            </a:r>
          </a:p>
          <a:p>
            <a:pPr>
              <a:lnSpc>
                <a:spcPct val="130000"/>
              </a:lnSpc>
            </a:pPr>
            <a:r>
              <a:rPr lang="en-US" altLang="zh-CN" sz="2000" dirty="0">
                <a:latin typeface="Times New Roman" panose="02020603050405020304" charset="0"/>
                <a:cs typeface="Times New Roman" panose="02020603050405020304" charset="0"/>
              </a:rPr>
              <a:t>M: I would buy a small island, build a house there, and invest the rest of my money so that I would</a:t>
            </a:r>
          </a:p>
          <a:p>
            <a:pPr>
              <a:lnSpc>
                <a:spcPct val="130000"/>
              </a:lnSpc>
            </a:pPr>
            <a:r>
              <a:rPr lang="en-US" altLang="zh-CN" sz="2000" dirty="0">
                <a:latin typeface="Times New Roman" panose="02020603050405020304" charset="0"/>
                <a:cs typeface="Times New Roman" panose="02020603050405020304" charset="0"/>
              </a:rPr>
              <a:t>never have to ___________ again.</a:t>
            </a:r>
          </a:p>
          <a:p>
            <a:pPr>
              <a:lnSpc>
                <a:spcPct val="130000"/>
              </a:lnSpc>
            </a:pPr>
            <a:r>
              <a:rPr lang="en-US" altLang="zh-CN" sz="2000" dirty="0">
                <a:latin typeface="Times New Roman" panose="02020603050405020304" charset="0"/>
                <a:cs typeface="Times New Roman" panose="02020603050405020304" charset="0"/>
              </a:rPr>
              <a:t>W: OK. So are you talking a tropical island?</a:t>
            </a:r>
          </a:p>
          <a:p>
            <a:pPr>
              <a:lnSpc>
                <a:spcPct val="130000"/>
              </a:lnSpc>
            </a:pPr>
            <a:r>
              <a:rPr lang="en-US" altLang="zh-CN" sz="2000" dirty="0">
                <a:latin typeface="Times New Roman" panose="02020603050405020304" charset="0"/>
                <a:cs typeface="Times New Roman" panose="02020603050405020304" charset="0"/>
              </a:rPr>
              <a:t>M: A tropical island, yeah, or maybe I would ________ all to charity and have a bridge named after me.</a:t>
            </a:r>
          </a:p>
          <a:p>
            <a:pPr>
              <a:lnSpc>
                <a:spcPct val="130000"/>
              </a:lnSpc>
            </a:pPr>
            <a:r>
              <a:rPr lang="en-US" altLang="zh-CN" sz="2000" dirty="0">
                <a:latin typeface="Times New Roman" panose="02020603050405020304" charset="0"/>
                <a:cs typeface="Times New Roman" panose="02020603050405020304" charset="0"/>
              </a:rPr>
              <a:t>W: That’s two different things there. Would you want to be alone on an island?</a:t>
            </a:r>
          </a:p>
          <a:p>
            <a:pPr>
              <a:lnSpc>
                <a:spcPct val="130000"/>
              </a:lnSpc>
            </a:pPr>
            <a:r>
              <a:rPr lang="en-US" altLang="zh-CN" sz="2000" dirty="0">
                <a:latin typeface="Times New Roman" panose="02020603050405020304" charset="0"/>
                <a:cs typeface="Times New Roman" panose="02020603050405020304" charset="0"/>
              </a:rPr>
              <a:t>M: No, I would want all of my friends to come and _______ me often.</a:t>
            </a:r>
          </a:p>
          <a:p>
            <a:pPr>
              <a:lnSpc>
                <a:spcPct val="130000"/>
              </a:lnSpc>
            </a:pPr>
            <a:r>
              <a:rPr lang="en-US" altLang="zh-CN" sz="2000" dirty="0">
                <a:latin typeface="Times New Roman" panose="02020603050405020304" charset="0"/>
                <a:cs typeface="Times New Roman" panose="02020603050405020304" charset="0"/>
              </a:rPr>
              <a:t>W: OK. Nice. So how would you pass the time on this island?</a:t>
            </a:r>
          </a:p>
          <a:p>
            <a:pPr>
              <a:lnSpc>
                <a:spcPct val="130000"/>
              </a:lnSpc>
            </a:pPr>
            <a:r>
              <a:rPr lang="en-US" altLang="zh-CN" sz="2000" dirty="0">
                <a:latin typeface="Times New Roman" panose="02020603050405020304" charset="0"/>
                <a:cs typeface="Times New Roman" panose="02020603050405020304" charset="0"/>
              </a:rPr>
              <a:t>M: I would read books. I would ________. I would go swimming, go fi </a:t>
            </a:r>
            <a:r>
              <a:rPr lang="en-US" altLang="zh-CN" sz="2000" dirty="0" err="1">
                <a:latin typeface="Times New Roman" panose="02020603050405020304" charset="0"/>
                <a:cs typeface="Times New Roman" panose="02020603050405020304" charset="0"/>
              </a:rPr>
              <a:t>shing</a:t>
            </a:r>
            <a:r>
              <a:rPr lang="en-US" altLang="zh-CN" sz="2000" dirty="0">
                <a:latin typeface="Times New Roman" panose="02020603050405020304" charset="0"/>
                <a:cs typeface="Times New Roman" panose="02020603050405020304" charset="0"/>
              </a:rPr>
              <a:t>, and have fun with my dog.</a:t>
            </a:r>
          </a:p>
          <a:p>
            <a:pPr>
              <a:lnSpc>
                <a:spcPct val="130000"/>
              </a:lnSpc>
            </a:pPr>
            <a:r>
              <a:rPr lang="en-US" altLang="zh-CN" sz="2000" dirty="0">
                <a:latin typeface="Times New Roman" panose="02020603050405020304" charset="0"/>
                <a:cs typeface="Times New Roman" panose="02020603050405020304" charset="0"/>
              </a:rPr>
              <a:t>W: OK. Do you think money can make people happy?</a:t>
            </a:r>
          </a:p>
          <a:p>
            <a:pPr>
              <a:lnSpc>
                <a:spcPct val="130000"/>
              </a:lnSpc>
            </a:pPr>
            <a:r>
              <a:rPr lang="en-US" altLang="zh-CN" sz="2000" dirty="0">
                <a:latin typeface="Times New Roman" panose="02020603050405020304" charset="0"/>
                <a:cs typeface="Times New Roman" panose="02020603050405020304" charset="0"/>
              </a:rPr>
              <a:t>M: No, but it can sometimes make life easier. It depends</a:t>
            </a:r>
            <a:r>
              <a:rPr lang="en-US" altLang="zh-CN" sz="2000" dirty="0">
                <a:latin typeface="TimesNewRomanPSMT"/>
              </a:rPr>
              <a:t>.</a:t>
            </a:r>
            <a:endParaRPr lang="zh-CN" altLang="en-US" sz="2000" dirty="0">
              <a:latin typeface="TimesNewRomanPSMT"/>
            </a:endParaRPr>
          </a:p>
        </p:txBody>
      </p:sp>
      <p:sp>
        <p:nvSpPr>
          <p:cNvPr id="11" name="矩形 10"/>
          <p:cNvSpPr/>
          <p:nvPr/>
        </p:nvSpPr>
        <p:spPr>
          <a:xfrm>
            <a:off x="5104962" y="1291145"/>
            <a:ext cx="1107996" cy="523220"/>
          </a:xfrm>
          <a:prstGeom prst="rect">
            <a:avLst/>
          </a:prstGeom>
        </p:spPr>
        <p:txBody>
          <a:bodyPr wrap="none">
            <a:spAutoFit/>
          </a:bodyPr>
          <a:lstStyle/>
          <a:p>
            <a:r>
              <a:rPr lang="en-US" altLang="zh-CN" sz="2800" b="1" i="1" dirty="0">
                <a:solidFill>
                  <a:srgbClr val="FF0000"/>
                </a:solidFill>
              </a:rPr>
              <a:t>would</a:t>
            </a:r>
            <a:endParaRPr lang="zh-CN" altLang="en-US" sz="2800" b="1" i="1" dirty="0">
              <a:solidFill>
                <a:srgbClr val="FF0000"/>
              </a:solidFill>
            </a:endParaRPr>
          </a:p>
        </p:txBody>
      </p:sp>
      <p:sp>
        <p:nvSpPr>
          <p:cNvPr id="12" name="矩形 11"/>
          <p:cNvSpPr/>
          <p:nvPr/>
        </p:nvSpPr>
        <p:spPr>
          <a:xfrm>
            <a:off x="2597920" y="2096018"/>
            <a:ext cx="941283" cy="523220"/>
          </a:xfrm>
          <a:prstGeom prst="rect">
            <a:avLst/>
          </a:prstGeom>
        </p:spPr>
        <p:txBody>
          <a:bodyPr wrap="none">
            <a:spAutoFit/>
          </a:bodyPr>
          <a:lstStyle/>
          <a:p>
            <a:r>
              <a:rPr lang="en-US" altLang="zh-CN" sz="2800" b="1" i="1" dirty="0">
                <a:solidFill>
                  <a:srgbClr val="FF0000"/>
                </a:solidFill>
              </a:rPr>
              <a:t>work</a:t>
            </a:r>
            <a:endParaRPr lang="zh-CN" altLang="en-US" sz="2800" b="1" i="1" dirty="0">
              <a:solidFill>
                <a:srgbClr val="FF0000"/>
              </a:solidFill>
            </a:endParaRPr>
          </a:p>
        </p:txBody>
      </p:sp>
      <p:sp>
        <p:nvSpPr>
          <p:cNvPr id="13" name="矩形 12"/>
          <p:cNvSpPr/>
          <p:nvPr/>
        </p:nvSpPr>
        <p:spPr>
          <a:xfrm>
            <a:off x="5416925" y="2840296"/>
            <a:ext cx="1154483" cy="523220"/>
          </a:xfrm>
          <a:prstGeom prst="rect">
            <a:avLst/>
          </a:prstGeom>
        </p:spPr>
        <p:txBody>
          <a:bodyPr wrap="none">
            <a:spAutoFit/>
          </a:bodyPr>
          <a:lstStyle/>
          <a:p>
            <a:r>
              <a:rPr lang="zh-CN" altLang="zh-CN" kern="100" dirty="0">
                <a:ea typeface="Times New Roman" panose="02020603050405020304" charset="0"/>
              </a:rPr>
              <a:t> </a:t>
            </a:r>
            <a:r>
              <a:rPr lang="en-US" altLang="zh-CN" sz="2800" b="1" i="1" dirty="0">
                <a:solidFill>
                  <a:srgbClr val="FF0000"/>
                </a:solidFill>
              </a:rPr>
              <a:t>give it</a:t>
            </a:r>
            <a:endParaRPr lang="zh-CN" altLang="en-US" sz="2800" b="1" i="1" dirty="0">
              <a:solidFill>
                <a:srgbClr val="FF0000"/>
              </a:solidFill>
            </a:endParaRPr>
          </a:p>
        </p:txBody>
      </p:sp>
      <p:sp>
        <p:nvSpPr>
          <p:cNvPr id="14" name="矩形 13"/>
          <p:cNvSpPr/>
          <p:nvPr/>
        </p:nvSpPr>
        <p:spPr>
          <a:xfrm>
            <a:off x="6212958" y="3668427"/>
            <a:ext cx="795411" cy="523220"/>
          </a:xfrm>
          <a:prstGeom prst="rect">
            <a:avLst/>
          </a:prstGeom>
        </p:spPr>
        <p:txBody>
          <a:bodyPr wrap="none">
            <a:spAutoFit/>
          </a:bodyPr>
          <a:lstStyle/>
          <a:p>
            <a:r>
              <a:rPr lang="en-US" altLang="zh-CN" sz="2800" b="1" i="1" dirty="0">
                <a:solidFill>
                  <a:srgbClr val="FF0000"/>
                </a:solidFill>
              </a:rPr>
              <a:t>visit</a:t>
            </a:r>
            <a:endParaRPr lang="zh-CN" altLang="en-US" sz="2800" b="1" i="1" dirty="0">
              <a:solidFill>
                <a:srgbClr val="FF0000"/>
              </a:solidFill>
            </a:endParaRPr>
          </a:p>
        </p:txBody>
      </p:sp>
      <p:sp>
        <p:nvSpPr>
          <p:cNvPr id="15" name="矩形 14"/>
          <p:cNvSpPr/>
          <p:nvPr/>
        </p:nvSpPr>
        <p:spPr>
          <a:xfrm>
            <a:off x="4211877" y="4435180"/>
            <a:ext cx="993157" cy="523220"/>
          </a:xfrm>
          <a:prstGeom prst="rect">
            <a:avLst/>
          </a:prstGeom>
        </p:spPr>
        <p:txBody>
          <a:bodyPr wrap="square">
            <a:spAutoFit/>
          </a:bodyPr>
          <a:lstStyle/>
          <a:p>
            <a:r>
              <a:rPr lang="en-US" altLang="zh-CN" sz="2800" b="1" i="1" dirty="0">
                <a:solidFill>
                  <a:srgbClr val="FF0000"/>
                </a:solidFill>
              </a:rPr>
              <a:t>study</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anim calcmode="lin" valueType="num">
                                      <p:cBhvr>
                                        <p:cTn id="2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499502" y="623948"/>
            <a:ext cx="8537634"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again and check your answers, and then make a dialogue according to the situation given below. The following sentence patterns are for your reference.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67" y="333215"/>
            <a:ext cx="964287" cy="900000"/>
            <a:chOff x="953972" y="653411"/>
            <a:chExt cx="964287" cy="900000"/>
          </a:xfrm>
        </p:grpSpPr>
        <p:sp>
          <p:nvSpPr>
            <p:cNvPr id="2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5" name="TextBox 2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7" name="TextBox 26"/>
          <p:cNvSpPr txBox="1"/>
          <p:nvPr/>
        </p:nvSpPr>
        <p:spPr>
          <a:xfrm>
            <a:off x="0" y="2014041"/>
            <a:ext cx="10324212" cy="830997"/>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2800" dirty="0">
                <a:solidFill>
                  <a:schemeClr val="accent1"/>
                </a:solidFill>
                <a:latin typeface="Comic Sans MS" panose="030F0702030302020204" pitchFamily="66" charset="0"/>
                <a:ea typeface="微软雅黑" panose="020B0503020204020204" pitchFamily="34" charset="-122"/>
                <a:cs typeface="Calibri" panose="020F0502020204030204" charset="0"/>
              </a:rPr>
              <a:t>    Situation: </a:t>
            </a:r>
            <a:r>
              <a:rPr lang="en-US" altLang="zh-CN" sz="200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You just won a scholarship of 8,000 yuan. Your friend is curious</a:t>
            </a:r>
          </a:p>
          <a:p>
            <a:r>
              <a:rPr lang="en-US" altLang="zh-CN" sz="200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about how you are going to spend the money. And you tell him / her about your idea.</a:t>
            </a:r>
          </a:p>
        </p:txBody>
      </p:sp>
      <p:pic>
        <p:nvPicPr>
          <p:cNvPr id="7" name="3. Speak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5943599" y="3189767"/>
            <a:ext cx="5270204" cy="296448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360"/>
                                          </p:val>
                                        </p:tav>
                                        <p:tav tm="100000">
                                          <p:val>
                                            <p:fltVal val="0"/>
                                          </p:val>
                                        </p:tav>
                                      </p:tavLst>
                                    </p:anim>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fullScrn="1">
              <p:cMediaNode>
                <p:cTn id="16"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clrChange>
              <a:clrFrom>
                <a:srgbClr val="FFFFFF"/>
              </a:clrFrom>
              <a:clrTo>
                <a:srgbClr val="FFFFFF">
                  <a:alpha val="0"/>
                </a:srgbClr>
              </a:clrTo>
            </a:clrChange>
          </a:blip>
          <a:stretch>
            <a:fillRect/>
          </a:stretch>
        </p:blipFill>
        <p:spPr>
          <a:xfrm>
            <a:off x="1247553" y="1947826"/>
            <a:ext cx="9696893" cy="2962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196" t="2945" r="1215" b="4496"/>
          <a:stretch>
            <a:fillRect/>
          </a:stretch>
        </p:blipFill>
        <p:spPr>
          <a:xfrm>
            <a:off x="-707700" y="967734"/>
            <a:ext cx="5654184" cy="5418215"/>
          </a:xfrm>
          <a:prstGeom prst="rect">
            <a:avLst/>
          </a:prstGeom>
        </p:spPr>
      </p:pic>
      <p:sp>
        <p:nvSpPr>
          <p:cNvPr id="6" name="矩形 5"/>
          <p:cNvSpPr/>
          <p:nvPr/>
        </p:nvSpPr>
        <p:spPr>
          <a:xfrm>
            <a:off x="6942057" y="416621"/>
            <a:ext cx="5114259" cy="6001643"/>
          </a:xfrm>
          <a:prstGeom prst="rect">
            <a:avLst/>
          </a:prstGeom>
        </p:spPr>
        <p:txBody>
          <a:bodyPr wrap="square">
            <a:spAutoFit/>
          </a:bodyPr>
          <a:lstStyle/>
          <a:p>
            <a:pPr algn="ctr">
              <a:lnSpc>
                <a:spcPct val="130000"/>
              </a:lnSpc>
            </a:pPr>
            <a:r>
              <a:rPr lang="en-US" altLang="zh-CN" sz="2000" b="1" i="1" dirty="0"/>
              <a:t>Seems like everybody’s got a price</a:t>
            </a:r>
          </a:p>
          <a:p>
            <a:pPr algn="ctr">
              <a:lnSpc>
                <a:spcPct val="130000"/>
              </a:lnSpc>
            </a:pPr>
            <a:r>
              <a:rPr lang="en-US" altLang="zh-CN" sz="2000" b="1" i="1" dirty="0"/>
              <a:t>I wonder how they sleep at night</a:t>
            </a:r>
          </a:p>
          <a:p>
            <a:pPr algn="ctr">
              <a:lnSpc>
                <a:spcPct val="130000"/>
              </a:lnSpc>
            </a:pPr>
            <a:r>
              <a:rPr lang="en-US" altLang="zh-CN" sz="2000" b="1" i="1" dirty="0"/>
              <a:t>When the sale comes first</a:t>
            </a:r>
          </a:p>
          <a:p>
            <a:pPr algn="ctr">
              <a:lnSpc>
                <a:spcPct val="130000"/>
              </a:lnSpc>
            </a:pPr>
            <a:r>
              <a:rPr lang="en-US" altLang="zh-CN" sz="2000" b="1" i="1" dirty="0"/>
              <a:t>And the truth comes second</a:t>
            </a:r>
          </a:p>
          <a:p>
            <a:pPr algn="ctr">
              <a:lnSpc>
                <a:spcPct val="130000"/>
              </a:lnSpc>
              <a:spcAft>
                <a:spcPts val="1200"/>
              </a:spcAft>
            </a:pPr>
            <a:r>
              <a:rPr lang="en-US" altLang="zh-CN" sz="2000" b="1" i="1" dirty="0"/>
              <a:t>Just stop for a minute and ___________</a:t>
            </a:r>
          </a:p>
          <a:p>
            <a:pPr algn="ctr">
              <a:lnSpc>
                <a:spcPct val="130000"/>
              </a:lnSpc>
            </a:pPr>
            <a:r>
              <a:rPr lang="en-US" altLang="zh-CN" sz="2000" b="1" i="1" dirty="0"/>
              <a:t>Why is everybody so serious</a:t>
            </a:r>
          </a:p>
          <a:p>
            <a:pPr algn="ctr">
              <a:lnSpc>
                <a:spcPct val="130000"/>
              </a:lnSpc>
            </a:pPr>
            <a:r>
              <a:rPr lang="en-US" altLang="zh-CN" sz="2000" b="1" i="1" dirty="0"/>
              <a:t>Acting so damn mysterious</a:t>
            </a:r>
          </a:p>
          <a:p>
            <a:pPr algn="ctr">
              <a:lnSpc>
                <a:spcPct val="130000"/>
              </a:lnSpc>
            </a:pPr>
            <a:r>
              <a:rPr lang="en-US" altLang="zh-CN" sz="2000" b="1" i="1" dirty="0"/>
              <a:t>You got your shades on your eyes</a:t>
            </a:r>
          </a:p>
          <a:p>
            <a:pPr algn="ctr">
              <a:lnSpc>
                <a:spcPct val="130000"/>
              </a:lnSpc>
            </a:pPr>
            <a:r>
              <a:rPr lang="en-US" altLang="zh-CN" sz="2000" b="1" i="1" dirty="0"/>
              <a:t>And your heels so _______</a:t>
            </a:r>
          </a:p>
          <a:p>
            <a:pPr algn="ctr">
              <a:lnSpc>
                <a:spcPct val="130000"/>
              </a:lnSpc>
              <a:spcAft>
                <a:spcPts val="1200"/>
              </a:spcAft>
            </a:pPr>
            <a:r>
              <a:rPr lang="en-US" altLang="zh-CN" sz="2000" b="1" i="1" dirty="0"/>
              <a:t>That you can’t even have a good time</a:t>
            </a:r>
          </a:p>
          <a:p>
            <a:pPr algn="ctr">
              <a:lnSpc>
                <a:spcPct val="130000"/>
              </a:lnSpc>
            </a:pPr>
            <a:r>
              <a:rPr lang="en-US" altLang="zh-CN" sz="2000" b="1" i="1" dirty="0"/>
              <a:t>Everybody look to their left</a:t>
            </a:r>
          </a:p>
          <a:p>
            <a:pPr algn="ctr">
              <a:lnSpc>
                <a:spcPct val="130000"/>
              </a:lnSpc>
            </a:pPr>
            <a:r>
              <a:rPr lang="en-US" altLang="zh-CN" sz="2000" b="1" i="1" dirty="0"/>
              <a:t>Everybody look to their ___________</a:t>
            </a:r>
          </a:p>
          <a:p>
            <a:pPr algn="ctr">
              <a:lnSpc>
                <a:spcPct val="130000"/>
              </a:lnSpc>
            </a:pPr>
            <a:r>
              <a:rPr lang="en-US" altLang="zh-CN" sz="2000" b="1" i="1" dirty="0"/>
              <a:t>Can you feel that</a:t>
            </a:r>
          </a:p>
          <a:p>
            <a:pPr algn="ctr">
              <a:lnSpc>
                <a:spcPct val="130000"/>
              </a:lnSpc>
            </a:pPr>
            <a:r>
              <a:rPr lang="en-US" altLang="zh-CN" sz="2000" b="1" i="1" dirty="0"/>
              <a:t>We’re paying with love tonight</a:t>
            </a:r>
          </a:p>
        </p:txBody>
      </p:sp>
      <p:sp>
        <p:nvSpPr>
          <p:cNvPr id="12" name="矩形 11"/>
          <p:cNvSpPr/>
          <p:nvPr/>
        </p:nvSpPr>
        <p:spPr>
          <a:xfrm>
            <a:off x="10372498" y="1949627"/>
            <a:ext cx="864339" cy="461665"/>
          </a:xfrm>
          <a:prstGeom prst="rect">
            <a:avLst/>
          </a:prstGeom>
        </p:spPr>
        <p:txBody>
          <a:bodyPr wrap="none">
            <a:spAutoFit/>
          </a:bodyPr>
          <a:lstStyle/>
          <a:p>
            <a:r>
              <a:rPr lang="en-US" altLang="zh-CN" sz="2400" b="1" dirty="0">
                <a:solidFill>
                  <a:schemeClr val="accent6">
                    <a:lumMod val="60000"/>
                    <a:lumOff val="40000"/>
                  </a:schemeClr>
                </a:solidFill>
                <a:ea typeface="宋体" panose="02010600030101010101" pitchFamily="2" charset="-122"/>
                <a:cs typeface="Times New Roman" panose="02020603050405020304" charset="0"/>
              </a:rPr>
              <a:t>smile</a:t>
            </a:r>
            <a:endParaRPr lang="zh-CN" altLang="en-US" sz="2400" b="1" dirty="0">
              <a:solidFill>
                <a:schemeClr val="accent6">
                  <a:lumMod val="60000"/>
                  <a:lumOff val="40000"/>
                </a:schemeClr>
              </a:solidFill>
              <a:ea typeface="宋体" panose="02010600030101010101" pitchFamily="2" charset="-122"/>
              <a:cs typeface="Times New Roman" panose="02020603050405020304" charset="0"/>
            </a:endParaRPr>
          </a:p>
        </p:txBody>
      </p:sp>
      <p:sp>
        <p:nvSpPr>
          <p:cNvPr id="13" name="矩形 12"/>
          <p:cNvSpPr/>
          <p:nvPr/>
        </p:nvSpPr>
        <p:spPr>
          <a:xfrm>
            <a:off x="10046980" y="3688990"/>
            <a:ext cx="736099" cy="461665"/>
          </a:xfrm>
          <a:prstGeom prst="rect">
            <a:avLst/>
          </a:prstGeom>
        </p:spPr>
        <p:txBody>
          <a:bodyPr wrap="none">
            <a:spAutoFit/>
          </a:bodyPr>
          <a:lstStyle/>
          <a:p>
            <a:r>
              <a:rPr lang="en-US" altLang="zh-CN" sz="2400" b="1" dirty="0">
                <a:solidFill>
                  <a:schemeClr val="accent6">
                    <a:lumMod val="60000"/>
                    <a:lumOff val="40000"/>
                  </a:schemeClr>
                </a:solidFill>
                <a:ea typeface="宋体" panose="02010600030101010101" pitchFamily="2" charset="-122"/>
                <a:cs typeface="Times New Roman" panose="02020603050405020304" charset="0"/>
              </a:rPr>
              <a:t>high</a:t>
            </a:r>
            <a:endParaRPr lang="zh-CN" altLang="en-US" sz="2400" b="1" dirty="0">
              <a:solidFill>
                <a:schemeClr val="accent6">
                  <a:lumMod val="60000"/>
                  <a:lumOff val="40000"/>
                </a:schemeClr>
              </a:solidFill>
              <a:ea typeface="宋体" panose="02010600030101010101" pitchFamily="2" charset="-122"/>
              <a:cs typeface="Times New Roman" panose="02020603050405020304" charset="0"/>
            </a:endParaRPr>
          </a:p>
        </p:txBody>
      </p:sp>
      <p:sp>
        <p:nvSpPr>
          <p:cNvPr id="14" name="矩形 13"/>
          <p:cNvSpPr/>
          <p:nvPr/>
        </p:nvSpPr>
        <p:spPr>
          <a:xfrm>
            <a:off x="10308701" y="5027994"/>
            <a:ext cx="784510" cy="461665"/>
          </a:xfrm>
          <a:prstGeom prst="rect">
            <a:avLst/>
          </a:prstGeom>
        </p:spPr>
        <p:txBody>
          <a:bodyPr wrap="none">
            <a:spAutoFit/>
          </a:bodyPr>
          <a:lstStyle/>
          <a:p>
            <a:r>
              <a:rPr lang="en-US" altLang="zh-CN" sz="2400" b="1" dirty="0">
                <a:solidFill>
                  <a:schemeClr val="accent6">
                    <a:lumMod val="60000"/>
                    <a:lumOff val="40000"/>
                  </a:schemeClr>
                </a:solidFill>
                <a:ea typeface="宋体" panose="02010600030101010101" pitchFamily="2" charset="-122"/>
                <a:cs typeface="Times New Roman" panose="02020603050405020304" charset="0"/>
              </a:rPr>
              <a:t>right</a:t>
            </a:r>
            <a:endParaRPr lang="zh-CN" altLang="en-US" sz="2400" b="1" dirty="0">
              <a:solidFill>
                <a:schemeClr val="accent6">
                  <a:lumMod val="60000"/>
                  <a:lumOff val="40000"/>
                </a:schemeClr>
              </a:solidFill>
              <a:ea typeface="宋体" panose="02010600030101010101" pitchFamily="2" charset="-122"/>
              <a:cs typeface="Times New Roman" panose="02020603050405020304" charset="0"/>
            </a:endParaRPr>
          </a:p>
        </p:txBody>
      </p:sp>
      <p:sp>
        <p:nvSpPr>
          <p:cNvPr id="7" name="矩形 6"/>
          <p:cNvSpPr/>
          <p:nvPr/>
        </p:nvSpPr>
        <p:spPr>
          <a:xfrm>
            <a:off x="1490818" y="730470"/>
            <a:ext cx="5966120"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Listen to the song Price Tag and fill in the blanks.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765984" y="439737"/>
            <a:ext cx="964287" cy="900000"/>
            <a:chOff x="953972" y="653411"/>
            <a:chExt cx="964287" cy="900000"/>
          </a:xfrm>
        </p:grpSpPr>
        <p:sp>
          <p:nvSpPr>
            <p:cNvPr id="9"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10"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7693" y="377341"/>
            <a:ext cx="6096000" cy="5601533"/>
          </a:xfrm>
          <a:prstGeom prst="rect">
            <a:avLst/>
          </a:prstGeom>
        </p:spPr>
        <p:txBody>
          <a:bodyPr>
            <a:spAutoFit/>
          </a:bodyPr>
          <a:lstStyle/>
          <a:p>
            <a:pPr>
              <a:lnSpc>
                <a:spcPct val="130000"/>
              </a:lnSpc>
            </a:pPr>
            <a:r>
              <a:rPr lang="en-US" altLang="zh-CN" sz="2000" b="1" i="1" dirty="0"/>
              <a:t>It’s not about the money, money, money</a:t>
            </a:r>
          </a:p>
          <a:p>
            <a:pPr>
              <a:lnSpc>
                <a:spcPct val="130000"/>
              </a:lnSpc>
            </a:pPr>
            <a:r>
              <a:rPr lang="en-US" altLang="zh-CN" sz="2000" b="1" i="1" dirty="0"/>
              <a:t>We don’t need your money, money, money</a:t>
            </a:r>
          </a:p>
          <a:p>
            <a:pPr>
              <a:lnSpc>
                <a:spcPct val="130000"/>
              </a:lnSpc>
            </a:pPr>
            <a:r>
              <a:rPr lang="en-US" altLang="zh-CN" sz="2000" b="1" i="1" dirty="0"/>
              <a:t>We just </a:t>
            </a:r>
            <a:r>
              <a:rPr lang="en-US" altLang="zh-CN" sz="2000" b="1" i="1" dirty="0" err="1"/>
              <a:t>wanna</a:t>
            </a:r>
            <a:r>
              <a:rPr lang="en-US" altLang="zh-CN" sz="2000" b="1" i="1" dirty="0"/>
              <a:t> make the world ___________</a:t>
            </a:r>
          </a:p>
          <a:p>
            <a:pPr>
              <a:lnSpc>
                <a:spcPct val="130000"/>
              </a:lnSpc>
              <a:spcAft>
                <a:spcPts val="1200"/>
              </a:spcAft>
            </a:pPr>
            <a:r>
              <a:rPr lang="en-US" altLang="zh-CN" sz="2000" b="1" i="1" dirty="0"/>
              <a:t>Forget about the price tag</a:t>
            </a:r>
          </a:p>
          <a:p>
            <a:pPr>
              <a:lnSpc>
                <a:spcPct val="130000"/>
              </a:lnSpc>
            </a:pPr>
            <a:r>
              <a:rPr lang="en-US" altLang="zh-CN" sz="2000" b="1" i="1" dirty="0" err="1"/>
              <a:t>Ain’t</a:t>
            </a:r>
            <a:r>
              <a:rPr lang="en-US" altLang="zh-CN" sz="2000" b="1" i="1" dirty="0"/>
              <a:t> about the (ha) Cha-Ching, Cha-Ching</a:t>
            </a:r>
          </a:p>
          <a:p>
            <a:pPr>
              <a:lnSpc>
                <a:spcPct val="130000"/>
              </a:lnSpc>
            </a:pPr>
            <a:r>
              <a:rPr lang="en-US" altLang="zh-CN" sz="2000" b="1" i="1" dirty="0" err="1"/>
              <a:t>Ain’t</a:t>
            </a:r>
            <a:r>
              <a:rPr lang="en-US" altLang="zh-CN" sz="2000" b="1" i="1" dirty="0"/>
              <a:t> about the (yeah) Ba-Bling, Ba-Bling</a:t>
            </a:r>
          </a:p>
          <a:p>
            <a:pPr>
              <a:lnSpc>
                <a:spcPct val="130000"/>
              </a:lnSpc>
            </a:pPr>
            <a:r>
              <a:rPr lang="en-US" altLang="zh-CN" sz="2000" b="1" i="1" dirty="0" err="1"/>
              <a:t>Wanna</a:t>
            </a:r>
            <a:r>
              <a:rPr lang="en-US" altLang="zh-CN" sz="2000" b="1" i="1" dirty="0"/>
              <a:t> make the world dance</a:t>
            </a:r>
          </a:p>
          <a:p>
            <a:pPr>
              <a:lnSpc>
                <a:spcPct val="130000"/>
              </a:lnSpc>
              <a:spcAft>
                <a:spcPts val="1200"/>
              </a:spcAft>
            </a:pPr>
            <a:r>
              <a:rPr lang="en-US" altLang="zh-CN" sz="2000" b="1" i="1" dirty="0"/>
              <a:t>Forget about the price tag</a:t>
            </a:r>
          </a:p>
          <a:p>
            <a:pPr>
              <a:lnSpc>
                <a:spcPct val="130000"/>
              </a:lnSpc>
            </a:pPr>
            <a:r>
              <a:rPr lang="en-US" altLang="zh-CN" sz="2000" b="1" i="1" dirty="0"/>
              <a:t>We need to take it back in time</a:t>
            </a:r>
          </a:p>
          <a:p>
            <a:pPr>
              <a:lnSpc>
                <a:spcPct val="130000"/>
              </a:lnSpc>
            </a:pPr>
            <a:r>
              <a:rPr lang="en-US" altLang="zh-CN" sz="2000" b="1" i="1" dirty="0"/>
              <a:t>When music made us all _______</a:t>
            </a:r>
          </a:p>
          <a:p>
            <a:pPr>
              <a:lnSpc>
                <a:spcPct val="130000"/>
              </a:lnSpc>
            </a:pPr>
            <a:r>
              <a:rPr lang="en-US" altLang="zh-CN" sz="2000" b="1" i="1" dirty="0"/>
              <a:t>And it wasn’t low blows and video</a:t>
            </a:r>
          </a:p>
          <a:p>
            <a:pPr>
              <a:lnSpc>
                <a:spcPct val="130000"/>
              </a:lnSpc>
            </a:pPr>
            <a:r>
              <a:rPr lang="en-US" altLang="zh-CN" sz="2000" b="1" i="1" dirty="0"/>
              <a:t>Am I the only one getting tired</a:t>
            </a:r>
          </a:p>
          <a:p>
            <a:pPr>
              <a:lnSpc>
                <a:spcPct val="130000"/>
              </a:lnSpc>
            </a:pPr>
            <a:endParaRPr lang="zh-CN" altLang="en-US" sz="2000" b="1" i="1" dirty="0"/>
          </a:p>
        </p:txBody>
      </p:sp>
      <p:pic>
        <p:nvPicPr>
          <p:cNvPr id="4" name="图片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7910"/>
          <a:stretch>
            <a:fillRect/>
          </a:stretch>
        </p:blipFill>
        <p:spPr>
          <a:xfrm>
            <a:off x="5964866" y="-1090425"/>
            <a:ext cx="6602818" cy="4669868"/>
          </a:xfrm>
          <a:prstGeom prst="rect">
            <a:avLst/>
          </a:prstGeom>
        </p:spPr>
      </p:pic>
      <p:sp>
        <p:nvSpPr>
          <p:cNvPr id="5" name="矩形 4"/>
          <p:cNvSpPr/>
          <p:nvPr/>
        </p:nvSpPr>
        <p:spPr>
          <a:xfrm>
            <a:off x="5635256" y="2181603"/>
            <a:ext cx="6096000" cy="4247317"/>
          </a:xfrm>
          <a:prstGeom prst="rect">
            <a:avLst/>
          </a:prstGeom>
        </p:spPr>
        <p:txBody>
          <a:bodyPr>
            <a:spAutoFit/>
          </a:bodyPr>
          <a:lstStyle/>
          <a:p>
            <a:pPr>
              <a:lnSpc>
                <a:spcPct val="130000"/>
              </a:lnSpc>
            </a:pPr>
            <a:r>
              <a:rPr lang="en-US" altLang="zh-CN" sz="2000" b="1" i="1" dirty="0"/>
              <a:t>Why is everybody so obsessed</a:t>
            </a:r>
          </a:p>
          <a:p>
            <a:pPr>
              <a:lnSpc>
                <a:spcPct val="130000"/>
              </a:lnSpc>
            </a:pPr>
            <a:r>
              <a:rPr lang="en-US" altLang="zh-CN" sz="2000" b="1" i="1" dirty="0"/>
              <a:t>Money can’t buy us happiness</a:t>
            </a:r>
          </a:p>
          <a:p>
            <a:pPr>
              <a:lnSpc>
                <a:spcPct val="130000"/>
              </a:lnSpc>
            </a:pPr>
            <a:r>
              <a:rPr lang="en-US" altLang="zh-CN" sz="2000" b="1" i="1" dirty="0"/>
              <a:t>Can we all slow down and enjoy right now</a:t>
            </a:r>
          </a:p>
          <a:p>
            <a:pPr>
              <a:lnSpc>
                <a:spcPct val="130000"/>
              </a:lnSpc>
              <a:spcAft>
                <a:spcPts val="1200"/>
              </a:spcAft>
            </a:pPr>
            <a:r>
              <a:rPr lang="en-US" altLang="zh-CN" sz="2000" b="1" i="1" dirty="0"/>
              <a:t>Guarantee we’ll be feeling all right</a:t>
            </a:r>
          </a:p>
          <a:p>
            <a:pPr>
              <a:lnSpc>
                <a:spcPct val="130000"/>
              </a:lnSpc>
            </a:pPr>
            <a:r>
              <a:rPr lang="en-US" altLang="zh-CN" sz="2000" b="1" i="1" dirty="0"/>
              <a:t>Yeah, yeah</a:t>
            </a:r>
          </a:p>
          <a:p>
            <a:pPr>
              <a:lnSpc>
                <a:spcPct val="130000"/>
              </a:lnSpc>
            </a:pPr>
            <a:r>
              <a:rPr lang="en-US" altLang="zh-CN" sz="2000" b="1" i="1" dirty="0"/>
              <a:t>Well keep the price tag</a:t>
            </a:r>
          </a:p>
          <a:p>
            <a:pPr>
              <a:lnSpc>
                <a:spcPct val="130000"/>
              </a:lnSpc>
            </a:pPr>
            <a:r>
              <a:rPr lang="en-US" altLang="zh-CN" sz="2000" b="1" i="1" dirty="0"/>
              <a:t>And take the cash back</a:t>
            </a:r>
          </a:p>
          <a:p>
            <a:pPr>
              <a:lnSpc>
                <a:spcPct val="130000"/>
              </a:lnSpc>
            </a:pPr>
            <a:r>
              <a:rPr lang="en-US" altLang="zh-CN" sz="2000" b="1" i="1" dirty="0"/>
              <a:t>And give me six strings and a half stack</a:t>
            </a:r>
          </a:p>
          <a:p>
            <a:pPr>
              <a:lnSpc>
                <a:spcPct val="130000"/>
              </a:lnSpc>
            </a:pPr>
            <a:r>
              <a:rPr lang="en-US" altLang="zh-CN" sz="2000" b="1" i="1" dirty="0"/>
              <a:t>And you can keep the cars</a:t>
            </a:r>
          </a:p>
          <a:p>
            <a:pPr>
              <a:lnSpc>
                <a:spcPct val="130000"/>
              </a:lnSpc>
            </a:pPr>
            <a:r>
              <a:rPr lang="en-US" altLang="zh-CN" sz="2000" b="1" i="1" dirty="0"/>
              <a:t>Leave me the garage</a:t>
            </a:r>
            <a:endParaRPr lang="zh-CN" altLang="en-US" sz="2000" b="1" i="1" dirty="0"/>
          </a:p>
        </p:txBody>
      </p:sp>
      <p:sp>
        <p:nvSpPr>
          <p:cNvPr id="6" name="矩形 5"/>
          <p:cNvSpPr/>
          <p:nvPr/>
        </p:nvSpPr>
        <p:spPr>
          <a:xfrm>
            <a:off x="4479720" y="1127551"/>
            <a:ext cx="950901" cy="461665"/>
          </a:xfrm>
          <a:prstGeom prst="rect">
            <a:avLst/>
          </a:prstGeom>
        </p:spPr>
        <p:txBody>
          <a:bodyPr wrap="none">
            <a:spAutoFit/>
          </a:bodyPr>
          <a:lstStyle/>
          <a:p>
            <a:r>
              <a:rPr lang="en-US" altLang="zh-CN" sz="2400" b="1" dirty="0">
                <a:solidFill>
                  <a:schemeClr val="accent6">
                    <a:lumMod val="60000"/>
                    <a:lumOff val="40000"/>
                  </a:schemeClr>
                </a:solidFill>
                <a:ea typeface="宋体" panose="02010600030101010101" pitchFamily="2" charset="-122"/>
                <a:cs typeface="Times New Roman" panose="02020603050405020304" charset="0"/>
              </a:rPr>
              <a:t>dance</a:t>
            </a:r>
            <a:endParaRPr lang="zh-CN" altLang="en-US" sz="2400" b="1" dirty="0">
              <a:solidFill>
                <a:schemeClr val="accent6">
                  <a:lumMod val="60000"/>
                  <a:lumOff val="40000"/>
                </a:schemeClr>
              </a:solidFill>
              <a:ea typeface="宋体" panose="02010600030101010101" pitchFamily="2" charset="-122"/>
              <a:cs typeface="Times New Roman" panose="02020603050405020304" charset="0"/>
            </a:endParaRPr>
          </a:p>
        </p:txBody>
      </p:sp>
      <p:sp>
        <p:nvSpPr>
          <p:cNvPr id="7" name="矩形 6"/>
          <p:cNvSpPr/>
          <p:nvPr/>
        </p:nvSpPr>
        <p:spPr>
          <a:xfrm>
            <a:off x="3539636" y="4197907"/>
            <a:ext cx="902235" cy="461665"/>
          </a:xfrm>
          <a:prstGeom prst="rect">
            <a:avLst/>
          </a:prstGeom>
        </p:spPr>
        <p:txBody>
          <a:bodyPr wrap="none">
            <a:spAutoFit/>
          </a:bodyPr>
          <a:lstStyle/>
          <a:p>
            <a:r>
              <a:rPr lang="zh-CN" altLang="zh-CN" kern="100" dirty="0">
                <a:ea typeface="Times New Roman" panose="02020603050405020304" charset="0"/>
              </a:rPr>
              <a:t> </a:t>
            </a:r>
            <a:r>
              <a:rPr lang="en-US" altLang="zh-CN" sz="2400" b="1" dirty="0">
                <a:solidFill>
                  <a:schemeClr val="accent6">
                    <a:lumMod val="60000"/>
                    <a:lumOff val="40000"/>
                  </a:schemeClr>
                </a:solidFill>
                <a:ea typeface="宋体" panose="02010600030101010101" pitchFamily="2" charset="-122"/>
                <a:cs typeface="Times New Roman" panose="02020603050405020304" charset="0"/>
              </a:rPr>
              <a:t>unite</a:t>
            </a:r>
            <a:endParaRPr lang="zh-CN" altLang="en-US" sz="2400" b="1" dirty="0">
              <a:solidFill>
                <a:schemeClr val="accent6">
                  <a:lumMod val="60000"/>
                  <a:lumOff val="40000"/>
                </a:schemeClr>
              </a:solidFill>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0495EE"/>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0495EE"/>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0495EE"/>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0495EE"/>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0495EE"/>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0495EE"/>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5220970"/>
          </a:xfrm>
          <a:prstGeom prst="rect">
            <a:avLst/>
          </a:prstGeom>
          <a:noFill/>
          <a:ln w="9525">
            <a:noFill/>
          </a:ln>
        </p:spPr>
        <p:txBody>
          <a:bodyPr wrap="square">
            <a:spAutoFit/>
          </a:bodyPr>
          <a:lstStyle/>
          <a:p>
            <a:pPr marL="266700" indent="-266700"/>
            <a:r>
              <a:rPr lang="en-US" sz="3200" b="1" dirty="0">
                <a:latin typeface="Times New Roman" panose="02020603050405020304" charset="0"/>
                <a:ea typeface="宋体" panose="02010600030101010101" pitchFamily="2" charset="-122"/>
                <a:cs typeface="Times New Roman" panose="02020603050405020304" charset="0"/>
              </a:rPr>
              <a:t>   Knowledge and skill</a:t>
            </a:r>
            <a:r>
              <a:rPr lang="zh-CN" sz="3200" b="1" dirty="0">
                <a:latin typeface="Times New Roman" panose="02020603050405020304" charset="0"/>
                <a:ea typeface="宋体" panose="02010600030101010101" pitchFamily="2" charset="-122"/>
                <a:cs typeface="Times New Roman" panose="02020603050405020304" charset="0"/>
              </a:rPr>
              <a:t>（知识、技能目标）</a:t>
            </a:r>
            <a:r>
              <a:rPr lang="en-US" sz="3200" b="1" dirty="0">
                <a:latin typeface="Times New Roman" panose="02020603050405020304" charset="0"/>
                <a:ea typeface="宋体" panose="02010600030101010101" pitchFamily="2" charset="-122"/>
                <a:cs typeface="Times New Roman" panose="02020603050405020304" charset="0"/>
              </a:rPr>
              <a:t>:</a:t>
            </a:r>
            <a:endParaRPr lang="en-US" sz="32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266700" indent="-266700" fontAlgn="auto">
              <a:lnSpc>
                <a:spcPts val="4040"/>
              </a:lnSpc>
            </a:pPr>
            <a:r>
              <a:rPr lang="en-US" sz="2800" dirty="0">
                <a:latin typeface="Times New Roman" panose="02020603050405020304" charset="0"/>
                <a:ea typeface="宋体" panose="02010600030101010101" pitchFamily="2" charset="-122"/>
                <a:cs typeface="Times New Roman" panose="02020603050405020304" charset="0"/>
              </a:rPr>
              <a:t>1.</a:t>
            </a:r>
            <a:r>
              <a:rPr sz="2800" dirty="0">
                <a:latin typeface="Times New Roman" panose="02020603050405020304" charset="0"/>
                <a:ea typeface="宋体" panose="02010600030101010101" pitchFamily="2" charset="-122"/>
                <a:cs typeface="Times New Roman" panose="02020603050405020304" charset="0"/>
              </a:rPr>
              <a:t>Students should be able to talk about </a:t>
            </a:r>
            <a:r>
              <a:rPr lang="en-US" sz="2800" dirty="0">
                <a:latin typeface="Times New Roman" panose="02020603050405020304" charset="0"/>
                <a:ea typeface="宋体" panose="02010600030101010101" pitchFamily="2" charset="-122"/>
                <a:cs typeface="Times New Roman" panose="02020603050405020304" charset="0"/>
              </a:rPr>
              <a:t>money and wealth management.</a:t>
            </a:r>
          </a:p>
          <a:p>
            <a:pPr marL="266700" indent="-266700" fontAlgn="auto">
              <a:lnSpc>
                <a:spcPts val="4040"/>
              </a:lnSpc>
            </a:pPr>
            <a:r>
              <a:rPr lang="en-US" sz="2800" dirty="0">
                <a:latin typeface="Times New Roman" panose="02020603050405020304" charset="0"/>
                <a:ea typeface="宋体" panose="02010600030101010101" pitchFamily="2" charset="-122"/>
                <a:cs typeface="Times New Roman" panose="02020603050405020304" charset="0"/>
              </a:rPr>
              <a:t>2.</a:t>
            </a:r>
            <a:r>
              <a:rPr sz="2800" dirty="0">
                <a:latin typeface="Times New Roman" panose="02020603050405020304" charset="0"/>
                <a:ea typeface="宋体" panose="02010600030101010101" pitchFamily="2" charset="-122"/>
                <a:cs typeface="Times New Roman" panose="02020603050405020304" charset="0"/>
              </a:rPr>
              <a:t>Student should acquire the new words and expressions.</a:t>
            </a:r>
          </a:p>
          <a:p>
            <a:pPr marL="266700" indent="-266700" fontAlgn="auto">
              <a:lnSpc>
                <a:spcPts val="4040"/>
              </a:lnSpc>
            </a:pPr>
            <a:r>
              <a:rPr lang="en-US" sz="2800" dirty="0">
                <a:latin typeface="Times New Roman" panose="02020603050405020304" charset="0"/>
                <a:ea typeface="宋体" panose="02010600030101010101" pitchFamily="2" charset="-122"/>
                <a:cs typeface="Times New Roman" panose="02020603050405020304" charset="0"/>
              </a:rPr>
              <a:t>3.</a:t>
            </a:r>
            <a:r>
              <a:rPr sz="2800" dirty="0">
                <a:latin typeface="Times New Roman" panose="02020603050405020304" charset="0"/>
                <a:ea typeface="宋体" panose="02010600030101010101" pitchFamily="2" charset="-122"/>
                <a:cs typeface="Times New Roman" panose="02020603050405020304" charset="0"/>
              </a:rPr>
              <a:t>Students should grasp the usage of </a:t>
            </a:r>
            <a:r>
              <a:rPr lang="en-US" sz="2800" dirty="0">
                <a:latin typeface="Times New Roman" panose="02020603050405020304" charset="0"/>
                <a:ea typeface="宋体" panose="02010600030101010101" pitchFamily="2" charset="-122"/>
                <a:cs typeface="Times New Roman" panose="02020603050405020304" charset="0"/>
              </a:rPr>
              <a:t>the usage of the past tense</a:t>
            </a:r>
            <a:r>
              <a:rPr sz="2800" dirty="0">
                <a:latin typeface="Times New Roman" panose="02020603050405020304" charset="0"/>
                <a:ea typeface="宋体" panose="02010600030101010101" pitchFamily="2" charset="-122"/>
                <a:cs typeface="Times New Roman" panose="02020603050405020304" charset="0"/>
              </a:rPr>
              <a:t>.</a:t>
            </a:r>
          </a:p>
          <a:p>
            <a:pPr marL="266700" indent="-266700" fontAlgn="auto">
              <a:lnSpc>
                <a:spcPts val="4040"/>
              </a:lnSpc>
            </a:pPr>
            <a:r>
              <a:rPr lang="en-US" sz="2800" dirty="0">
                <a:latin typeface="Times New Roman" panose="02020603050405020304" charset="0"/>
                <a:ea typeface="宋体" panose="02010600030101010101" pitchFamily="2" charset="-122"/>
                <a:cs typeface="Times New Roman" panose="02020603050405020304" charset="0"/>
              </a:rPr>
              <a:t>4.</a:t>
            </a:r>
            <a:r>
              <a:rPr sz="2800" dirty="0">
                <a:latin typeface="Times New Roman" panose="02020603050405020304" charset="0"/>
                <a:ea typeface="宋体" panose="02010600030101010101" pitchFamily="2" charset="-122"/>
                <a:cs typeface="Times New Roman" panose="02020603050405020304" charset="0"/>
              </a:rPr>
              <a:t>Students should grasp the principle </a:t>
            </a:r>
            <a:r>
              <a:rPr lang="en-US" sz="2800" dirty="0">
                <a:latin typeface="Times New Roman" panose="02020603050405020304" charset="0"/>
                <a:ea typeface="宋体" panose="02010600030101010101" pitchFamily="2" charset="-122"/>
                <a:cs typeface="Times New Roman" panose="02020603050405020304" charset="0"/>
              </a:rPr>
              <a:t> of letters of thanks</a:t>
            </a:r>
            <a:r>
              <a:rPr sz="2800" dirty="0">
                <a:latin typeface="Times New Roman" panose="02020603050405020304" charset="0"/>
                <a:ea typeface="宋体" panose="02010600030101010101" pitchFamily="2" charset="-122"/>
                <a:cs typeface="Times New Roman" panose="02020603050405020304" charset="0"/>
              </a:rPr>
              <a:t>.</a:t>
            </a:r>
          </a:p>
          <a:p>
            <a:pPr marL="266700" indent="-266700" fontAlgn="auto">
              <a:lnSpc>
                <a:spcPts val="4040"/>
              </a:lnSpc>
            </a:pPr>
            <a:r>
              <a:rPr lang="en-US" altLang="zh-CN" sz="3200" b="1" dirty="0">
                <a:latin typeface="Times New Roman" panose="02020603050405020304" charset="0"/>
                <a:cs typeface="Times New Roman" panose="02020603050405020304" charset="0"/>
              </a:rPr>
              <a:t> </a:t>
            </a:r>
          </a:p>
          <a:p>
            <a:pPr marL="266700" indent="-266700" fontAlgn="auto">
              <a:lnSpc>
                <a:spcPts val="4040"/>
              </a:lnSpc>
            </a:pPr>
            <a:r>
              <a:rPr lang="en-US" altLang="zh-CN" sz="3200" b="1" dirty="0">
                <a:latin typeface="Times New Roman" panose="02020603050405020304" charset="0"/>
                <a:cs typeface="Times New Roman" panose="02020603050405020304" charset="0"/>
              </a:rPr>
              <a:t> Feelings, attitudes and values</a:t>
            </a:r>
            <a:r>
              <a:rPr lang="zh-CN" altLang="en-US" sz="3200" b="1" dirty="0">
                <a:latin typeface="Times New Roman" panose="02020603050405020304" charset="0"/>
                <a:cs typeface="Times New Roman" panose="02020603050405020304" charset="0"/>
              </a:rPr>
              <a:t>（情感、态度和价值观目标）</a:t>
            </a:r>
            <a:r>
              <a:rPr lang="en-US" altLang="zh-CN" sz="3200" b="1" dirty="0">
                <a:latin typeface="Times New Roman" panose="02020603050405020304" charset="0"/>
                <a:cs typeface="Times New Roman" panose="02020603050405020304" charset="0"/>
              </a:rPr>
              <a:t>:</a:t>
            </a:r>
          </a:p>
          <a:p>
            <a:pPr marL="266700" indent="-266700" fontAlgn="auto">
              <a:lnSpc>
                <a:spcPts val="4040"/>
              </a:lnSpc>
            </a:pPr>
            <a:r>
              <a:rPr lang="en-US" altLang="zh-CN" sz="2800" dirty="0" smtClean="0">
                <a:latin typeface="Times New Roman" panose="02020603050405020304" charset="0"/>
                <a:cs typeface="Times New Roman" panose="02020603050405020304" charset="0"/>
              </a:rPr>
              <a:t>  Students </a:t>
            </a:r>
            <a:r>
              <a:rPr lang="en-US" altLang="zh-CN" sz="2800" dirty="0">
                <a:latin typeface="Times New Roman" panose="02020603050405020304" charset="0"/>
                <a:cs typeface="Times New Roman" panose="02020603050405020304" charset="0"/>
              </a:rPr>
              <a:t>should be able to manage their own money </a:t>
            </a:r>
          </a:p>
          <a:p>
            <a:pPr marL="266700" indent="-266700" fontAlgn="auto">
              <a:lnSpc>
                <a:spcPts val="4040"/>
              </a:lnSpc>
            </a:pPr>
            <a:r>
              <a:rPr lang="en-US" altLang="zh-CN" sz="2800" dirty="0" smtClean="0">
                <a:latin typeface="Times New Roman" panose="02020603050405020304" charset="0"/>
                <a:cs typeface="Times New Roman" panose="02020603050405020304" charset="0"/>
              </a:rPr>
              <a:t>  in </a:t>
            </a:r>
            <a:r>
              <a:rPr lang="en-US" altLang="zh-CN" sz="2800" dirty="0">
                <a:latin typeface="Times New Roman" panose="02020603050405020304" charset="0"/>
                <a:cs typeface="Times New Roman" panose="02020603050405020304" charset="0"/>
              </a:rPr>
              <a:t>a responsible way.</a:t>
            </a:r>
          </a:p>
          <a:p>
            <a:pPr marL="266700" indent="-266700"/>
            <a:endParaRPr lang="en-US" altLang="zh-CN" sz="3200" dirty="0">
              <a:latin typeface="Times New Roman" panose="02020603050405020304" charset="0"/>
              <a:cs typeface="Times New Roman" panose="02020603050405020304"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Text A (1).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638760" y="253998"/>
            <a:ext cx="10638839" cy="5984347"/>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02439" y="2538640"/>
            <a:ext cx="5203534" cy="2585323"/>
          </a:xfrm>
          <a:prstGeom prst="rect">
            <a:avLst/>
          </a:prstGeom>
          <a:solidFill>
            <a:srgbClr val="FFFF99"/>
          </a:solidFill>
        </p:spPr>
        <p:txBody>
          <a:bodyPr wrap="square">
            <a:spAutoFit/>
          </a:bodyPr>
          <a:lstStyle/>
          <a:p>
            <a:pPr algn="ctr"/>
            <a:r>
              <a:rPr lang="zh-CN" altLang="zh-CN" b="1" smtClean="0"/>
              <a:t>金钱买不到成功</a:t>
            </a:r>
            <a:endParaRPr lang="en-US" altLang="zh-CN" b="1" smtClean="0"/>
          </a:p>
          <a:p>
            <a:pPr algn="ctr"/>
            <a:endParaRPr lang="zh-CN" altLang="zh-CN" b="1" smtClean="0"/>
          </a:p>
          <a:p>
            <a:r>
              <a:rPr lang="en-US" altLang="zh-CN" smtClean="0"/>
              <a:t>         </a:t>
            </a:r>
            <a:r>
              <a:rPr lang="zh-CN" altLang="zh-CN" smtClean="0"/>
              <a:t>一会儿，我将邀请你闭上眼睛，想一个词，并告诉我你想到了什么。还没开始。首先你得知道这个词是什么。</a:t>
            </a:r>
          </a:p>
          <a:p>
            <a:r>
              <a:rPr lang="en-US" altLang="zh-CN" smtClean="0"/>
              <a:t>         </a:t>
            </a:r>
            <a:r>
              <a:rPr lang="zh-CN" altLang="zh-CN" smtClean="0"/>
              <a:t>这个词是“成功”。</a:t>
            </a:r>
          </a:p>
          <a:p>
            <a:r>
              <a:rPr lang="en-US" altLang="zh-CN" smtClean="0"/>
              <a:t>         </a:t>
            </a:r>
            <a:r>
              <a:rPr lang="zh-CN" altLang="zh-CN" smtClean="0"/>
              <a:t>现在闭上你的眼睛，静静思考，然后告诉我你的想法。</a:t>
            </a:r>
          </a:p>
          <a:p>
            <a:r>
              <a:rPr lang="en-US" altLang="zh-CN" smtClean="0"/>
              <a:t>        </a:t>
            </a:r>
            <a:r>
              <a:rPr lang="zh-CN" altLang="zh-CN" smtClean="0"/>
              <a:t>你的回答就是你目前对“成功”的定义。</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634012" y="3452583"/>
            <a:ext cx="3516667"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charset="0"/>
                <a:ea typeface="+mn-ea"/>
              </a:rPr>
              <a:t>★ </a:t>
            </a:r>
            <a:r>
              <a:rPr lang="en-US" altLang="zh-CN" b="1" kern="100" dirty="0" smtClean="0">
                <a:solidFill>
                  <a:srgbClr val="0070C0"/>
                </a:solidFill>
                <a:latin typeface="Times New Roman" panose="02020603050405020304" charset="0"/>
              </a:rPr>
              <a:t>current</a:t>
            </a:r>
            <a:r>
              <a:rPr lang="en-US" altLang="zh-CN" sz="1600" b="1" smtClean="0"/>
              <a:t> </a:t>
            </a:r>
            <a:r>
              <a:rPr lang="en-US" altLang="zh-CN" smtClean="0"/>
              <a:t>/'kʌrənt/ adj. </a:t>
            </a:r>
            <a:r>
              <a:rPr lang="zh-CN" altLang="en-US" smtClean="0"/>
              <a:t>现在的</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9" name="矩形 38"/>
          <p:cNvSpPr/>
          <p:nvPr/>
        </p:nvSpPr>
        <p:spPr>
          <a:xfrm>
            <a:off x="545140" y="1892210"/>
            <a:ext cx="5350048" cy="461665"/>
          </a:xfrm>
          <a:prstGeom prst="rect">
            <a:avLst/>
          </a:prstGeom>
        </p:spPr>
        <p:txBody>
          <a:bodyPr wrap="square">
            <a:spAutoFit/>
          </a:bodyPr>
          <a:lstStyle/>
          <a:p>
            <a:pPr algn="ctr"/>
            <a:r>
              <a:rPr lang="en-US" altLang="zh-CN" sz="2400" b="1" smtClean="0">
                <a:solidFill>
                  <a:srgbClr val="00B050"/>
                </a:solidFill>
                <a:latin typeface="Comic Sans MS" panose="030F0702030302020204" pitchFamily="66" charset="0"/>
              </a:rPr>
              <a:t>Money Can’t Buy You Success</a:t>
            </a:r>
            <a:endParaRPr lang="zh-CN" altLang="en-US" sz="2400" b="1" dirty="0">
              <a:solidFill>
                <a:srgbClr val="00B050"/>
              </a:solidFill>
              <a:latin typeface="Comic Sans MS" panose="030F0702030302020204" pitchFamily="66" charset="0"/>
            </a:endParaRPr>
          </a:p>
        </p:txBody>
      </p:sp>
      <p:sp>
        <p:nvSpPr>
          <p:cNvPr id="43" name="TextBox 42"/>
          <p:cNvSpPr txBox="1"/>
          <p:nvPr/>
        </p:nvSpPr>
        <p:spPr>
          <a:xfrm>
            <a:off x="829027" y="2593930"/>
            <a:ext cx="4988934" cy="2800254"/>
          </a:xfrm>
          <a:prstGeom prst="rect">
            <a:avLst/>
          </a:prstGeom>
          <a:noFill/>
        </p:spPr>
        <p:txBody>
          <a:bodyPr wrap="square" rtlCol="0">
            <a:spAutoFit/>
          </a:bodyPr>
          <a:lstStyle/>
          <a:p>
            <a:pPr algn="just"/>
            <a:r>
              <a:rPr lang="en-US" altLang="zh-CN" sz="2000" dirty="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1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In a moment</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I’m going to ask you to close your eyes, think about one word, and tell me what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comes to mind</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Not yet. First you have to know what the word is. </a:t>
            </a:r>
          </a:p>
          <a:p>
            <a:pPr algn="just"/>
            <a:r>
              <a:rPr lang="en-US" altLang="zh-CN" sz="2400" b="1" smtClean="0">
                <a:solidFill>
                  <a:srgbClr val="FF0000"/>
                </a:solidFill>
                <a:latin typeface="Comic Sans MS" panose="030F0702030302020204" pitchFamily="66" charset="0"/>
              </a:rPr>
              <a:t>2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The word is “success”. </a:t>
            </a:r>
          </a:p>
          <a:p>
            <a:pPr algn="just"/>
            <a:r>
              <a:rPr lang="en-US" altLang="zh-CN" sz="2400" b="1" smtClean="0">
                <a:solidFill>
                  <a:srgbClr val="FF0000"/>
                </a:solidFill>
                <a:latin typeface="Comic Sans MS" panose="030F0702030302020204" pitchFamily="66" charset="0"/>
              </a:rPr>
              <a:t>3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Now close your eyes, sit quietly, and tell me what comes to mind. </a:t>
            </a:r>
          </a:p>
          <a:p>
            <a:pPr algn="just"/>
            <a:r>
              <a:rPr lang="en-US" altLang="zh-CN" sz="2400" b="1" smtClean="0">
                <a:solidFill>
                  <a:srgbClr val="FF0000"/>
                </a:solidFill>
                <a:latin typeface="Comic Sans MS" panose="030F0702030302020204" pitchFamily="66" charset="0"/>
              </a:rPr>
              <a:t>4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That’s your </a:t>
            </a:r>
            <a:r>
              <a:rPr lang="en-US" altLang="zh-CN" sz="1700" b="1" kern="100" smtClean="0">
                <a:solidFill>
                  <a:srgbClr val="0070C0"/>
                </a:solidFill>
                <a:latin typeface="Times New Roman" panose="02020603050405020304" charset="0"/>
              </a:rPr>
              <a:t>current</a:t>
            </a:r>
            <a:r>
              <a:rPr lang="en-US" altLang="zh-CN" sz="2000" b="1" baseline="30000" smtClean="0">
                <a:solidFill>
                  <a:schemeClr val="accent5"/>
                </a:solidFill>
                <a:latin typeface="Times New Roman" panose="02020603050405020304" charset="0"/>
                <a:cs typeface="Times New Roman" panose="02020603050405020304" charset="0"/>
              </a:rPr>
              <a:t>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1700" b="1" kern="100" smtClean="0">
                <a:solidFill>
                  <a:srgbClr val="0070C0"/>
                </a:solidFill>
                <a:latin typeface="Times New Roman" panose="02020603050405020304" charset="0"/>
              </a:rPr>
              <a:t>definition</a:t>
            </a:r>
            <a:r>
              <a:rPr lang="en-US" altLang="zh-CN" sz="2000" b="1" baseline="30000" smtClean="0">
                <a:solidFill>
                  <a:schemeClr val="accent5"/>
                </a:solidFill>
                <a:latin typeface="Times New Roman" panose="02020603050405020304" charset="0"/>
                <a:cs typeface="Times New Roman" panose="02020603050405020304" charset="0"/>
              </a:rPr>
              <a:t>2</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of “success”.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660165" y="3850646"/>
            <a:ext cx="344857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definition </a:t>
            </a:r>
            <a:r>
              <a:rPr lang="en-US" altLang="zh-CN" smtClean="0"/>
              <a:t>/ˌdefɪ'nɪʃn/ n. </a:t>
            </a:r>
            <a:r>
              <a:rPr lang="zh-CN" altLang="en-US" smtClean="0"/>
              <a:t>定义</a:t>
            </a:r>
            <a:endParaRPr lang="zh-CN" altLang="zh-CN" smtClean="0"/>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3352054" y="5007681"/>
          <a:ext cx="822013" cy="349927"/>
        </p:xfrm>
        <a:graphic>
          <a:graphicData uri="http://schemas.openxmlformats.org/drawingml/2006/table">
            <a:tbl>
              <a:tblPr/>
              <a:tblGrid>
                <a:gridCol w="82201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523946" y="1733850"/>
            <a:ext cx="4262587" cy="646331"/>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charset="0"/>
              </a:rPr>
              <a:t>★</a:t>
            </a:r>
            <a:r>
              <a:rPr lang="zh-CN" altLang="zh-CN"/>
              <a:t> </a:t>
            </a:r>
            <a:r>
              <a:rPr lang="en-US" altLang="zh-CN" b="1" kern="100" dirty="0" smtClean="0">
                <a:solidFill>
                  <a:srgbClr val="0070C0"/>
                </a:solidFill>
                <a:latin typeface="Times New Roman" panose="02020603050405020304" charset="0"/>
              </a:rPr>
              <a:t>in a moment </a:t>
            </a:r>
            <a:r>
              <a:rPr lang="zh-CN" altLang="en-US" smtClean="0"/>
              <a:t>立刻，马上</a:t>
            </a:r>
          </a:p>
          <a:p>
            <a:r>
              <a:rPr lang="en-US" altLang="zh-CN" smtClean="0"/>
              <a:t>e.g. I’ll be back home in a moment. </a:t>
            </a:r>
          </a:p>
        </p:txBody>
      </p:sp>
      <p:sp>
        <p:nvSpPr>
          <p:cNvPr id="51" name="矩形 50"/>
          <p:cNvSpPr/>
          <p:nvPr/>
        </p:nvSpPr>
        <p:spPr>
          <a:xfrm>
            <a:off x="6464680" y="2385783"/>
            <a:ext cx="4262587" cy="923330"/>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come </a:t>
            </a:r>
            <a:r>
              <a:rPr lang="en-US" altLang="zh-CN" b="1" kern="100" dirty="0" smtClean="0">
                <a:solidFill>
                  <a:srgbClr val="0070C0"/>
                </a:solidFill>
                <a:latin typeface="Times New Roman" panose="02020603050405020304" charset="0"/>
              </a:rPr>
              <a:t>to mind </a:t>
            </a:r>
            <a:r>
              <a:rPr lang="zh-CN" altLang="en-US" smtClean="0"/>
              <a:t>突然想到</a:t>
            </a:r>
          </a:p>
          <a:p>
            <a:r>
              <a:rPr lang="en-US" altLang="zh-CN" smtClean="0"/>
              <a:t>e.g. When we talk about Wuhan, the first that comes to mind is the Yangtze River. </a:t>
            </a:r>
            <a:endParaRPr lang="zh-CN" altLang="en-US" smtClean="0"/>
          </a:p>
        </p:txBody>
      </p:sp>
      <p:graphicFrame>
        <p:nvGraphicFramePr>
          <p:cNvPr id="52" name="Group 80"/>
          <p:cNvGraphicFramePr>
            <a:graphicFrameLocks noGrp="1"/>
          </p:cNvGraphicFramePr>
          <p:nvPr/>
        </p:nvGraphicFramePr>
        <p:xfrm>
          <a:off x="1480921" y="2569281"/>
          <a:ext cx="1380812" cy="349927"/>
        </p:xfrm>
        <a:graphic>
          <a:graphicData uri="http://schemas.openxmlformats.org/drawingml/2006/table">
            <a:tbl>
              <a:tblPr/>
              <a:tblGrid>
                <a:gridCol w="13808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1938120" y="3280480"/>
          <a:ext cx="1643280" cy="349927"/>
        </p:xfrm>
        <a:graphic>
          <a:graphicData uri="http://schemas.openxmlformats.org/drawingml/2006/table">
            <a:tbl>
              <a:tblPr/>
              <a:tblGrid>
                <a:gridCol w="164328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0" name="A-1.2.3.4.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53068"/>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0"/>
                                        </p:tgtEl>
                                        <p:attrNameLst>
                                          <p:attrName>ppt_x</p:attrName>
                                        </p:attrNameLst>
                                      </p:cBhvr>
                                      <p:tavLst>
                                        <p:tav tm="0">
                                          <p:val>
                                            <p:strVal val="ppt_x"/>
                                          </p:val>
                                        </p:tav>
                                        <p:tav tm="100000">
                                          <p:val>
                                            <p:strVal val="ppt_x"/>
                                          </p:val>
                                        </p:tav>
                                      </p:tavLst>
                                    </p:anim>
                                    <p:anim calcmode="lin" valueType="num">
                                      <p:cBhvr additive="base">
                                        <p:cTn id="49" dur="500"/>
                                        <p:tgtEl>
                                          <p:spTgt spid="50"/>
                                        </p:tgtEl>
                                        <p:attrNameLst>
                                          <p:attrName>ppt_y</p:attrName>
                                        </p:attrNameLst>
                                      </p:cBhvr>
                                      <p:tavLst>
                                        <p:tav tm="0">
                                          <p:val>
                                            <p:strVal val="ppt_y"/>
                                          </p:val>
                                        </p:tav>
                                        <p:tav tm="100000">
                                          <p:val>
                                            <p:strVal val="1+ppt_h/2"/>
                                          </p:val>
                                        </p:tav>
                                      </p:tavLst>
                                    </p:anim>
                                    <p:set>
                                      <p:cBhvr>
                                        <p:cTn id="5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1"/>
                                        </p:tgtEl>
                                        <p:attrNameLst>
                                          <p:attrName>ppt_x</p:attrName>
                                        </p:attrNameLst>
                                      </p:cBhvr>
                                      <p:tavLst>
                                        <p:tav tm="0">
                                          <p:val>
                                            <p:strVal val="ppt_x"/>
                                          </p:val>
                                        </p:tav>
                                        <p:tav tm="100000">
                                          <p:val>
                                            <p:strVal val="ppt_x"/>
                                          </p:val>
                                        </p:tav>
                                      </p:tavLst>
                                    </p:anim>
                                    <p:anim calcmode="lin" valueType="num">
                                      <p:cBhvr additive="base">
                                        <p:cTn id="62" dur="500"/>
                                        <p:tgtEl>
                                          <p:spTgt spid="51"/>
                                        </p:tgtEl>
                                        <p:attrNameLst>
                                          <p:attrName>ppt_y</p:attrName>
                                        </p:attrNameLst>
                                      </p:cBhvr>
                                      <p:tavLst>
                                        <p:tav tm="0">
                                          <p:val>
                                            <p:strVal val="ppt_y"/>
                                          </p:val>
                                        </p:tav>
                                        <p:tav tm="100000">
                                          <p:val>
                                            <p:strVal val="1+ppt_h/2"/>
                                          </p:val>
                                        </p:tav>
                                      </p:tavLst>
                                    </p:anim>
                                    <p:set>
                                      <p:cBhvr>
                                        <p:cTn id="6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8986" fill="hold"/>
                                        <p:tgtEl>
                                          <p:spTgt spid="60"/>
                                        </p:tgtEl>
                                      </p:cBhvr>
                                    </p:cmd>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60"/>
                                        </p:tgtEl>
                                      </p:cBhvr>
                                    </p:cmd>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60"/>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0" grpId="0" animBg="1"/>
      <p:bldP spid="50" grpId="1" animBg="1"/>
      <p:bldP spid="51" grpId="0" animBg="1"/>
      <p:bldP spid="5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5-6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266972" y="2216907"/>
            <a:ext cx="5203534" cy="2308324"/>
          </a:xfrm>
          <a:prstGeom prst="rect">
            <a:avLst/>
          </a:prstGeom>
          <a:solidFill>
            <a:srgbClr val="FFFF99"/>
          </a:solidFill>
        </p:spPr>
        <p:txBody>
          <a:bodyPr wrap="square">
            <a:spAutoFit/>
          </a:bodyPr>
          <a:lstStyle/>
          <a:p>
            <a:r>
              <a:rPr lang="en-US" altLang="zh-CN" smtClean="0"/>
              <a:t>        </a:t>
            </a:r>
            <a:r>
              <a:rPr lang="zh-CN" altLang="zh-CN" smtClean="0"/>
              <a:t>当我做这个实验时，我睁开眼睛，看到的东西与我闭上眼睛想到的一样。那可能是因为我比你年长些，且对自己目前的生活很满意。</a:t>
            </a:r>
          </a:p>
          <a:p>
            <a:r>
              <a:rPr lang="en-US" altLang="zh-CN" smtClean="0"/>
              <a:t>         </a:t>
            </a:r>
            <a:r>
              <a:rPr lang="zh-CN" altLang="zh-CN" smtClean="0"/>
              <a:t>然而，我仍然有目标。我仍然渴望完成某些事情，因为这才是生活的真谛。事实上，财富从来不是我的目标，也不是我对成功的定义，否则，我肯定我不会得到满足。</a:t>
            </a:r>
          </a:p>
          <a:p>
            <a:r>
              <a:rPr lang="zh-CN" altLang="zh-CN" smtClean="0"/>
              <a:t>。</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697133" y="1081916"/>
            <a:ext cx="5054600" cy="4773614"/>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charset="0"/>
                <a:ea typeface="+mn-ea"/>
              </a:rPr>
              <a:t>★ </a:t>
            </a:r>
            <a:r>
              <a:rPr lang="en-US" altLang="zh-CN" b="1" kern="100" smtClean="0">
                <a:solidFill>
                  <a:srgbClr val="0070C0"/>
                </a:solidFill>
                <a:latin typeface="Times New Roman" panose="02020603050405020304" charset="0"/>
              </a:rPr>
              <a:t>achieve</a:t>
            </a:r>
            <a:r>
              <a:rPr lang="en-US" altLang="zh-CN" b="1" smtClean="0"/>
              <a:t> </a:t>
            </a:r>
            <a:r>
              <a:rPr lang="en-US" altLang="zh-CN" smtClean="0"/>
              <a:t>/ə'tʃiːv/ </a:t>
            </a:r>
          </a:p>
          <a:p>
            <a:pPr>
              <a:lnSpc>
                <a:spcPct val="130000"/>
              </a:lnSpc>
            </a:pPr>
            <a:r>
              <a:rPr lang="en-US" altLang="zh-CN" i="1" smtClean="0"/>
              <a:t>v.</a:t>
            </a:r>
            <a:r>
              <a:rPr lang="en-US" altLang="zh-CN" smtClean="0"/>
              <a:t> to succeed in reaching a particular goal, status or standard, especially by making an effort for a long time  </a:t>
            </a:r>
            <a:r>
              <a:rPr lang="zh-CN" altLang="zh-CN" smtClean="0"/>
              <a:t>（凭长期努力）达到（某目标、地位、标准）；实现</a:t>
            </a:r>
          </a:p>
          <a:p>
            <a:pPr>
              <a:lnSpc>
                <a:spcPct val="130000"/>
              </a:lnSpc>
            </a:pPr>
            <a:r>
              <a:rPr lang="en-US" altLang="zh-CN" b="1" i="1" smtClean="0"/>
              <a:t>e.g. </a:t>
            </a:r>
            <a:r>
              <a:rPr lang="en-US" altLang="zh-CN" smtClean="0"/>
              <a:t>There are many who will work hard to achieve these goals.</a:t>
            </a:r>
            <a:endParaRPr lang="zh-CN" altLang="zh-CN" smtClean="0"/>
          </a:p>
          <a:p>
            <a:pPr>
              <a:lnSpc>
                <a:spcPct val="130000"/>
              </a:lnSpc>
            </a:pPr>
            <a:r>
              <a:rPr lang="en-US" altLang="zh-CN" smtClean="0"/>
              <a:t>        </a:t>
            </a:r>
            <a:r>
              <a:rPr lang="zh-CN" altLang="zh-CN" smtClean="0"/>
              <a:t>这里的许多人都将会为实现这些目标而努力。</a:t>
            </a:r>
          </a:p>
          <a:p>
            <a:pPr>
              <a:lnSpc>
                <a:spcPct val="130000"/>
              </a:lnSpc>
            </a:pPr>
            <a:r>
              <a:rPr lang="en-US" altLang="zh-CN" b="1" smtClean="0"/>
              <a:t>Language Point:</a:t>
            </a:r>
            <a:endParaRPr lang="zh-CN" altLang="zh-CN" smtClean="0"/>
          </a:p>
          <a:p>
            <a:pPr>
              <a:lnSpc>
                <a:spcPct val="130000"/>
              </a:lnSpc>
            </a:pPr>
            <a:r>
              <a:rPr lang="en-US" altLang="zh-CN" smtClean="0"/>
              <a:t>because</a:t>
            </a:r>
            <a:r>
              <a:rPr lang="zh-CN" altLang="zh-CN" smtClean="0"/>
              <a:t>后面有两个并列的句子，</a:t>
            </a:r>
            <a:r>
              <a:rPr lang="en-US" altLang="zh-CN" smtClean="0"/>
              <a:t>and</a:t>
            </a:r>
            <a:r>
              <a:rPr lang="zh-CN" altLang="zh-CN" smtClean="0"/>
              <a:t>后面省略了</a:t>
            </a:r>
            <a:r>
              <a:rPr lang="en-US" altLang="zh-CN" smtClean="0"/>
              <a:t>I am</a:t>
            </a:r>
            <a:r>
              <a:rPr lang="zh-CN" altLang="zh-CN" smtClean="0"/>
              <a:t>。</a:t>
            </a:r>
            <a:r>
              <a:rPr lang="en-US" altLang="zh-CN" smtClean="0"/>
              <a:t>what</a:t>
            </a:r>
            <a:r>
              <a:rPr lang="zh-CN" altLang="zh-CN" smtClean="0"/>
              <a:t>引导的名词性从句作介词</a:t>
            </a:r>
            <a:r>
              <a:rPr lang="en-US" altLang="zh-CN" smtClean="0"/>
              <a:t>with</a:t>
            </a:r>
            <a:r>
              <a:rPr lang="zh-CN" altLang="zh-CN" smtClean="0"/>
              <a:t>的宾语。</a:t>
            </a:r>
            <a:r>
              <a:rPr lang="en-US" altLang="zh-CN" smtClean="0"/>
              <a:t>a lot older</a:t>
            </a:r>
            <a:r>
              <a:rPr lang="zh-CN" altLang="zh-CN" smtClean="0"/>
              <a:t>相当于</a:t>
            </a:r>
            <a:r>
              <a:rPr lang="en-US" altLang="zh-CN" smtClean="0"/>
              <a:t>much older</a:t>
            </a:r>
            <a:r>
              <a:rPr lang="zh-CN" altLang="zh-CN" smtClean="0"/>
              <a:t>，意思是“年长得多”。</a:t>
            </a:r>
            <a:endParaRPr lang="zh-CN" altLang="zh-CN"/>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651227" y="1899663"/>
            <a:ext cx="5529439" cy="3852017"/>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5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When I do that experiment, I open my eyes to see the same thing I imagined when my eyes were closed. That’s probably because I’m a lot older than you and happy with what I’ve </a:t>
            </a:r>
            <a:r>
              <a:rPr lang="en-US" altLang="zh-CN" sz="1700" b="1" kern="100" smtClean="0">
                <a:solidFill>
                  <a:srgbClr val="0070C0"/>
                </a:solidFill>
                <a:latin typeface="Times New Roman" panose="02020603050405020304" charset="0"/>
              </a:rPr>
              <a:t>achieved</a:t>
            </a:r>
            <a:r>
              <a:rPr lang="en-US" altLang="zh-CN" sz="2000" b="1" baseline="30000" smtClean="0">
                <a:solidFill>
                  <a:schemeClr val="accent5"/>
                </a:solidFill>
                <a:latin typeface="Times New Roman" panose="02020603050405020304" charset="0"/>
                <a:cs typeface="Times New Roman" panose="02020603050405020304" charset="0"/>
              </a:rPr>
              <a:t>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in life. </a:t>
            </a:r>
          </a:p>
          <a:p>
            <a:pPr algn="just">
              <a:lnSpc>
                <a:spcPct val="130000"/>
              </a:lnSpc>
            </a:pPr>
            <a:r>
              <a:rPr lang="en-US" altLang="zh-CN" sz="2400" b="1" smtClean="0">
                <a:solidFill>
                  <a:srgbClr val="FF0000"/>
                </a:solidFill>
                <a:latin typeface="Comic Sans MS" panose="030F0702030302020204" pitchFamily="66" charset="0"/>
              </a:rPr>
              <a:t>6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However, I still have goals. I’m still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hungry to </a:t>
            </a:r>
            <a:r>
              <a:rPr lang="en-US" altLang="zh-CN" sz="1700" b="1" kern="100" smtClean="0">
                <a:solidFill>
                  <a:srgbClr val="0070C0"/>
                </a:solidFill>
                <a:latin typeface="Times New Roman" panose="02020603050405020304" charset="0"/>
              </a:rPr>
              <a:t>accomplish</a:t>
            </a:r>
            <a:r>
              <a:rPr lang="en-US" altLang="zh-CN" sz="2000" b="1" baseline="30000" smtClean="0">
                <a:solidFill>
                  <a:schemeClr val="accent5"/>
                </a:solidFill>
                <a:latin typeface="Times New Roman" panose="02020603050405020304" charset="0"/>
                <a:cs typeface="Times New Roman" panose="02020603050405020304" charset="0"/>
              </a:rPr>
              <a:t>4</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certain things, as that’s what life is all about. And </a:t>
            </a:r>
            <a:r>
              <a:rPr lang="en-US" altLang="zh-CN" sz="1700" b="1" kern="100" smtClean="0">
                <a:solidFill>
                  <a:srgbClr val="0070C0"/>
                </a:solidFill>
                <a:latin typeface="Times New Roman" panose="02020603050405020304" charset="0"/>
              </a:rPr>
              <a:t>actually</a:t>
            </a:r>
            <a:r>
              <a:rPr lang="en-US" altLang="zh-CN" sz="2000" b="1" baseline="30000" smtClean="0">
                <a:solidFill>
                  <a:schemeClr val="accent5"/>
                </a:solidFill>
                <a:latin typeface="Times New Roman" panose="02020603050405020304" charset="0"/>
                <a:cs typeface="Times New Roman" panose="02020603050405020304" charset="0"/>
              </a:rPr>
              <a:t>5</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1700" b="1" kern="100" smtClean="0">
                <a:solidFill>
                  <a:srgbClr val="0070C0"/>
                </a:solidFill>
                <a:latin typeface="Times New Roman" panose="02020603050405020304" charset="0"/>
              </a:rPr>
              <a:t>wealth</a:t>
            </a:r>
            <a:r>
              <a:rPr lang="en-US" altLang="zh-CN" sz="2000" b="1" baseline="30000" smtClean="0">
                <a:solidFill>
                  <a:schemeClr val="accent5"/>
                </a:solidFill>
                <a:latin typeface="Times New Roman" panose="02020603050405020304" charset="0"/>
                <a:cs typeface="Times New Roman" panose="02020603050405020304" charset="0"/>
              </a:rPr>
              <a:t>6</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was never my goal and never my definition of success, or else, I’m certain that I would not be</a:t>
            </a:r>
            <a:r>
              <a:rPr lang="en-US" altLang="zh-CN" sz="1700" b="1" kern="100" smtClean="0">
                <a:solidFill>
                  <a:srgbClr val="0070C0"/>
                </a:solidFill>
                <a:latin typeface="Times New Roman" panose="02020603050405020304" charset="0"/>
              </a:rPr>
              <a:t> fulfilled</a:t>
            </a:r>
            <a:r>
              <a:rPr lang="en-US" altLang="zh-CN" sz="2000" b="1" baseline="30000" smtClean="0">
                <a:solidFill>
                  <a:schemeClr val="accent5"/>
                </a:solidFill>
                <a:latin typeface="Times New Roman" panose="02020603050405020304" charset="0"/>
                <a:cs typeface="Times New Roman" panose="02020603050405020304" charset="0"/>
              </a:rPr>
              <a:t>7</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468532" y="1793246"/>
            <a:ext cx="5503335" cy="2613023"/>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be hungry to  </a:t>
            </a:r>
            <a:r>
              <a:rPr lang="zh-CN" altLang="zh-CN" smtClean="0"/>
              <a:t>渴望</a:t>
            </a:r>
          </a:p>
          <a:p>
            <a:pPr>
              <a:lnSpc>
                <a:spcPct val="130000"/>
              </a:lnSpc>
            </a:pPr>
            <a:r>
              <a:rPr lang="en-US" altLang="zh-CN" b="1" i="1" smtClean="0"/>
              <a:t>e.g</a:t>
            </a:r>
            <a:r>
              <a:rPr lang="en-US" altLang="zh-CN" smtClean="0"/>
              <a:t>. I left Oxford in 1961 hungry to be a critic.</a:t>
            </a:r>
            <a:endParaRPr lang="zh-CN" altLang="zh-CN" smtClean="0"/>
          </a:p>
          <a:p>
            <a:pPr>
              <a:lnSpc>
                <a:spcPct val="130000"/>
              </a:lnSpc>
            </a:pPr>
            <a:r>
              <a:rPr lang="en-US" altLang="zh-CN" smtClean="0"/>
              <a:t>       </a:t>
            </a:r>
            <a:r>
              <a:rPr lang="zh-CN" altLang="zh-CN" smtClean="0"/>
              <a:t>我于</a:t>
            </a:r>
            <a:r>
              <a:rPr lang="en-US" altLang="zh-CN" smtClean="0"/>
              <a:t>1961</a:t>
            </a:r>
            <a:r>
              <a:rPr lang="zh-CN" altLang="zh-CN" smtClean="0"/>
              <a:t>年离开牛津，渴望成为一名评论家。</a:t>
            </a:r>
          </a:p>
          <a:p>
            <a:pPr>
              <a:lnSpc>
                <a:spcPct val="130000"/>
              </a:lnSpc>
            </a:pPr>
            <a:r>
              <a:rPr lang="en-US" altLang="zh-CN" smtClean="0"/>
              <a:t>be hungry for  </a:t>
            </a:r>
            <a:r>
              <a:rPr lang="zh-CN" altLang="zh-CN" smtClean="0"/>
              <a:t>渴望</a:t>
            </a:r>
          </a:p>
          <a:p>
            <a:pPr>
              <a:lnSpc>
                <a:spcPct val="130000"/>
              </a:lnSpc>
            </a:pPr>
            <a:r>
              <a:rPr lang="en-US" altLang="zh-CN" b="1" i="1" smtClean="0"/>
              <a:t>e.g.  </a:t>
            </a:r>
            <a:r>
              <a:rPr lang="en-US" altLang="zh-CN" smtClean="0"/>
              <a:t>In today’s world many people appear to be hungry for money.</a:t>
            </a:r>
            <a:endParaRPr lang="zh-CN" altLang="zh-CN" smtClean="0"/>
          </a:p>
          <a:p>
            <a:pPr>
              <a:lnSpc>
                <a:spcPct val="130000"/>
              </a:lnSpc>
            </a:pPr>
            <a:r>
              <a:rPr lang="en-US" altLang="zh-CN" smtClean="0"/>
              <a:t>       </a:t>
            </a:r>
            <a:r>
              <a:rPr lang="zh-CN" altLang="zh-CN" smtClean="0"/>
              <a:t>当今世界，有不少人对金钱流露出极度的渴望。</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3809999" y="3242734"/>
          <a:ext cx="846667" cy="370741"/>
        </p:xfrm>
        <a:graphic>
          <a:graphicData uri="http://schemas.openxmlformats.org/drawingml/2006/table">
            <a:tbl>
              <a:tblPr/>
              <a:tblGrid>
                <a:gridCol w="846667"/>
              </a:tblGrid>
              <a:tr h="37074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5" name="矩形 44"/>
          <p:cNvSpPr/>
          <p:nvPr/>
        </p:nvSpPr>
        <p:spPr>
          <a:xfrm>
            <a:off x="6316133" y="2445179"/>
            <a:ext cx="5723467" cy="2252924"/>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accomplish</a:t>
            </a:r>
            <a:r>
              <a:rPr lang="en-US" altLang="zh-CN" b="1" smtClean="0"/>
              <a:t> </a:t>
            </a:r>
            <a:r>
              <a:rPr lang="en-US" altLang="zh-CN" smtClean="0"/>
              <a:t>/ə'kʌmplɪ /</a:t>
            </a:r>
            <a:r>
              <a:rPr lang="en-US" altLang="zh-CN" b="1" smtClean="0"/>
              <a:t> </a:t>
            </a:r>
            <a:r>
              <a:rPr lang="en-US" altLang="zh-CN" i="1" smtClean="0"/>
              <a:t>v.</a:t>
            </a:r>
            <a:r>
              <a:rPr lang="en-US" altLang="zh-CN" b="1" smtClean="0"/>
              <a:t> </a:t>
            </a:r>
            <a:r>
              <a:rPr lang="en-US" altLang="zh-CN" smtClean="0"/>
              <a:t>to succeed in doing or completing sth.  </a:t>
            </a:r>
            <a:r>
              <a:rPr lang="zh-CN" altLang="zh-CN" smtClean="0"/>
              <a:t>完成</a:t>
            </a:r>
          </a:p>
          <a:p>
            <a:pPr>
              <a:lnSpc>
                <a:spcPct val="130000"/>
              </a:lnSpc>
            </a:pPr>
            <a:r>
              <a:rPr lang="en-US" altLang="zh-CN" b="1" i="1" smtClean="0"/>
              <a:t>e.g.</a:t>
            </a:r>
            <a:r>
              <a:rPr lang="en-US" altLang="zh-CN" smtClean="0"/>
              <a:t>The first part of the plan has been safely accomplished.</a:t>
            </a:r>
            <a:endParaRPr lang="zh-CN" altLang="zh-CN" smtClean="0"/>
          </a:p>
          <a:p>
            <a:pPr>
              <a:lnSpc>
                <a:spcPct val="130000"/>
              </a:lnSpc>
            </a:pPr>
            <a:r>
              <a:rPr lang="en-US" altLang="zh-CN" b="1" i="1" smtClean="0"/>
              <a:t>       </a:t>
            </a:r>
            <a:r>
              <a:rPr lang="zh-CN" altLang="zh-CN" smtClean="0"/>
              <a:t>计划的第一部分已顺利完成。</a:t>
            </a:r>
          </a:p>
          <a:p>
            <a:pPr>
              <a:lnSpc>
                <a:spcPct val="130000"/>
              </a:lnSpc>
            </a:pPr>
            <a:r>
              <a:rPr lang="en-US" altLang="zh-CN" b="1" smtClean="0"/>
              <a:t>Language Point:</a:t>
            </a:r>
            <a:endParaRPr lang="zh-CN" altLang="zh-CN" smtClean="0"/>
          </a:p>
          <a:p>
            <a:pPr>
              <a:lnSpc>
                <a:spcPct val="130000"/>
              </a:lnSpc>
            </a:pPr>
            <a:r>
              <a:rPr lang="zh-CN" altLang="zh-CN" smtClean="0"/>
              <a:t>这里，</a:t>
            </a:r>
            <a:r>
              <a:rPr lang="en-US" altLang="zh-CN" smtClean="0"/>
              <a:t>as</a:t>
            </a:r>
            <a:r>
              <a:rPr lang="zh-CN" altLang="zh-CN" smtClean="0"/>
              <a:t>引导原因状语从句，意为“因为，由于”。</a:t>
            </a:r>
            <a:endParaRPr lang="zh-CN" altLang="zh-CN"/>
          </a:p>
        </p:txBody>
      </p:sp>
      <p:graphicFrame>
        <p:nvGraphicFramePr>
          <p:cNvPr id="48" name="Group 80"/>
          <p:cNvGraphicFramePr>
            <a:graphicFrameLocks noGrp="1"/>
          </p:cNvGraphicFramePr>
          <p:nvPr/>
        </p:nvGraphicFramePr>
        <p:xfrm>
          <a:off x="5121587" y="3703814"/>
          <a:ext cx="932080" cy="349927"/>
        </p:xfrm>
        <a:graphic>
          <a:graphicData uri="http://schemas.openxmlformats.org/drawingml/2006/table">
            <a:tbl>
              <a:tblPr/>
              <a:tblGrid>
                <a:gridCol w="93208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9" name="Group 80"/>
          <p:cNvGraphicFramePr>
            <a:graphicFrameLocks noGrp="1"/>
          </p:cNvGraphicFramePr>
          <p:nvPr/>
        </p:nvGraphicFramePr>
        <p:xfrm>
          <a:off x="778187" y="4127148"/>
          <a:ext cx="1084480" cy="349927"/>
        </p:xfrm>
        <a:graphic>
          <a:graphicData uri="http://schemas.openxmlformats.org/drawingml/2006/table">
            <a:tbl>
              <a:tblPr/>
              <a:tblGrid>
                <a:gridCol w="108448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493934" y="3274912"/>
            <a:ext cx="5223934"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actually</a:t>
            </a:r>
            <a:r>
              <a:rPr lang="en-US" altLang="zh-CN" smtClean="0"/>
              <a:t>  /'æktʃuəli/             adv. </a:t>
            </a:r>
            <a:r>
              <a:rPr lang="zh-CN" altLang="en-US" smtClean="0"/>
              <a:t>实际上；事实上</a:t>
            </a:r>
          </a:p>
        </p:txBody>
      </p:sp>
      <p:sp>
        <p:nvSpPr>
          <p:cNvPr id="51" name="矩形 50"/>
          <p:cNvSpPr/>
          <p:nvPr/>
        </p:nvSpPr>
        <p:spPr>
          <a:xfrm>
            <a:off x="6485466" y="3689778"/>
            <a:ext cx="4631267"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wealth</a:t>
            </a:r>
            <a:r>
              <a:rPr lang="en-US" altLang="zh-CN" smtClean="0"/>
              <a:t>  /wel</a:t>
            </a:r>
            <a:r>
              <a:rPr lang="el-GR" altLang="zh-CN" smtClean="0"/>
              <a:t>θ/</a:t>
            </a:r>
            <a:r>
              <a:rPr lang="en-US" altLang="zh-CN" smtClean="0"/>
              <a:t>                     </a:t>
            </a:r>
            <a:r>
              <a:rPr lang="el-GR" altLang="zh-CN" smtClean="0"/>
              <a:t> </a:t>
            </a:r>
            <a:r>
              <a:rPr lang="en-US" altLang="zh-CN" smtClean="0"/>
              <a:t>n. </a:t>
            </a:r>
            <a:r>
              <a:rPr lang="zh-CN" altLang="en-US" smtClean="0"/>
              <a:t>财产，财富</a:t>
            </a:r>
          </a:p>
        </p:txBody>
      </p:sp>
      <p:sp>
        <p:nvSpPr>
          <p:cNvPr id="52" name="矩形 51"/>
          <p:cNvSpPr/>
          <p:nvPr/>
        </p:nvSpPr>
        <p:spPr>
          <a:xfrm>
            <a:off x="6273800" y="565578"/>
            <a:ext cx="5782734" cy="563231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fulfill </a:t>
            </a:r>
            <a:r>
              <a:rPr lang="en-US" altLang="zh-CN" smtClean="0"/>
              <a:t>/fʊl'fɪl/ </a:t>
            </a:r>
            <a:r>
              <a:rPr lang="en-US" altLang="zh-CN" i="1" smtClean="0"/>
              <a:t>v.</a:t>
            </a:r>
            <a:endParaRPr lang="zh-CN" altLang="zh-CN" smtClean="0"/>
          </a:p>
          <a:p>
            <a:r>
              <a:rPr lang="en-US" altLang="zh-CN" b="1" smtClean="0"/>
              <a:t>(a)</a:t>
            </a:r>
            <a:r>
              <a:rPr lang="en-US" altLang="zh-CN" smtClean="0"/>
              <a:t> (~ sb. / yourself) to make sb. feel happy and satisfied with what they are doing or have done  </a:t>
            </a:r>
            <a:r>
              <a:rPr lang="zh-CN" altLang="zh-CN" smtClean="0"/>
              <a:t>使高兴；使满意</a:t>
            </a:r>
          </a:p>
          <a:p>
            <a:r>
              <a:rPr lang="en-US" altLang="zh-CN" b="1" i="1" smtClean="0"/>
              <a:t>   e.g. </a:t>
            </a:r>
            <a:r>
              <a:rPr lang="en-US" altLang="zh-CN" smtClean="0"/>
              <a:t>He was able to fulfill himself through his painting.</a:t>
            </a:r>
            <a:endParaRPr lang="zh-CN" altLang="zh-CN" smtClean="0"/>
          </a:p>
          <a:p>
            <a:r>
              <a:rPr lang="en-US" altLang="zh-CN" smtClean="0"/>
              <a:t>          </a:t>
            </a:r>
            <a:r>
              <a:rPr lang="zh-CN" altLang="zh-CN" smtClean="0"/>
              <a:t>他通过绘画充分发挥了自己的才能。</a:t>
            </a:r>
          </a:p>
          <a:p>
            <a:r>
              <a:rPr lang="en-US" altLang="zh-CN" b="1" smtClean="0"/>
              <a:t>(b) </a:t>
            </a:r>
            <a:r>
              <a:rPr lang="en-US" altLang="zh-CN" smtClean="0"/>
              <a:t>to do or achieve what was hoped for or expected  </a:t>
            </a:r>
            <a:r>
              <a:rPr lang="zh-CN" altLang="zh-CN" smtClean="0"/>
              <a:t>完成；实现；履行</a:t>
            </a:r>
          </a:p>
          <a:p>
            <a:r>
              <a:rPr lang="en-US" altLang="zh-CN" b="1" i="1" smtClean="0"/>
              <a:t>   e.g.</a:t>
            </a:r>
            <a:r>
              <a:rPr lang="en-US" altLang="zh-CN" b="1" smtClean="0"/>
              <a:t>  </a:t>
            </a:r>
            <a:r>
              <a:rPr lang="en-US" altLang="zh-CN" smtClean="0"/>
              <a:t>to fulfill your dream / ambition / potential  </a:t>
            </a:r>
            <a:r>
              <a:rPr lang="zh-CN" altLang="zh-CN" smtClean="0"/>
              <a:t>实现梦想</a:t>
            </a:r>
            <a:r>
              <a:rPr lang="en-US" altLang="zh-CN" smtClean="0"/>
              <a:t> / </a:t>
            </a:r>
            <a:r>
              <a:rPr lang="zh-CN" altLang="zh-CN" smtClean="0"/>
              <a:t>抱负；发挥潜力</a:t>
            </a:r>
          </a:p>
          <a:p>
            <a:r>
              <a:rPr lang="en-US" altLang="zh-CN" b="1" smtClean="0"/>
              <a:t>(c) </a:t>
            </a:r>
            <a:r>
              <a:rPr lang="en-US" altLang="zh-CN" smtClean="0"/>
              <a:t>to do or have what is required or necessary  </a:t>
            </a:r>
            <a:r>
              <a:rPr lang="zh-CN" altLang="zh-CN" smtClean="0"/>
              <a:t>履行；执行</a:t>
            </a:r>
          </a:p>
          <a:p>
            <a:r>
              <a:rPr lang="en-US" altLang="zh-CN" b="1" i="1" smtClean="0"/>
              <a:t>   e.g.</a:t>
            </a:r>
            <a:r>
              <a:rPr lang="en-US" altLang="zh-CN" b="1" smtClean="0"/>
              <a:t>  </a:t>
            </a:r>
            <a:r>
              <a:rPr lang="en-US" altLang="zh-CN" smtClean="0"/>
              <a:t>to fulfill a duty / an obligation / a promise  </a:t>
            </a:r>
            <a:r>
              <a:rPr lang="zh-CN" altLang="zh-CN" smtClean="0"/>
              <a:t>履行职责</a:t>
            </a:r>
            <a:r>
              <a:rPr lang="en-US" altLang="zh-CN" smtClean="0"/>
              <a:t> / </a:t>
            </a:r>
            <a:r>
              <a:rPr lang="zh-CN" altLang="zh-CN" smtClean="0"/>
              <a:t>义务</a:t>
            </a:r>
            <a:r>
              <a:rPr lang="en-US" altLang="zh-CN" smtClean="0"/>
              <a:t> / </a:t>
            </a:r>
            <a:r>
              <a:rPr lang="zh-CN" altLang="zh-CN" smtClean="0"/>
              <a:t>诺言</a:t>
            </a:r>
          </a:p>
          <a:p>
            <a:r>
              <a:rPr lang="en-US" altLang="zh-CN" b="1" smtClean="0"/>
              <a:t>Language Point</a:t>
            </a:r>
            <a:r>
              <a:rPr lang="zh-CN" altLang="zh-CN" b="1" smtClean="0"/>
              <a:t>：</a:t>
            </a:r>
            <a:r>
              <a:rPr lang="zh-CN" altLang="zh-CN" smtClean="0"/>
              <a:t>比较</a:t>
            </a:r>
            <a:r>
              <a:rPr lang="en-US" altLang="zh-CN" b="1" smtClean="0"/>
              <a:t>realize, achieve, accomplish</a:t>
            </a:r>
            <a:r>
              <a:rPr lang="zh-CN" altLang="zh-CN" b="1" smtClean="0"/>
              <a:t>和</a:t>
            </a:r>
            <a:r>
              <a:rPr lang="en-US" altLang="zh-CN" b="1" smtClean="0"/>
              <a:t>fulfill</a:t>
            </a:r>
            <a:endParaRPr lang="zh-CN" altLang="zh-CN" smtClean="0"/>
          </a:p>
          <a:p>
            <a:r>
              <a:rPr lang="en-US" altLang="zh-CN" b="1" smtClean="0"/>
              <a:t>realize</a:t>
            </a:r>
            <a:r>
              <a:rPr lang="en-US" altLang="zh-CN" smtClean="0"/>
              <a:t> </a:t>
            </a:r>
            <a:r>
              <a:rPr lang="en-US" altLang="zh-CN" i="1" smtClean="0"/>
              <a:t>v. </a:t>
            </a:r>
            <a:r>
              <a:rPr lang="en-US" altLang="zh-CN" smtClean="0"/>
              <a:t>When someone realizes a design or an idea, they make or organize something based on that design or idea.  </a:t>
            </a:r>
            <a:r>
              <a:rPr lang="zh-CN" altLang="zh-CN" smtClean="0"/>
              <a:t>强调的是成为现实</a:t>
            </a:r>
            <a:r>
              <a:rPr lang="en-US" altLang="zh-CN" smtClean="0"/>
              <a:t> </a:t>
            </a:r>
            <a:endParaRPr lang="zh-CN" altLang="zh-CN" smtClean="0"/>
          </a:p>
          <a:p>
            <a:r>
              <a:rPr lang="en-US" altLang="zh-CN" b="1" smtClean="0"/>
              <a:t>accomplish</a:t>
            </a:r>
            <a:r>
              <a:rPr lang="en-US" altLang="zh-CN" smtClean="0"/>
              <a:t> </a:t>
            </a:r>
            <a:r>
              <a:rPr lang="en-US" altLang="zh-CN" i="1" smtClean="0"/>
              <a:t>v. </a:t>
            </a:r>
            <a:r>
              <a:rPr lang="en-US" altLang="zh-CN" smtClean="0"/>
              <a:t>put in effect; to gain with effort  </a:t>
            </a:r>
            <a:r>
              <a:rPr lang="zh-CN" altLang="zh-CN" smtClean="0"/>
              <a:t>强调的是努力之后实现，关键在努力</a:t>
            </a:r>
          </a:p>
          <a:p>
            <a:r>
              <a:rPr lang="en-US" altLang="zh-CN" b="1" smtClean="0"/>
              <a:t>fulfill</a:t>
            </a:r>
            <a:r>
              <a:rPr lang="en-US" altLang="zh-CN" smtClean="0"/>
              <a:t> </a:t>
            </a:r>
            <a:r>
              <a:rPr lang="en-US" altLang="zh-CN" i="1" smtClean="0"/>
              <a:t>v. </a:t>
            </a:r>
            <a:r>
              <a:rPr lang="en-US" altLang="zh-CN" smtClean="0"/>
              <a:t>put in effect  </a:t>
            </a:r>
            <a:r>
              <a:rPr lang="zh-CN" altLang="zh-CN" smtClean="0"/>
              <a:t>强调的是实现的结果</a:t>
            </a:r>
          </a:p>
          <a:p>
            <a:r>
              <a:rPr lang="en-US" altLang="zh-CN" b="1" smtClean="0"/>
              <a:t>achieve</a:t>
            </a:r>
            <a:r>
              <a:rPr lang="en-US" altLang="zh-CN" smtClean="0"/>
              <a:t> </a:t>
            </a:r>
            <a:r>
              <a:rPr lang="en-US" altLang="zh-CN" i="1" smtClean="0"/>
              <a:t>v.</a:t>
            </a:r>
            <a:r>
              <a:rPr lang="en-US" altLang="zh-CN" smtClean="0"/>
              <a:t> to gain with effort  </a:t>
            </a:r>
            <a:r>
              <a:rPr lang="zh-CN" altLang="zh-CN" smtClean="0"/>
              <a:t>同样强调是通过努力实现</a:t>
            </a:r>
            <a:endParaRPr lang="zh-CN" altLang="zh-CN"/>
          </a:p>
        </p:txBody>
      </p:sp>
      <p:graphicFrame>
        <p:nvGraphicFramePr>
          <p:cNvPr id="53" name="Group 80"/>
          <p:cNvGraphicFramePr>
            <a:graphicFrameLocks noGrp="1"/>
          </p:cNvGraphicFramePr>
          <p:nvPr/>
        </p:nvGraphicFramePr>
        <p:xfrm>
          <a:off x="1938120" y="4525081"/>
          <a:ext cx="822013" cy="349927"/>
        </p:xfrm>
        <a:graphic>
          <a:graphicData uri="http://schemas.openxmlformats.org/drawingml/2006/table">
            <a:tbl>
              <a:tblPr/>
              <a:tblGrid>
                <a:gridCol w="82201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2852520" y="4575881"/>
          <a:ext cx="822013" cy="349927"/>
        </p:xfrm>
        <a:graphic>
          <a:graphicData uri="http://schemas.openxmlformats.org/drawingml/2006/table">
            <a:tbl>
              <a:tblPr/>
              <a:tblGrid>
                <a:gridCol w="82201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2700121" y="5312481"/>
          <a:ext cx="822013" cy="349927"/>
        </p:xfrm>
        <a:graphic>
          <a:graphicData uri="http://schemas.openxmlformats.org/drawingml/2006/table">
            <a:tbl>
              <a:tblPr/>
              <a:tblGrid>
                <a:gridCol w="82201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6" name="A-5.6.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626532"/>
            <a:ext cx="304800" cy="304800"/>
          </a:xfrm>
          <a:prstGeom prst="rect">
            <a:avLst/>
          </a:prstGeom>
        </p:spPr>
      </p:pic>
    </p:spTree>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ppt_x"/>
                                          </p:val>
                                        </p:tav>
                                        <p:tav tm="100000">
                                          <p:val>
                                            <p:strVal val="#ppt_x"/>
                                          </p:val>
                                        </p:tav>
                                      </p:tavLst>
                                    </p:anim>
                                    <p:anim calcmode="lin" valueType="num">
                                      <p:cBhvr additive="base">
                                        <p:cTn id="5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0"/>
                                        </p:tgtEl>
                                        <p:attrNameLst>
                                          <p:attrName>ppt_x</p:attrName>
                                        </p:attrNameLst>
                                      </p:cBhvr>
                                      <p:tavLst>
                                        <p:tav tm="0">
                                          <p:val>
                                            <p:strVal val="ppt_x"/>
                                          </p:val>
                                        </p:tav>
                                        <p:tav tm="100000">
                                          <p:val>
                                            <p:strVal val="ppt_x"/>
                                          </p:val>
                                        </p:tav>
                                      </p:tavLst>
                                    </p:anim>
                                    <p:anim calcmode="lin" valueType="num">
                                      <p:cBhvr additive="base">
                                        <p:cTn id="62" dur="500"/>
                                        <p:tgtEl>
                                          <p:spTgt spid="50"/>
                                        </p:tgtEl>
                                        <p:attrNameLst>
                                          <p:attrName>ppt_y</p:attrName>
                                        </p:attrNameLst>
                                      </p:cBhvr>
                                      <p:tavLst>
                                        <p:tav tm="0">
                                          <p:val>
                                            <p:strVal val="ppt_y"/>
                                          </p:val>
                                        </p:tav>
                                        <p:tav tm="100000">
                                          <p:val>
                                            <p:strVal val="1+ppt_h/2"/>
                                          </p:val>
                                        </p:tav>
                                      </p:tavLst>
                                    </p:anim>
                                    <p:set>
                                      <p:cBhvr>
                                        <p:cTn id="6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4" restart="whenNotActive" fill="hold" evtFilter="cancelBubble" nodeType="interactiveSeq">
                <p:stCondLst>
                  <p:cond evt="onClick" delay="0">
                    <p:tgtEl>
                      <p:spTgt spid="54"/>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1"/>
                                        </p:tgtEl>
                                        <p:attrNameLst>
                                          <p:attrName>ppt_x</p:attrName>
                                        </p:attrNameLst>
                                      </p:cBhvr>
                                      <p:tavLst>
                                        <p:tav tm="0">
                                          <p:val>
                                            <p:strVal val="ppt_x"/>
                                          </p:val>
                                        </p:tav>
                                        <p:tav tm="100000">
                                          <p:val>
                                            <p:strVal val="ppt_x"/>
                                          </p:val>
                                        </p:tav>
                                      </p:tavLst>
                                    </p:anim>
                                    <p:anim calcmode="lin" valueType="num">
                                      <p:cBhvr additive="base">
                                        <p:cTn id="75" dur="500"/>
                                        <p:tgtEl>
                                          <p:spTgt spid="51"/>
                                        </p:tgtEl>
                                        <p:attrNameLst>
                                          <p:attrName>ppt_y</p:attrName>
                                        </p:attrNameLst>
                                      </p:cBhvr>
                                      <p:tavLst>
                                        <p:tav tm="0">
                                          <p:val>
                                            <p:strVal val="ppt_y"/>
                                          </p:val>
                                        </p:tav>
                                        <p:tav tm="100000">
                                          <p:val>
                                            <p:strVal val="1+ppt_h/2"/>
                                          </p:val>
                                        </p:tav>
                                      </p:tavLst>
                                    </p:anim>
                                    <p:set>
                                      <p:cBhvr>
                                        <p:cTn id="7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 calcmode="lin" valueType="num">
                                      <p:cBhvr additive="base">
                                        <p:cTn id="82" dur="500" fill="hold"/>
                                        <p:tgtEl>
                                          <p:spTgt spid="52"/>
                                        </p:tgtEl>
                                        <p:attrNameLst>
                                          <p:attrName>ppt_x</p:attrName>
                                        </p:attrNameLst>
                                      </p:cBhvr>
                                      <p:tavLst>
                                        <p:tav tm="0">
                                          <p:val>
                                            <p:strVal val="#ppt_x"/>
                                          </p:val>
                                        </p:tav>
                                        <p:tav tm="100000">
                                          <p:val>
                                            <p:strVal val="#ppt_x"/>
                                          </p:val>
                                        </p:tav>
                                      </p:tavLst>
                                    </p:anim>
                                    <p:anim calcmode="lin" valueType="num">
                                      <p:cBhvr additive="base">
                                        <p:cTn id="8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52"/>
                                        </p:tgtEl>
                                        <p:attrNameLst>
                                          <p:attrName>ppt_x</p:attrName>
                                        </p:attrNameLst>
                                      </p:cBhvr>
                                      <p:tavLst>
                                        <p:tav tm="0">
                                          <p:val>
                                            <p:strVal val="ppt_x"/>
                                          </p:val>
                                        </p:tav>
                                        <p:tav tm="100000">
                                          <p:val>
                                            <p:strVal val="ppt_x"/>
                                          </p:val>
                                        </p:tav>
                                      </p:tavLst>
                                    </p:anim>
                                    <p:anim calcmode="lin" valueType="num">
                                      <p:cBhvr additive="base">
                                        <p:cTn id="88" dur="500"/>
                                        <p:tgtEl>
                                          <p:spTgt spid="52"/>
                                        </p:tgtEl>
                                        <p:attrNameLst>
                                          <p:attrName>ppt_y</p:attrName>
                                        </p:attrNameLst>
                                      </p:cBhvr>
                                      <p:tavLst>
                                        <p:tav tm="0">
                                          <p:val>
                                            <p:strVal val="ppt_y"/>
                                          </p:val>
                                        </p:tav>
                                        <p:tav tm="100000">
                                          <p:val>
                                            <p:strVal val="1+ppt_h/2"/>
                                          </p:val>
                                        </p:tav>
                                      </p:tavLst>
                                    </p:anim>
                                    <p:set>
                                      <p:cBhvr>
                                        <p:cTn id="8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56"/>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3844" fill="hold"/>
                                        <p:tgtEl>
                                          <p:spTgt spid="56"/>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56"/>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5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45" grpId="0" animBg="1"/>
      <p:bldP spid="45" grpId="1" animBg="1"/>
      <p:bldP spid="50" grpId="0" animBg="1"/>
      <p:bldP spid="50" grpId="1" animBg="1"/>
      <p:bldP spid="51" grpId="0" animBg="1"/>
      <p:bldP spid="51" grpId="1" animBg="1"/>
      <p:bldP spid="52" grpId="0" animBg="1"/>
      <p:bldP spid="5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7-9</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969706" y="2352373"/>
            <a:ext cx="4782027" cy="2862322"/>
          </a:xfrm>
          <a:prstGeom prst="rect">
            <a:avLst/>
          </a:prstGeom>
          <a:solidFill>
            <a:srgbClr val="FFFF99"/>
          </a:solidFill>
        </p:spPr>
        <p:txBody>
          <a:bodyPr wrap="square">
            <a:spAutoFit/>
          </a:bodyPr>
          <a:lstStyle/>
          <a:p>
            <a:r>
              <a:rPr lang="en-US" altLang="zh-CN" smtClean="0"/>
              <a:t>         </a:t>
            </a:r>
            <a:r>
              <a:rPr lang="zh-CN" altLang="zh-CN" smtClean="0"/>
              <a:t>这是人生一大讽刺的本质：成功带来金钱，金钱却很少能带来成功，也是现实世界的运行规则。</a:t>
            </a:r>
          </a:p>
          <a:p>
            <a:r>
              <a:rPr lang="en-US" altLang="zh-CN" smtClean="0"/>
              <a:t>         </a:t>
            </a:r>
            <a:r>
              <a:rPr lang="zh-CN" altLang="zh-CN" smtClean="0"/>
              <a:t>如果你忠于自己，且效力于实现自己的目标，你不仅会感到满足，而且在你实现目标的同时，也会得到很多钱。</a:t>
            </a:r>
          </a:p>
          <a:p>
            <a:r>
              <a:rPr lang="en-US" altLang="zh-CN" smtClean="0"/>
              <a:t>         </a:t>
            </a:r>
            <a:r>
              <a:rPr lang="zh-CN" altLang="zh-CN" smtClean="0"/>
              <a:t>但如果财富是你对成功的定义，你可能永远得不到它。它很肤浅，而且贪婪无止境。你拥有的越多，想要的就越多。你花费的越多，你需要的就越多。</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7048878" y="1810049"/>
            <a:ext cx="4702855" cy="2585323"/>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charset="0"/>
                <a:ea typeface="+mn-ea"/>
              </a:rPr>
              <a:t>★ </a:t>
            </a:r>
            <a:r>
              <a:rPr lang="x-none" altLang="zh-CN" b="1" kern="100" smtClean="0">
                <a:solidFill>
                  <a:srgbClr val="0070C0"/>
                </a:solidFill>
                <a:latin typeface="Times New Roman" panose="02020603050405020304" charset="0"/>
              </a:rPr>
              <a:t>essence</a:t>
            </a:r>
            <a:r>
              <a:rPr lang="x-none" altLang="zh-CN" smtClean="0"/>
              <a:t> /'esns/ </a:t>
            </a:r>
            <a:r>
              <a:rPr lang="en-US" altLang="zh-CN" smtClean="0"/>
              <a:t>    </a:t>
            </a:r>
            <a:r>
              <a:rPr lang="x-none" altLang="zh-CN" i="1" smtClean="0"/>
              <a:t>n. </a:t>
            </a:r>
            <a:r>
              <a:rPr lang="x-none" altLang="zh-CN" smtClean="0"/>
              <a:t> ~ (of sth.) the most important quality or feature of sth., that makes it what it is  本质；实质；精髓</a:t>
            </a:r>
            <a:endParaRPr lang="zh-CN" altLang="zh-CN" smtClean="0"/>
          </a:p>
          <a:p>
            <a:r>
              <a:rPr lang="en-US" altLang="zh-CN" b="1" i="1" smtClean="0"/>
              <a:t>e.g. </a:t>
            </a:r>
            <a:r>
              <a:rPr lang="en-US" altLang="zh-CN" smtClean="0"/>
              <a:t>His paintings capture the essence of France.</a:t>
            </a:r>
          </a:p>
          <a:p>
            <a:r>
              <a:rPr lang="en-US" altLang="zh-CN" smtClean="0"/>
              <a:t>       </a:t>
            </a:r>
            <a:r>
              <a:rPr lang="zh-CN" altLang="zh-CN" smtClean="0"/>
              <a:t>他的画描绘出法国的神韵。</a:t>
            </a:r>
          </a:p>
          <a:p>
            <a:r>
              <a:rPr lang="x-none" altLang="zh-CN" smtClean="0"/>
              <a:t>in essence  从本质上讲；事实上</a:t>
            </a:r>
            <a:endParaRPr lang="zh-CN" altLang="zh-CN" smtClean="0"/>
          </a:p>
          <a:p>
            <a:r>
              <a:rPr lang="x-none" altLang="zh-CN" b="1" i="1" smtClean="0"/>
              <a:t>e.g.</a:t>
            </a:r>
            <a:r>
              <a:rPr lang="en-US" altLang="zh-CN" b="1" i="1" smtClean="0"/>
              <a:t>  </a:t>
            </a:r>
            <a:r>
              <a:rPr lang="x-none" altLang="zh-CN" smtClean="0"/>
              <a:t>In essence, your situation isn’t so different from mine.</a:t>
            </a:r>
            <a:endParaRPr lang="zh-CN" altLang="zh-CN" smtClean="0"/>
          </a:p>
          <a:p>
            <a:r>
              <a:rPr lang="en-US" altLang="zh-CN" b="1" i="1" smtClean="0"/>
              <a:t>        </a:t>
            </a:r>
            <a:r>
              <a:rPr lang="x-none" altLang="zh-CN" smtClean="0"/>
              <a:t>从本质上讲，你我的情况并非相差很远。</a:t>
            </a:r>
            <a:endParaRPr lang="zh-CN" altLang="zh-CN"/>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516466" y="1764196"/>
            <a:ext cx="6079068" cy="4332148"/>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7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This is the </a:t>
            </a:r>
            <a:r>
              <a:rPr lang="en-US" altLang="zh-CN" sz="1700" b="1" kern="100" smtClean="0">
                <a:solidFill>
                  <a:srgbClr val="0070C0"/>
                </a:solidFill>
                <a:latin typeface="Times New Roman" panose="02020603050405020304" charset="0"/>
              </a:rPr>
              <a:t>essence</a:t>
            </a:r>
            <a:r>
              <a:rPr lang="en-US" altLang="zh-CN" sz="2000" b="1" baseline="30000" smtClean="0">
                <a:solidFill>
                  <a:schemeClr val="accent5"/>
                </a:solidFill>
                <a:latin typeface="Times New Roman" panose="02020603050405020304" charset="0"/>
                <a:cs typeface="Times New Roman" panose="02020603050405020304" charset="0"/>
              </a:rPr>
              <a:t>8</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of one of life’s great </a:t>
            </a:r>
            <a:r>
              <a:rPr lang="en-US" altLang="zh-CN" sz="1700" b="1" kern="100" smtClean="0">
                <a:solidFill>
                  <a:srgbClr val="0070C0"/>
                </a:solidFill>
                <a:latin typeface="Times New Roman" panose="02020603050405020304" charset="0"/>
              </a:rPr>
              <a:t>ironies</a:t>
            </a:r>
            <a:r>
              <a:rPr lang="en-US" altLang="zh-CN" sz="2000" b="1" baseline="30000" smtClean="0">
                <a:solidFill>
                  <a:schemeClr val="accent5"/>
                </a:solidFill>
                <a:latin typeface="Times New Roman" panose="02020603050405020304" charset="0"/>
                <a:cs typeface="Times New Roman" panose="02020603050405020304" charset="0"/>
              </a:rPr>
              <a:t>9</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Success leads to money. Money</a:t>
            </a:r>
            <a:r>
              <a:rPr lang="en-US" altLang="zh-CN" sz="1700" b="1" kern="100" smtClean="0">
                <a:solidFill>
                  <a:srgbClr val="0070C0"/>
                </a:solidFill>
                <a:latin typeface="Times New Roman" panose="02020603050405020304" charset="0"/>
              </a:rPr>
              <a:t> rarely</a:t>
            </a:r>
            <a:r>
              <a:rPr lang="en-US" altLang="zh-CN" sz="2000" b="1" baseline="30000" smtClean="0">
                <a:solidFill>
                  <a:schemeClr val="accent5"/>
                </a:solidFill>
                <a:latin typeface="Times New Roman" panose="02020603050405020304" charset="0"/>
                <a:cs typeface="Times New Roman" panose="02020603050405020304" charset="0"/>
              </a:rPr>
              <a:t>10</a:t>
            </a:r>
            <a:r>
              <a:rPr lang="en-US" altLang="zh-CN" sz="1700" b="1" kern="100" smtClean="0">
                <a:solidFill>
                  <a:srgbClr val="0070C0"/>
                </a:solidFill>
                <a:latin typeface="Times New Roman" panose="02020603050405020304" charset="0"/>
              </a:rPr>
              <a:t>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leads to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success. It’s </a:t>
            </a:r>
            <a:r>
              <a:rPr lang="en-US" altLang="zh-CN" sz="1700" b="1" kern="100" smtClean="0">
                <a:solidFill>
                  <a:srgbClr val="0070C0"/>
                </a:solidFill>
                <a:latin typeface="Times New Roman" panose="02020603050405020304" charset="0"/>
              </a:rPr>
              <a:t>real-world</a:t>
            </a:r>
            <a:r>
              <a:rPr lang="en-US" altLang="zh-CN" sz="2000" b="1" baseline="30000" smtClean="0">
                <a:solidFill>
                  <a:schemeClr val="accent5"/>
                </a:solidFill>
                <a:latin typeface="Times New Roman" panose="02020603050405020304" charset="0"/>
                <a:cs typeface="Times New Roman" panose="02020603050405020304" charset="0"/>
              </a:rPr>
              <a:t>11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1700" b="1" kern="100" smtClean="0">
                <a:solidFill>
                  <a:srgbClr val="0070C0"/>
                </a:solidFill>
                <a:latin typeface="Times New Roman" panose="02020603050405020304" charset="0"/>
              </a:rPr>
              <a:t>logic</a:t>
            </a:r>
            <a:r>
              <a:rPr lang="en-US" altLang="zh-CN" sz="2000" b="1" baseline="30000" smtClean="0">
                <a:solidFill>
                  <a:schemeClr val="accent5"/>
                </a:solidFill>
                <a:latin typeface="Times New Roman" panose="02020603050405020304" charset="0"/>
                <a:cs typeface="Times New Roman" panose="02020603050405020304" charset="0"/>
              </a:rPr>
              <a:t>12</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p>
          <a:p>
            <a:pPr>
              <a:lnSpc>
                <a:spcPct val="130000"/>
              </a:lnSpc>
            </a:pPr>
            <a:r>
              <a:rPr lang="en-US" altLang="zh-CN" sz="2400" b="1" smtClean="0">
                <a:solidFill>
                  <a:srgbClr val="FF0000"/>
                </a:solidFill>
                <a:latin typeface="Comic Sans MS" panose="030F0702030302020204" pitchFamily="66" charset="0"/>
              </a:rPr>
              <a:t>8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If you’re true to yourself and achieve your goals, not only will you feel fulfilled, but you’ll also find plenty of money when you arrive at your </a:t>
            </a:r>
            <a:r>
              <a:rPr lang="en-US" altLang="zh-CN" sz="1700" b="1" kern="100" smtClean="0">
                <a:solidFill>
                  <a:srgbClr val="0070C0"/>
                </a:solidFill>
                <a:latin typeface="Times New Roman" panose="02020603050405020304" charset="0"/>
              </a:rPr>
              <a:t>destination</a:t>
            </a:r>
            <a:r>
              <a:rPr lang="en-US" altLang="zh-CN" sz="2000" b="1" baseline="30000" smtClean="0">
                <a:solidFill>
                  <a:schemeClr val="accent5"/>
                </a:solidFill>
                <a:latin typeface="Times New Roman" panose="02020603050405020304" charset="0"/>
                <a:cs typeface="Times New Roman" panose="02020603050405020304" charset="0"/>
              </a:rPr>
              <a:t>13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p>
          <a:p>
            <a:pPr>
              <a:lnSpc>
                <a:spcPct val="130000"/>
              </a:lnSpc>
            </a:pPr>
            <a:r>
              <a:rPr lang="en-US" altLang="zh-CN" sz="2400" b="1" smtClean="0">
                <a:solidFill>
                  <a:srgbClr val="FF0000"/>
                </a:solidFill>
                <a:latin typeface="Comic Sans MS" panose="030F0702030302020204" pitchFamily="66" charset="0"/>
              </a:rPr>
              <a:t>9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But if wealth is your definition of success, you will possibly never achieve it. It’s superficial. It’s not fulfilling. The more you have, the more you want. The more you spend, the more you need.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7049631" y="1742446"/>
            <a:ext cx="467670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irony</a:t>
            </a:r>
            <a:r>
              <a:rPr lang="en-US" altLang="zh-CN" smtClean="0"/>
              <a:t> /'aɪrəni/      n. </a:t>
            </a:r>
            <a:r>
              <a:rPr lang="zh-CN" altLang="en-US" smtClean="0"/>
              <a:t>讽刺，冷嘲</a:t>
            </a:r>
            <a:endParaRPr lang="en-US" altLang="zh-CN" smtClean="0"/>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2209055" y="1883481"/>
          <a:ext cx="805079" cy="349927"/>
        </p:xfrm>
        <a:graphic>
          <a:graphicData uri="http://schemas.openxmlformats.org/drawingml/2006/table">
            <a:tbl>
              <a:tblPr/>
              <a:tblGrid>
                <a:gridCol w="80507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5" name="矩形 44"/>
          <p:cNvSpPr/>
          <p:nvPr/>
        </p:nvSpPr>
        <p:spPr>
          <a:xfrm>
            <a:off x="6998831" y="3926847"/>
            <a:ext cx="467670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destination</a:t>
            </a:r>
            <a:r>
              <a:rPr lang="en-US" altLang="zh-CN" smtClean="0"/>
              <a:t> /ˌdestɪ'neɪʃn/ n. </a:t>
            </a:r>
            <a:r>
              <a:rPr lang="zh-CN" altLang="en-US" smtClean="0"/>
              <a:t>目的地，终点</a:t>
            </a:r>
            <a:endParaRPr lang="zh-CN" altLang="zh-CN" smtClean="0"/>
          </a:p>
        </p:txBody>
      </p:sp>
      <p:sp>
        <p:nvSpPr>
          <p:cNvPr id="48" name="矩形 47"/>
          <p:cNvSpPr/>
          <p:nvPr/>
        </p:nvSpPr>
        <p:spPr>
          <a:xfrm>
            <a:off x="6888764" y="2233513"/>
            <a:ext cx="467670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logic</a:t>
            </a:r>
            <a:r>
              <a:rPr lang="en-US" altLang="zh-CN" smtClean="0"/>
              <a:t> /'lɒdʒɪk/ n. </a:t>
            </a:r>
            <a:r>
              <a:rPr lang="zh-CN" altLang="en-US" smtClean="0"/>
              <a:t>逻辑，逻辑学</a:t>
            </a:r>
          </a:p>
        </p:txBody>
      </p:sp>
      <p:sp>
        <p:nvSpPr>
          <p:cNvPr id="49" name="矩形 48"/>
          <p:cNvSpPr/>
          <p:nvPr/>
        </p:nvSpPr>
        <p:spPr>
          <a:xfrm>
            <a:off x="6956497" y="3164847"/>
            <a:ext cx="4676701"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real-world</a:t>
            </a:r>
            <a:r>
              <a:rPr lang="en-US" altLang="zh-CN" smtClean="0"/>
              <a:t> /'riːəl'wɜːld/ </a:t>
            </a:r>
          </a:p>
          <a:p>
            <a:r>
              <a:rPr lang="en-US" altLang="zh-CN" smtClean="0"/>
              <a:t>     adj. </a:t>
            </a:r>
            <a:r>
              <a:rPr lang="zh-CN" altLang="en-US" smtClean="0"/>
              <a:t>存在于现实世界的；真实的</a:t>
            </a:r>
          </a:p>
        </p:txBody>
      </p:sp>
      <p:sp>
        <p:nvSpPr>
          <p:cNvPr id="50" name="矩形 49"/>
          <p:cNvSpPr/>
          <p:nvPr/>
        </p:nvSpPr>
        <p:spPr>
          <a:xfrm>
            <a:off x="7066564" y="1852512"/>
            <a:ext cx="467670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rarely </a:t>
            </a:r>
            <a:r>
              <a:rPr lang="en-US" altLang="zh-CN" smtClean="0"/>
              <a:t>/'reəli/       adv. </a:t>
            </a:r>
            <a:r>
              <a:rPr lang="zh-CN" altLang="en-US" smtClean="0"/>
              <a:t>很少；罕有地</a:t>
            </a:r>
          </a:p>
        </p:txBody>
      </p:sp>
      <p:graphicFrame>
        <p:nvGraphicFramePr>
          <p:cNvPr id="51" name="Group 80"/>
          <p:cNvGraphicFramePr>
            <a:graphicFrameLocks noGrp="1"/>
          </p:cNvGraphicFramePr>
          <p:nvPr/>
        </p:nvGraphicFramePr>
        <p:xfrm>
          <a:off x="5163922" y="1917347"/>
          <a:ext cx="805079" cy="349927"/>
        </p:xfrm>
        <a:graphic>
          <a:graphicData uri="http://schemas.openxmlformats.org/drawingml/2006/table">
            <a:tbl>
              <a:tblPr/>
              <a:tblGrid>
                <a:gridCol w="80507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3834655" y="2366081"/>
          <a:ext cx="805079" cy="349927"/>
        </p:xfrm>
        <a:graphic>
          <a:graphicData uri="http://schemas.openxmlformats.org/drawingml/2006/table">
            <a:tbl>
              <a:tblPr/>
              <a:tblGrid>
                <a:gridCol w="80507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964455" y="2713215"/>
          <a:ext cx="982878" cy="349927"/>
        </p:xfrm>
        <a:graphic>
          <a:graphicData uri="http://schemas.openxmlformats.org/drawingml/2006/table">
            <a:tbl>
              <a:tblPr/>
              <a:tblGrid>
                <a:gridCol w="98287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2149789" y="2730148"/>
          <a:ext cx="593411" cy="349927"/>
        </p:xfrm>
        <a:graphic>
          <a:graphicData uri="http://schemas.openxmlformats.org/drawingml/2006/table">
            <a:tbl>
              <a:tblPr/>
              <a:tblGrid>
                <a:gridCol w="59341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3876988" y="3957815"/>
          <a:ext cx="999812" cy="349927"/>
        </p:xfrm>
        <a:graphic>
          <a:graphicData uri="http://schemas.openxmlformats.org/drawingml/2006/table">
            <a:tbl>
              <a:tblPr/>
              <a:tblGrid>
                <a:gridCol w="9998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6" name="矩形 55"/>
          <p:cNvSpPr/>
          <p:nvPr/>
        </p:nvSpPr>
        <p:spPr>
          <a:xfrm>
            <a:off x="7108897" y="3317247"/>
            <a:ext cx="4676701"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lead to</a:t>
            </a:r>
            <a:r>
              <a:rPr lang="en-US" altLang="zh-CN" smtClean="0"/>
              <a:t>  </a:t>
            </a:r>
            <a:r>
              <a:rPr lang="zh-CN" altLang="en-US" smtClean="0"/>
              <a:t>　</a:t>
            </a:r>
            <a:r>
              <a:rPr lang="en-US" altLang="zh-CN" smtClean="0"/>
              <a:t>(</a:t>
            </a:r>
            <a:r>
              <a:rPr lang="zh-CN" altLang="en-US" smtClean="0"/>
              <a:t>道路</a:t>
            </a:r>
            <a:r>
              <a:rPr lang="en-US" altLang="zh-CN" smtClean="0"/>
              <a:t>) </a:t>
            </a:r>
            <a:r>
              <a:rPr lang="zh-CN" altLang="en-US" smtClean="0"/>
              <a:t>通向；导致</a:t>
            </a:r>
          </a:p>
          <a:p>
            <a:r>
              <a:rPr lang="en-US" altLang="zh-CN" smtClean="0"/>
              <a:t>     e.g. All roads lead to Rome. </a:t>
            </a:r>
            <a:endParaRPr lang="zh-CN" altLang="en-US" smtClean="0"/>
          </a:p>
        </p:txBody>
      </p:sp>
      <p:graphicFrame>
        <p:nvGraphicFramePr>
          <p:cNvPr id="57" name="Group 80"/>
          <p:cNvGraphicFramePr>
            <a:graphicFrameLocks noGrp="1"/>
          </p:cNvGraphicFramePr>
          <p:nvPr/>
        </p:nvGraphicFramePr>
        <p:xfrm>
          <a:off x="4689789" y="2391480"/>
          <a:ext cx="805079" cy="349927"/>
        </p:xfrm>
        <a:graphic>
          <a:graphicData uri="http://schemas.openxmlformats.org/drawingml/2006/table">
            <a:tbl>
              <a:tblPr/>
              <a:tblGrid>
                <a:gridCol w="80507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8" name="A-7.8.9.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73668"/>
            <a:ext cx="304800" cy="304800"/>
          </a:xfrm>
          <a:prstGeom prst="rect">
            <a:avLst/>
          </a:prstGeom>
        </p:spPr>
      </p:pic>
    </p:spTree>
  </p:cSld>
  <p:clrMapOvr>
    <a:masterClrMapping/>
  </p:clrMapOvr>
  <p:transition spd="slow">
    <p:wipe dir="u"/>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0"/>
                                        </p:tgtEl>
                                        <p:attrNameLst>
                                          <p:attrName>ppt_x</p:attrName>
                                        </p:attrNameLst>
                                      </p:cBhvr>
                                      <p:tavLst>
                                        <p:tav tm="0">
                                          <p:val>
                                            <p:strVal val="ppt_x"/>
                                          </p:val>
                                        </p:tav>
                                        <p:tav tm="100000">
                                          <p:val>
                                            <p:strVal val="ppt_x"/>
                                          </p:val>
                                        </p:tav>
                                      </p:tavLst>
                                    </p:anim>
                                    <p:anim calcmode="lin" valueType="num">
                                      <p:cBhvr additive="base">
                                        <p:cTn id="49" dur="500"/>
                                        <p:tgtEl>
                                          <p:spTgt spid="50"/>
                                        </p:tgtEl>
                                        <p:attrNameLst>
                                          <p:attrName>ppt_y</p:attrName>
                                        </p:attrNameLst>
                                      </p:cBhvr>
                                      <p:tavLst>
                                        <p:tav tm="0">
                                          <p:val>
                                            <p:strVal val="ppt_y"/>
                                          </p:val>
                                        </p:tav>
                                        <p:tav tm="100000">
                                          <p:val>
                                            <p:strVal val="1+ppt_h/2"/>
                                          </p:val>
                                        </p:tav>
                                      </p:tavLst>
                                    </p:anim>
                                    <p:set>
                                      <p:cBhvr>
                                        <p:cTn id="5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9"/>
                                        </p:tgtEl>
                                        <p:attrNameLst>
                                          <p:attrName>ppt_x</p:attrName>
                                        </p:attrNameLst>
                                      </p:cBhvr>
                                      <p:tavLst>
                                        <p:tav tm="0">
                                          <p:val>
                                            <p:strVal val="ppt_x"/>
                                          </p:val>
                                        </p:tav>
                                        <p:tav tm="100000">
                                          <p:val>
                                            <p:strVal val="ppt_x"/>
                                          </p:val>
                                        </p:tav>
                                      </p:tavLst>
                                    </p:anim>
                                    <p:anim calcmode="lin" valueType="num">
                                      <p:cBhvr additive="base">
                                        <p:cTn id="62" dur="500"/>
                                        <p:tgtEl>
                                          <p:spTgt spid="49"/>
                                        </p:tgtEl>
                                        <p:attrNameLst>
                                          <p:attrName>ppt_y</p:attrName>
                                        </p:attrNameLst>
                                      </p:cBhvr>
                                      <p:tavLst>
                                        <p:tav tm="0">
                                          <p:val>
                                            <p:strVal val="ppt_y"/>
                                          </p:val>
                                        </p:tav>
                                        <p:tav tm="100000">
                                          <p:val>
                                            <p:strVal val="1+ppt_h/2"/>
                                          </p:val>
                                        </p:tav>
                                      </p:tavLst>
                                    </p:anim>
                                    <p:set>
                                      <p:cBhvr>
                                        <p:cTn id="6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4" restart="whenNotActive" fill="hold" evtFilter="cancelBubble" nodeType="interactiveSeq">
                <p:stCondLst>
                  <p:cond evt="onClick" delay="0">
                    <p:tgtEl>
                      <p:spTgt spid="54"/>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fill="hold"/>
                                        <p:tgtEl>
                                          <p:spTgt spid="48"/>
                                        </p:tgtEl>
                                        <p:attrNameLst>
                                          <p:attrName>ppt_x</p:attrName>
                                        </p:attrNameLst>
                                      </p:cBhvr>
                                      <p:tavLst>
                                        <p:tav tm="0">
                                          <p:val>
                                            <p:strVal val="#ppt_x"/>
                                          </p:val>
                                        </p:tav>
                                        <p:tav tm="100000">
                                          <p:val>
                                            <p:strVal val="#ppt_x"/>
                                          </p:val>
                                        </p:tav>
                                      </p:tavLst>
                                    </p:anim>
                                    <p:anim calcmode="lin" valueType="num">
                                      <p:cBhvr additive="base">
                                        <p:cTn id="7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8"/>
                                        </p:tgtEl>
                                        <p:attrNameLst>
                                          <p:attrName>ppt_x</p:attrName>
                                        </p:attrNameLst>
                                      </p:cBhvr>
                                      <p:tavLst>
                                        <p:tav tm="0">
                                          <p:val>
                                            <p:strVal val="ppt_x"/>
                                          </p:val>
                                        </p:tav>
                                        <p:tav tm="100000">
                                          <p:val>
                                            <p:strVal val="ppt_x"/>
                                          </p:val>
                                        </p:tav>
                                      </p:tavLst>
                                    </p:anim>
                                    <p:anim calcmode="lin" valueType="num">
                                      <p:cBhvr additive="base">
                                        <p:cTn id="75" dur="500"/>
                                        <p:tgtEl>
                                          <p:spTgt spid="48"/>
                                        </p:tgtEl>
                                        <p:attrNameLst>
                                          <p:attrName>ppt_y</p:attrName>
                                        </p:attrNameLst>
                                      </p:cBhvr>
                                      <p:tavLst>
                                        <p:tav tm="0">
                                          <p:val>
                                            <p:strVal val="ppt_y"/>
                                          </p:val>
                                        </p:tav>
                                        <p:tav tm="100000">
                                          <p:val>
                                            <p:strVal val="1+ppt_h/2"/>
                                          </p:val>
                                        </p:tav>
                                      </p:tavLst>
                                    </p:anim>
                                    <p:set>
                                      <p:cBhvr>
                                        <p:cTn id="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45"/>
                                        </p:tgtEl>
                                        <p:attrNameLst>
                                          <p:attrName>ppt_x</p:attrName>
                                        </p:attrNameLst>
                                      </p:cBhvr>
                                      <p:tavLst>
                                        <p:tav tm="0">
                                          <p:val>
                                            <p:strVal val="ppt_x"/>
                                          </p:val>
                                        </p:tav>
                                        <p:tav tm="100000">
                                          <p:val>
                                            <p:strVal val="ppt_x"/>
                                          </p:val>
                                        </p:tav>
                                      </p:tavLst>
                                    </p:anim>
                                    <p:anim calcmode="lin" valueType="num">
                                      <p:cBhvr additive="base">
                                        <p:cTn id="88" dur="500"/>
                                        <p:tgtEl>
                                          <p:spTgt spid="45"/>
                                        </p:tgtEl>
                                        <p:attrNameLst>
                                          <p:attrName>ppt_y</p:attrName>
                                        </p:attrNameLst>
                                      </p:cBhvr>
                                      <p:tavLst>
                                        <p:tav tm="0">
                                          <p:val>
                                            <p:strVal val="ppt_y"/>
                                          </p:val>
                                        </p:tav>
                                        <p:tav tm="100000">
                                          <p:val>
                                            <p:strVal val="1+ppt_h/2"/>
                                          </p:val>
                                        </p:tav>
                                      </p:tavLst>
                                    </p:anim>
                                    <p:set>
                                      <p:cBhvr>
                                        <p:cTn id="8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0" restart="whenNotActive" fill="hold" evtFilter="cancelBubble" nodeType="interactiveSeq">
                <p:stCondLst>
                  <p:cond evt="onClick" delay="0">
                    <p:tgtEl>
                      <p:spTgt spid="57"/>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56"/>
                                        </p:tgtEl>
                                        <p:attrNameLst>
                                          <p:attrName>ppt_x</p:attrName>
                                        </p:attrNameLst>
                                      </p:cBhvr>
                                      <p:tavLst>
                                        <p:tav tm="0">
                                          <p:val>
                                            <p:strVal val="ppt_x"/>
                                          </p:val>
                                        </p:tav>
                                        <p:tav tm="100000">
                                          <p:val>
                                            <p:strVal val="ppt_x"/>
                                          </p:val>
                                        </p:tav>
                                      </p:tavLst>
                                    </p:anim>
                                    <p:anim calcmode="lin" valueType="num">
                                      <p:cBhvr additive="base">
                                        <p:cTn id="101" dur="500"/>
                                        <p:tgtEl>
                                          <p:spTgt spid="56"/>
                                        </p:tgtEl>
                                        <p:attrNameLst>
                                          <p:attrName>ppt_y</p:attrName>
                                        </p:attrNameLst>
                                      </p:cBhvr>
                                      <p:tavLst>
                                        <p:tav tm="0">
                                          <p:val>
                                            <p:strVal val="ppt_y"/>
                                          </p:val>
                                        </p:tav>
                                        <p:tav tm="100000">
                                          <p:val>
                                            <p:strVal val="1+ppt_h/2"/>
                                          </p:val>
                                        </p:tav>
                                      </p:tavLst>
                                    </p:anim>
                                    <p:set>
                                      <p:cBhvr>
                                        <p:cTn id="10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40950" fill="hold"/>
                                        <p:tgtEl>
                                          <p:spTgt spid="58"/>
                                        </p:tgtEl>
                                      </p:cBhvr>
                                    </p:cmd>
                                  </p:childTnLst>
                                </p:cTn>
                              </p:par>
                            </p:childTnLst>
                          </p:cTn>
                        </p:par>
                      </p:childTnLst>
                    </p:cTn>
                  </p:par>
                </p:childTnLst>
              </p:cTn>
              <p:nextCondLst>
                <p:cond evt="onClick" delay="0">
                  <p:tgtEl>
                    <p:spTgt spid="40"/>
                  </p:tgtEl>
                </p:cond>
              </p:nextCondLst>
            </p:seq>
            <p:seq concurrent="1" nextAc="seek">
              <p:cTn id="109" restart="whenNotActive" fill="hold" evtFilter="cancelBubble" nodeType="interactiveSeq">
                <p:stCondLst>
                  <p:cond evt="onClick" delay="0">
                    <p:tgtEl>
                      <p:spTgt spid="41"/>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58"/>
                                        </p:tgtEl>
                                      </p:cBhvr>
                                    </p:cmd>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p:stCondLst>
                        <p:cond delay="0"/>
                      </p:stCondLst>
                      <p:childTnLst>
                        <p:par>
                          <p:cTn id="116" fill="hold">
                            <p:stCondLst>
                              <p:cond delay="0"/>
                            </p:stCondLst>
                            <p:childTnLst>
                              <p:par>
                                <p:cTn id="117" presetID="3" presetClass="mediacall" presetSubtype="0" fill="hold" nodeType="clickEffect">
                                  <p:stCondLst>
                                    <p:cond delay="0"/>
                                  </p:stCondLst>
                                  <p:childTnLst>
                                    <p:cmd type="call" cmd="stop">
                                      <p:cBhvr>
                                        <p:cTn id="118" dur="1" fill="hold"/>
                                        <p:tgtEl>
                                          <p:spTgt spid="58"/>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45" grpId="0" animBg="1"/>
      <p:bldP spid="45" grpId="1" animBg="1"/>
      <p:bldP spid="48" grpId="0" animBg="1"/>
      <p:bldP spid="48" grpId="1" animBg="1"/>
      <p:bldP spid="49" grpId="0" animBg="1"/>
      <p:bldP spid="49" grpId="1" animBg="1"/>
      <p:bldP spid="50" grpId="0" animBg="1"/>
      <p:bldP spid="50" grpId="1" animBg="1"/>
      <p:bldP spid="56" grpId="0" animBg="1"/>
      <p:bldP spid="5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10</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02439" y="2538640"/>
            <a:ext cx="5203534" cy="1477328"/>
          </a:xfrm>
          <a:prstGeom prst="rect">
            <a:avLst/>
          </a:prstGeom>
          <a:solidFill>
            <a:srgbClr val="FFFF99"/>
          </a:solidFill>
        </p:spPr>
        <p:txBody>
          <a:bodyPr wrap="square">
            <a:spAutoFit/>
          </a:bodyPr>
          <a:lstStyle/>
          <a:p>
            <a:r>
              <a:rPr lang="en-US" altLang="zh-CN" smtClean="0"/>
              <a:t>         </a:t>
            </a:r>
            <a:r>
              <a:rPr lang="zh-CN" altLang="zh-CN" smtClean="0"/>
              <a:t>那些风险投资者就是很好的例子。有些人管理着</a:t>
            </a:r>
            <a:r>
              <a:rPr lang="en-US" altLang="zh-CN" smtClean="0"/>
              <a:t>10</a:t>
            </a:r>
            <a:r>
              <a:rPr lang="zh-CN" altLang="zh-CN" smtClean="0"/>
              <a:t>亿美元的基金，你肯定会以为，他们全部生活的重心都集中在产生和增加自己的财富上。事实并非如此，至少我所认识的顶尖科技产业风险投资者并不都是这样。</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684812" y="3291716"/>
            <a:ext cx="4033988"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charset="0"/>
                <a:ea typeface="+mn-ea"/>
              </a:rPr>
              <a:t>★ </a:t>
            </a:r>
            <a:r>
              <a:rPr lang="en-US" altLang="zh-CN" b="1" kern="100" smtClean="0">
                <a:solidFill>
                  <a:srgbClr val="0070C0"/>
                </a:solidFill>
                <a:latin typeface="Times New Roman" panose="02020603050405020304" charset="0"/>
              </a:rPr>
              <a:t>manage</a:t>
            </a:r>
            <a:r>
              <a:rPr lang="en-US" altLang="zh-CN" smtClean="0"/>
              <a:t> /'mænɪdʒ/    v. </a:t>
            </a:r>
            <a:r>
              <a:rPr lang="zh-CN" altLang="en-US" smtClean="0"/>
              <a:t>经营，管理</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29027" y="2593930"/>
            <a:ext cx="4988934" cy="2307555"/>
          </a:xfrm>
          <a:prstGeom prst="rect">
            <a:avLst/>
          </a:prstGeom>
          <a:noFill/>
        </p:spPr>
        <p:txBody>
          <a:bodyPr wrap="square" rtlCol="0">
            <a:spAutoFit/>
          </a:bodyPr>
          <a:lstStyle/>
          <a:p>
            <a:pPr algn="just"/>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10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VCs are a great example of what I’m talking about. Since some of them </a:t>
            </a:r>
            <a:r>
              <a:rPr lang="en-US" altLang="zh-CN" sz="1700" b="1" kern="100" smtClean="0">
                <a:solidFill>
                  <a:srgbClr val="0070C0"/>
                </a:solidFill>
                <a:latin typeface="Times New Roman" panose="02020603050405020304" charset="0"/>
              </a:rPr>
              <a:t>manage</a:t>
            </a:r>
            <a:r>
              <a:rPr lang="en-US" altLang="zh-CN" sz="2000" b="1" baseline="30000" smtClean="0">
                <a:solidFill>
                  <a:schemeClr val="accent5"/>
                </a:solidFill>
                <a:latin typeface="Times New Roman" panose="02020603050405020304" charset="0"/>
                <a:cs typeface="Times New Roman" panose="02020603050405020304" charset="0"/>
              </a:rPr>
              <a:t>14</a:t>
            </a:r>
            <a:r>
              <a:rPr lang="en-US" altLang="zh-CN" sz="1700" b="1" kern="100" smtClean="0">
                <a:solidFill>
                  <a:srgbClr val="0070C0"/>
                </a:solidFill>
                <a:latin typeface="Times New Roman" panose="02020603050405020304" charset="0"/>
              </a:rPr>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$1 billion funds, you’d imagine that their entire lives have been focused on </a:t>
            </a:r>
            <a:r>
              <a:rPr lang="en-US" altLang="zh-CN" sz="1700" b="1" kern="100" smtClean="0">
                <a:solidFill>
                  <a:srgbClr val="0070C0"/>
                </a:solidFill>
                <a:latin typeface="Times New Roman" panose="02020603050405020304" charset="0"/>
              </a:rPr>
              <a:t>generating</a:t>
            </a:r>
            <a:r>
              <a:rPr lang="en-US" altLang="zh-CN" sz="2000" b="1" baseline="30000" smtClean="0">
                <a:solidFill>
                  <a:schemeClr val="accent5"/>
                </a:solidFill>
                <a:latin typeface="Times New Roman" panose="02020603050405020304" charset="0"/>
                <a:cs typeface="Times New Roman" panose="02020603050405020304" charset="0"/>
              </a:rPr>
              <a:t>15</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and increasing their own wealth. Not true, at least not for any of the top tech industry VCs I’ve known.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660165" y="3850646"/>
            <a:ext cx="4295702"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generate</a:t>
            </a:r>
            <a:r>
              <a:rPr lang="en-US" altLang="zh-CN" smtClean="0"/>
              <a:t> /'dʒenəreɪt/     v. </a:t>
            </a:r>
            <a:r>
              <a:rPr lang="zh-CN" altLang="en-US" smtClean="0"/>
              <a:t>产生；形成</a:t>
            </a:r>
            <a:endParaRPr lang="zh-CN" altLang="zh-CN" smtClean="0"/>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520455" y="29926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4037855" y="3593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8" name="A-10.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430867"/>
            <a:ext cx="304800" cy="304800"/>
          </a:xfrm>
          <a:prstGeom prst="rect">
            <a:avLst/>
          </a:prstGeom>
        </p:spPr>
      </p:pic>
    </p:spTree>
  </p:cSld>
  <p:clrMapOvr>
    <a:masterClrMapping/>
  </p:clrMapOvr>
  <p:transition spd="slow">
    <p:wedg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848" fill="hold"/>
                                        <p:tgtEl>
                                          <p:spTgt spid="48"/>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8"/>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8"/>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710237" cy="461537"/>
          </a:xfrm>
          <a:prstGeom prst="rect">
            <a:avLst/>
          </a:prstGeom>
          <a:noFill/>
        </p:spPr>
        <p:txBody>
          <a:bodyPr wrap="square">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11-12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51638" y="3309108"/>
            <a:ext cx="5203534" cy="1754326"/>
          </a:xfrm>
          <a:prstGeom prst="rect">
            <a:avLst/>
          </a:prstGeom>
          <a:solidFill>
            <a:srgbClr val="FFFF99"/>
          </a:solidFill>
        </p:spPr>
        <p:txBody>
          <a:bodyPr wrap="square">
            <a:spAutoFit/>
          </a:bodyPr>
          <a:lstStyle/>
          <a:p>
            <a:r>
              <a:rPr lang="en-US" altLang="zh-CN" smtClean="0"/>
              <a:t>         </a:t>
            </a:r>
            <a:r>
              <a:rPr lang="zh-CN" altLang="zh-CN" smtClean="0"/>
              <a:t>他们大多数人都是从工程师、研究人员、分析师或营销人员努力一步步走向成功的。在漫长的岁月里，他们的目标必然与工作有关，而非财富。</a:t>
            </a:r>
          </a:p>
          <a:p>
            <a:r>
              <a:rPr lang="en-US" altLang="zh-CN" smtClean="0"/>
              <a:t>         </a:t>
            </a:r>
            <a:r>
              <a:rPr lang="zh-CN" altLang="zh-CN" smtClean="0"/>
              <a:t>唯有如此，他们才成为投资者。如果他们完成了自己的目标，那么个人财富就会随之而来。</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845679" y="2495850"/>
            <a:ext cx="4880655"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da-DK" altLang="zh-CN" smtClean="0"/>
              <a:t> </a:t>
            </a:r>
            <a:r>
              <a:rPr lang="da-DK" altLang="zh-CN" b="1" kern="100" smtClean="0">
                <a:solidFill>
                  <a:srgbClr val="0070C0"/>
                </a:solidFill>
                <a:latin typeface="Times New Roman" panose="02020603050405020304" charset="0"/>
              </a:rPr>
              <a:t>analyst</a:t>
            </a:r>
            <a:r>
              <a:rPr lang="da-DK" altLang="zh-CN" smtClean="0"/>
              <a:t> /'ænəlɪst/     n. </a:t>
            </a:r>
            <a:r>
              <a:rPr lang="zh-CN" altLang="da-DK" smtClean="0"/>
              <a:t>分析家</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6693" y="1891196"/>
            <a:ext cx="5004508" cy="3852017"/>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11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Most of them cut their teeth as </a:t>
            </a:r>
            <a:r>
              <a:rPr lang="en-US" altLang="zh-CN" sz="1700" b="1" kern="100" smtClean="0">
                <a:solidFill>
                  <a:srgbClr val="0070C0"/>
                </a:solidFill>
                <a:latin typeface="Times New Roman" panose="02020603050405020304" charset="0"/>
              </a:rPr>
              <a:t>engineers</a:t>
            </a:r>
            <a:r>
              <a:rPr lang="en-US" altLang="zh-CN" sz="2000" b="1" baseline="30000" smtClean="0">
                <a:solidFill>
                  <a:schemeClr val="accent5"/>
                </a:solidFill>
                <a:latin typeface="Times New Roman" panose="02020603050405020304" charset="0"/>
                <a:cs typeface="Times New Roman" panose="02020603050405020304" charset="0"/>
              </a:rPr>
              <a:t>16</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researchers, </a:t>
            </a:r>
            <a:r>
              <a:rPr lang="en-US" altLang="zh-CN" sz="1700" b="1" kern="100" smtClean="0">
                <a:solidFill>
                  <a:srgbClr val="0070C0"/>
                </a:solidFill>
                <a:latin typeface="Times New Roman" panose="02020603050405020304" charset="0"/>
              </a:rPr>
              <a:t>analysts</a:t>
            </a:r>
            <a:r>
              <a:rPr lang="en-US" altLang="zh-CN" sz="2000" b="1" baseline="30000" smtClean="0">
                <a:solidFill>
                  <a:schemeClr val="accent5"/>
                </a:solidFill>
                <a:latin typeface="Times New Roman" panose="02020603050405020304" charset="0"/>
                <a:cs typeface="Times New Roman" panose="02020603050405020304" charset="0"/>
              </a:rPr>
              <a:t>17</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or </a:t>
            </a:r>
            <a:r>
              <a:rPr lang="en-US" altLang="zh-CN" sz="1700" b="1" kern="100" smtClean="0">
                <a:solidFill>
                  <a:srgbClr val="0070C0"/>
                </a:solidFill>
                <a:latin typeface="Times New Roman" panose="02020603050405020304" charset="0"/>
              </a:rPr>
              <a:t>marketers</a:t>
            </a:r>
            <a:r>
              <a:rPr lang="en-US" altLang="zh-CN" sz="2000" b="1" baseline="30000" smtClean="0">
                <a:solidFill>
                  <a:schemeClr val="accent5"/>
                </a:solidFill>
                <a:latin typeface="Times New Roman" panose="02020603050405020304" charset="0"/>
                <a:cs typeface="Times New Roman" panose="02020603050405020304" charset="0"/>
              </a:rPr>
              <a:t>18</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who eventually became successful through the efforts of a long period. During long years, their goals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were </a:t>
            </a:r>
            <a:r>
              <a:rPr lang="en-US" altLang="zh-CN" sz="1700" b="1" u="sng" kern="100" smtClean="0">
                <a:solidFill>
                  <a:srgbClr val="0070C0"/>
                </a:solidFill>
                <a:latin typeface="Times New Roman" panose="02020603050405020304" charset="0"/>
              </a:rPr>
              <a:t>inevitably</a:t>
            </a:r>
            <a:r>
              <a:rPr lang="en-US" altLang="zh-CN" sz="2000" b="1" u="sng" baseline="30000" smtClean="0">
                <a:solidFill>
                  <a:schemeClr val="accent5"/>
                </a:solidFill>
                <a:latin typeface="Times New Roman" panose="02020603050405020304" charset="0"/>
                <a:cs typeface="Times New Roman" panose="02020603050405020304" charset="0"/>
              </a:rPr>
              <a:t>19</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 related to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their work, not their wealth. </a:t>
            </a:r>
          </a:p>
          <a:p>
            <a:pPr algn="just">
              <a:lnSpc>
                <a:spcPct val="130000"/>
              </a:lnSpc>
            </a:pPr>
            <a:r>
              <a:rPr lang="en-US" altLang="zh-CN" sz="2400" b="1" smtClean="0">
                <a:solidFill>
                  <a:srgbClr val="FF0000"/>
                </a:solidFill>
                <a:latin typeface="Comic Sans MS" panose="030F0702030302020204" pitchFamily="66" charset="0"/>
              </a:rPr>
              <a:t>12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Then, and only then, did they become </a:t>
            </a:r>
            <a:r>
              <a:rPr lang="en-US" altLang="zh-CN" sz="1700" b="1" kern="100" smtClean="0">
                <a:solidFill>
                  <a:srgbClr val="0070C0"/>
                </a:solidFill>
                <a:latin typeface="Times New Roman" panose="02020603050405020304" charset="0"/>
              </a:rPr>
              <a:t>investors</a:t>
            </a:r>
            <a:r>
              <a:rPr lang="en-US" altLang="zh-CN" sz="2000" b="1" baseline="30000" smtClean="0">
                <a:solidFill>
                  <a:schemeClr val="accent5"/>
                </a:solidFill>
                <a:latin typeface="Times New Roman" panose="02020603050405020304" charset="0"/>
                <a:cs typeface="Times New Roman" panose="02020603050405020304" charset="0"/>
              </a:rPr>
              <a:t>20</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If they’re </a:t>
            </a:r>
            <a:r>
              <a:rPr lang="en-US" altLang="zh-CN" sz="1700" b="1" kern="100" smtClean="0">
                <a:solidFill>
                  <a:srgbClr val="0070C0"/>
                </a:solidFill>
                <a:latin typeface="Times New Roman" panose="02020603050405020304" charset="0"/>
              </a:rPr>
              <a:t>successful</a:t>
            </a:r>
            <a:r>
              <a:rPr lang="en-US" altLang="zh-CN" sz="2000" b="1" baseline="30000" smtClean="0">
                <a:solidFill>
                  <a:schemeClr val="accent5"/>
                </a:solidFill>
                <a:latin typeface="Times New Roman" panose="02020603050405020304" charset="0"/>
                <a:cs typeface="Times New Roman" panose="02020603050405020304" charset="0"/>
              </a:rPr>
              <a:t>21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that, then personal wealth comes with the </a:t>
            </a:r>
            <a:r>
              <a:rPr lang="en-US" altLang="zh-CN" sz="1700" b="1" kern="100" smtClean="0">
                <a:solidFill>
                  <a:srgbClr val="0070C0"/>
                </a:solidFill>
                <a:latin typeface="Times New Roman" panose="02020603050405020304" charset="0"/>
              </a:rPr>
              <a:t>territory</a:t>
            </a:r>
            <a:r>
              <a:rPr lang="en-US" altLang="zh-CN" sz="2000" b="1" baseline="30000" smtClean="0">
                <a:solidFill>
                  <a:schemeClr val="accent5"/>
                </a:solidFill>
                <a:latin typeface="Times New Roman" panose="02020603050405020304" charset="0"/>
                <a:cs typeface="Times New Roman" panose="02020603050405020304" charset="0"/>
              </a:rPr>
              <a:t>22</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837965" y="2106512"/>
            <a:ext cx="4727502" cy="369332"/>
          </a:xfrm>
          <a:prstGeom prst="rect">
            <a:avLst/>
          </a:prstGeom>
          <a:solidFill>
            <a:srgbClr val="D7F9D3"/>
          </a:solidFill>
          <a:ln>
            <a:solidFill>
              <a:srgbClr val="FF0000"/>
            </a:solidFill>
          </a:ln>
        </p:spPr>
        <p:txBody>
          <a:bodyPr wrap="square">
            <a:spAutoFit/>
          </a:bodyPr>
          <a:lstStyle/>
          <a:p>
            <a:r>
              <a:rPr lang="zh-CN" altLang="zh-CN" sz="1600" kern="100" smtClean="0">
                <a:solidFill>
                  <a:srgbClr val="0070C0"/>
                </a:solidFill>
                <a:latin typeface="Times New Roman" panose="02020603050405020304" charset="0"/>
              </a:rPr>
              <a:t>★</a:t>
            </a:r>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engineer </a:t>
            </a:r>
            <a:r>
              <a:rPr lang="en-US" altLang="zh-CN" smtClean="0"/>
              <a:t>/ˌendʒɪ'nɪə(r)/    n. </a:t>
            </a:r>
            <a:r>
              <a:rPr lang="zh-CN" altLang="en-US" smtClean="0"/>
              <a:t>工程师，技师</a:t>
            </a:r>
          </a:p>
        </p:txBody>
      </p:sp>
      <p:graphicFrame>
        <p:nvGraphicFramePr>
          <p:cNvPr id="47" name="Group 80"/>
          <p:cNvGraphicFramePr>
            <a:graphicFrameLocks noGrp="1"/>
          </p:cNvGraphicFramePr>
          <p:nvPr/>
        </p:nvGraphicFramePr>
        <p:xfrm>
          <a:off x="2479987" y="5007681"/>
          <a:ext cx="683603" cy="350099"/>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1700" b="1" kern="100" dirty="0" smtClean="0">
                          <a:solidFill>
                            <a:srgbClr val="0070C0"/>
                          </a:solidFill>
                          <a:latin typeface="Times New Roman" panose="02020603050405020304" charset="0"/>
                          <a:ea typeface="+mn-ea"/>
                          <a:cs typeface="+mn-cs"/>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47455" y="2035881"/>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5" name="矩形 44"/>
          <p:cNvSpPr/>
          <p:nvPr/>
        </p:nvSpPr>
        <p:spPr>
          <a:xfrm>
            <a:off x="6625545" y="2411184"/>
            <a:ext cx="4880655"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marketer</a:t>
            </a:r>
            <a:r>
              <a:rPr lang="en-US" altLang="zh-CN" smtClean="0"/>
              <a:t> /'mɑːkɪtə(r)/    n. </a:t>
            </a:r>
            <a:r>
              <a:rPr lang="zh-CN" altLang="en-US" smtClean="0"/>
              <a:t>市场商人；市场营销人员</a:t>
            </a:r>
          </a:p>
        </p:txBody>
      </p:sp>
      <p:graphicFrame>
        <p:nvGraphicFramePr>
          <p:cNvPr id="48" name="Group 80"/>
          <p:cNvGraphicFramePr>
            <a:graphicFrameLocks noGrp="1"/>
          </p:cNvGraphicFramePr>
          <p:nvPr/>
        </p:nvGraphicFramePr>
        <p:xfrm>
          <a:off x="2183655" y="2399948"/>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9" name="Group 80"/>
          <p:cNvGraphicFramePr>
            <a:graphicFrameLocks noGrp="1"/>
          </p:cNvGraphicFramePr>
          <p:nvPr/>
        </p:nvGraphicFramePr>
        <p:xfrm>
          <a:off x="3919322" y="2493081"/>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540879" y="2991810"/>
            <a:ext cx="4880655" cy="1477328"/>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inevitably </a:t>
            </a:r>
            <a:r>
              <a:rPr lang="en-US" altLang="zh-CN" smtClean="0"/>
              <a:t>/ɪn'evɪtəbli/   </a:t>
            </a:r>
          </a:p>
          <a:p>
            <a:r>
              <a:rPr lang="en-US" altLang="zh-CN" smtClean="0"/>
              <a:t>     adv. </a:t>
            </a:r>
            <a:r>
              <a:rPr lang="zh-CN" altLang="en-US" smtClean="0"/>
              <a:t>不可避免地，自然而然地</a:t>
            </a:r>
            <a:endParaRPr lang="en-US" altLang="zh-CN" smtClean="0"/>
          </a:p>
          <a:p>
            <a:endParaRPr lang="en-US" altLang="zh-CN" smtClean="0"/>
          </a:p>
          <a:p>
            <a:r>
              <a:rPr lang="en-US" altLang="zh-CN" smtClean="0"/>
              <a:t>be related to </a:t>
            </a:r>
            <a:r>
              <a:rPr lang="zh-CN" altLang="en-US" smtClean="0"/>
              <a:t>与</a:t>
            </a:r>
            <a:r>
              <a:rPr lang="en-US" altLang="zh-CN" smtClean="0">
                <a:latin typeface="+mn-ea"/>
              </a:rPr>
              <a:t>……</a:t>
            </a:r>
            <a:r>
              <a:rPr lang="zh-CN" altLang="en-US" smtClean="0"/>
              <a:t>有关，和</a:t>
            </a:r>
            <a:r>
              <a:rPr lang="en-US" altLang="zh-CN" smtClean="0">
                <a:latin typeface="+mn-ea"/>
              </a:rPr>
              <a:t>……</a:t>
            </a:r>
            <a:r>
              <a:rPr lang="zh-CN" altLang="en-US" smtClean="0"/>
              <a:t>有联系</a:t>
            </a:r>
          </a:p>
          <a:p>
            <a:r>
              <a:rPr lang="en-US" altLang="zh-CN" smtClean="0"/>
              <a:t>e.g. She claims (that) she is related to the Queen. </a:t>
            </a:r>
            <a:endParaRPr lang="zh-CN" altLang="en-US" smtClean="0"/>
          </a:p>
        </p:txBody>
      </p:sp>
      <p:sp>
        <p:nvSpPr>
          <p:cNvPr id="51" name="矩形 50"/>
          <p:cNvSpPr/>
          <p:nvPr/>
        </p:nvSpPr>
        <p:spPr>
          <a:xfrm>
            <a:off x="6591679" y="3923143"/>
            <a:ext cx="4880655"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investor </a:t>
            </a:r>
            <a:r>
              <a:rPr lang="en-US" altLang="zh-CN" smtClean="0"/>
              <a:t>/ɪn'vestə(r)/   n. </a:t>
            </a:r>
            <a:r>
              <a:rPr lang="zh-CN" altLang="en-US" smtClean="0"/>
              <a:t>投资者</a:t>
            </a:r>
          </a:p>
        </p:txBody>
      </p:sp>
      <p:graphicFrame>
        <p:nvGraphicFramePr>
          <p:cNvPr id="52" name="Group 80"/>
          <p:cNvGraphicFramePr>
            <a:graphicFrameLocks noGrp="1"/>
          </p:cNvGraphicFramePr>
          <p:nvPr/>
        </p:nvGraphicFramePr>
        <p:xfrm>
          <a:off x="2844055" y="3627615"/>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3" name="矩形 52"/>
          <p:cNvSpPr/>
          <p:nvPr/>
        </p:nvSpPr>
        <p:spPr>
          <a:xfrm>
            <a:off x="6583211" y="4380345"/>
            <a:ext cx="4880655"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successful</a:t>
            </a:r>
            <a:r>
              <a:rPr lang="en-US" altLang="zh-CN" smtClean="0"/>
              <a:t> /sək'sesfl/    adj. </a:t>
            </a:r>
            <a:r>
              <a:rPr lang="zh-CN" altLang="en-US" smtClean="0"/>
              <a:t>成功的</a:t>
            </a:r>
          </a:p>
        </p:txBody>
      </p:sp>
      <p:graphicFrame>
        <p:nvGraphicFramePr>
          <p:cNvPr id="54" name="Group 80"/>
          <p:cNvGraphicFramePr>
            <a:graphicFrameLocks noGrp="1"/>
          </p:cNvGraphicFramePr>
          <p:nvPr/>
        </p:nvGraphicFramePr>
        <p:xfrm>
          <a:off x="812055" y="4880682"/>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5" name="矩形 54"/>
          <p:cNvSpPr/>
          <p:nvPr/>
        </p:nvSpPr>
        <p:spPr>
          <a:xfrm>
            <a:off x="6464677" y="4947611"/>
            <a:ext cx="4880655"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territory </a:t>
            </a:r>
            <a:r>
              <a:rPr lang="en-US" altLang="zh-CN" smtClean="0"/>
              <a:t>/'terətri/  n. </a:t>
            </a:r>
            <a:r>
              <a:rPr lang="zh-CN" altLang="en-US" smtClean="0"/>
              <a:t>领域，范围；势力范围</a:t>
            </a:r>
          </a:p>
        </p:txBody>
      </p:sp>
      <p:graphicFrame>
        <p:nvGraphicFramePr>
          <p:cNvPr id="56" name="Group 80"/>
          <p:cNvGraphicFramePr>
            <a:graphicFrameLocks noGrp="1"/>
          </p:cNvGraphicFramePr>
          <p:nvPr/>
        </p:nvGraphicFramePr>
        <p:xfrm>
          <a:off x="3174255" y="4863747"/>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4097123" y="5337880"/>
          <a:ext cx="1042145" cy="349927"/>
        </p:xfrm>
        <a:graphic>
          <a:graphicData uri="http://schemas.openxmlformats.org/drawingml/2006/table">
            <a:tbl>
              <a:tblPr/>
              <a:tblGrid>
                <a:gridCol w="10421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8" name="A-11.12.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56733"/>
            <a:ext cx="304800" cy="304800"/>
          </a:xfrm>
          <a:prstGeom prst="rect">
            <a:avLst/>
          </a:prstGeom>
        </p:spPr>
      </p:pic>
    </p:spTree>
  </p:cSld>
  <p:clrMapOvr>
    <a:masterClrMapping/>
  </p:clrMapOvr>
  <p:transition spd="slow">
    <p:pull dir="l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2"/>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ppt_x"/>
                                          </p:val>
                                        </p:tav>
                                        <p:tav tm="100000">
                                          <p:val>
                                            <p:strVal val="#ppt_x"/>
                                          </p:val>
                                        </p:tav>
                                      </p:tavLst>
                                    </p:anim>
                                    <p:anim calcmode="lin" valueType="num">
                                      <p:cBhvr additive="base">
                                        <p:cTn id="5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0"/>
                                        </p:tgtEl>
                                        <p:attrNameLst>
                                          <p:attrName>ppt_x</p:attrName>
                                        </p:attrNameLst>
                                      </p:cBhvr>
                                      <p:tavLst>
                                        <p:tav tm="0">
                                          <p:val>
                                            <p:strVal val="ppt_x"/>
                                          </p:val>
                                        </p:tav>
                                        <p:tav tm="100000">
                                          <p:val>
                                            <p:strVal val="ppt_x"/>
                                          </p:val>
                                        </p:tav>
                                      </p:tavLst>
                                    </p:anim>
                                    <p:anim calcmode="lin" valueType="num">
                                      <p:cBhvr additive="base">
                                        <p:cTn id="62" dur="500"/>
                                        <p:tgtEl>
                                          <p:spTgt spid="50"/>
                                        </p:tgtEl>
                                        <p:attrNameLst>
                                          <p:attrName>ppt_y</p:attrName>
                                        </p:attrNameLst>
                                      </p:cBhvr>
                                      <p:tavLst>
                                        <p:tav tm="0">
                                          <p:val>
                                            <p:strVal val="ppt_y"/>
                                          </p:val>
                                        </p:tav>
                                        <p:tav tm="100000">
                                          <p:val>
                                            <p:strVal val="1+ppt_h/2"/>
                                          </p:val>
                                        </p:tav>
                                      </p:tavLst>
                                    </p:anim>
                                    <p:set>
                                      <p:cBhvr>
                                        <p:cTn id="6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4"/>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1"/>
                                        </p:tgtEl>
                                        <p:attrNameLst>
                                          <p:attrName>ppt_x</p:attrName>
                                        </p:attrNameLst>
                                      </p:cBhvr>
                                      <p:tavLst>
                                        <p:tav tm="0">
                                          <p:val>
                                            <p:strVal val="ppt_x"/>
                                          </p:val>
                                        </p:tav>
                                        <p:tav tm="100000">
                                          <p:val>
                                            <p:strVal val="ppt_x"/>
                                          </p:val>
                                        </p:tav>
                                      </p:tavLst>
                                    </p:anim>
                                    <p:anim calcmode="lin" valueType="num">
                                      <p:cBhvr additive="base">
                                        <p:cTn id="75" dur="500"/>
                                        <p:tgtEl>
                                          <p:spTgt spid="51"/>
                                        </p:tgtEl>
                                        <p:attrNameLst>
                                          <p:attrName>ppt_y</p:attrName>
                                        </p:attrNameLst>
                                      </p:cBhvr>
                                      <p:tavLst>
                                        <p:tav tm="0">
                                          <p:val>
                                            <p:strVal val="ppt_y"/>
                                          </p:val>
                                        </p:tav>
                                        <p:tav tm="100000">
                                          <p:val>
                                            <p:strVal val="1+ppt_h/2"/>
                                          </p:val>
                                        </p:tav>
                                      </p:tavLst>
                                    </p:anim>
                                    <p:set>
                                      <p:cBhvr>
                                        <p:cTn id="7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6"/>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3"/>
                                        </p:tgtEl>
                                        <p:attrNameLst>
                                          <p:attrName>style.visibility</p:attrName>
                                        </p:attrNameLst>
                                      </p:cBhvr>
                                      <p:to>
                                        <p:strVal val="visible"/>
                                      </p:to>
                                    </p:set>
                                    <p:anim calcmode="lin" valueType="num">
                                      <p:cBhvr additive="base">
                                        <p:cTn id="82" dur="500" fill="hold"/>
                                        <p:tgtEl>
                                          <p:spTgt spid="53"/>
                                        </p:tgtEl>
                                        <p:attrNameLst>
                                          <p:attrName>ppt_x</p:attrName>
                                        </p:attrNameLst>
                                      </p:cBhvr>
                                      <p:tavLst>
                                        <p:tav tm="0">
                                          <p:val>
                                            <p:strVal val="#ppt_x"/>
                                          </p:val>
                                        </p:tav>
                                        <p:tav tm="100000">
                                          <p:val>
                                            <p:strVal val="#ppt_x"/>
                                          </p:val>
                                        </p:tav>
                                      </p:tavLst>
                                    </p:anim>
                                    <p:anim calcmode="lin" valueType="num">
                                      <p:cBhvr additive="base">
                                        <p:cTn id="8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53"/>
                                        </p:tgtEl>
                                        <p:attrNameLst>
                                          <p:attrName>ppt_x</p:attrName>
                                        </p:attrNameLst>
                                      </p:cBhvr>
                                      <p:tavLst>
                                        <p:tav tm="0">
                                          <p:val>
                                            <p:strVal val="ppt_x"/>
                                          </p:val>
                                        </p:tav>
                                        <p:tav tm="100000">
                                          <p:val>
                                            <p:strVal val="ppt_x"/>
                                          </p:val>
                                        </p:tav>
                                      </p:tavLst>
                                    </p:anim>
                                    <p:anim calcmode="lin" valueType="num">
                                      <p:cBhvr additive="base">
                                        <p:cTn id="88" dur="500"/>
                                        <p:tgtEl>
                                          <p:spTgt spid="53"/>
                                        </p:tgtEl>
                                        <p:attrNameLst>
                                          <p:attrName>ppt_y</p:attrName>
                                        </p:attrNameLst>
                                      </p:cBhvr>
                                      <p:tavLst>
                                        <p:tav tm="0">
                                          <p:val>
                                            <p:strVal val="ppt_y"/>
                                          </p:val>
                                        </p:tav>
                                        <p:tav tm="100000">
                                          <p:val>
                                            <p:strVal val="1+ppt_h/2"/>
                                          </p:val>
                                        </p:tav>
                                      </p:tavLst>
                                    </p:anim>
                                    <p:set>
                                      <p:cBhvr>
                                        <p:cTn id="8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0" restart="whenNotActive" fill="hold" evtFilter="cancelBubble" nodeType="interactiveSeq">
                <p:stCondLst>
                  <p:cond evt="onClick" delay="0">
                    <p:tgtEl>
                      <p:spTgt spid="57"/>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55"/>
                                        </p:tgtEl>
                                        <p:attrNameLst>
                                          <p:attrName>ppt_x</p:attrName>
                                        </p:attrNameLst>
                                      </p:cBhvr>
                                      <p:tavLst>
                                        <p:tav tm="0">
                                          <p:val>
                                            <p:strVal val="ppt_x"/>
                                          </p:val>
                                        </p:tav>
                                        <p:tav tm="100000">
                                          <p:val>
                                            <p:strVal val="ppt_x"/>
                                          </p:val>
                                        </p:tav>
                                      </p:tavLst>
                                    </p:anim>
                                    <p:anim calcmode="lin" valueType="num">
                                      <p:cBhvr additive="base">
                                        <p:cTn id="101" dur="500"/>
                                        <p:tgtEl>
                                          <p:spTgt spid="55"/>
                                        </p:tgtEl>
                                        <p:attrNameLst>
                                          <p:attrName>ppt_y</p:attrName>
                                        </p:attrNameLst>
                                      </p:cBhvr>
                                      <p:tavLst>
                                        <p:tav tm="0">
                                          <p:val>
                                            <p:strVal val="ppt_y"/>
                                          </p:val>
                                        </p:tav>
                                        <p:tav tm="100000">
                                          <p:val>
                                            <p:strVal val="1+ppt_h/2"/>
                                          </p:val>
                                        </p:tav>
                                      </p:tavLst>
                                    </p:anim>
                                    <p:set>
                                      <p:cBhvr>
                                        <p:cTn id="10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p:cTn id="103"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29021" fill="hold"/>
                                        <p:tgtEl>
                                          <p:spTgt spid="58"/>
                                        </p:tgtEl>
                                      </p:cBhvr>
                                    </p:cmd>
                                  </p:childTnLst>
                                </p:cTn>
                              </p:par>
                            </p:childTnLst>
                          </p:cTn>
                        </p:par>
                      </p:childTnLst>
                    </p:cTn>
                  </p:par>
                </p:childTnLst>
              </p:cTn>
              <p:nextCondLst>
                <p:cond evt="onClick" delay="0">
                  <p:tgtEl>
                    <p:spTgt spid="40"/>
                  </p:tgtEl>
                </p:cond>
              </p:nextCondLst>
            </p:seq>
            <p:seq concurrent="1" nextAc="seek">
              <p:cTn id="109" restart="whenNotActive" fill="hold" evtFilter="cancelBubble" nodeType="interactiveSeq">
                <p:stCondLst>
                  <p:cond evt="onClick" delay="0">
                    <p:tgtEl>
                      <p:spTgt spid="41"/>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58"/>
                                        </p:tgtEl>
                                      </p:cBhvr>
                                    </p:cmd>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p:stCondLst>
                        <p:cond delay="0"/>
                      </p:stCondLst>
                      <p:childTnLst>
                        <p:par>
                          <p:cTn id="116" fill="hold">
                            <p:stCondLst>
                              <p:cond delay="0"/>
                            </p:stCondLst>
                            <p:childTnLst>
                              <p:par>
                                <p:cTn id="117" presetID="3" presetClass="mediacall" presetSubtype="0" fill="hold" nodeType="clickEffect">
                                  <p:stCondLst>
                                    <p:cond delay="0"/>
                                  </p:stCondLst>
                                  <p:childTnLst>
                                    <p:cmd type="call" cmd="stop">
                                      <p:cBhvr>
                                        <p:cTn id="118" dur="1" fill="hold"/>
                                        <p:tgtEl>
                                          <p:spTgt spid="58"/>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45" grpId="0" animBg="1"/>
      <p:bldP spid="45" grpId="1" animBg="1"/>
      <p:bldP spid="50" grpId="0" animBg="1"/>
      <p:bldP spid="50" grpId="1" animBg="1"/>
      <p:bldP spid="51" grpId="0" animBg="1"/>
      <p:bldP spid="51" grpId="1" animBg="1"/>
      <p:bldP spid="53" grpId="0" animBg="1"/>
      <p:bldP spid="53" grpId="1" animBg="1"/>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13-14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64906" y="2657172"/>
            <a:ext cx="5203534" cy="2031325"/>
          </a:xfrm>
          <a:prstGeom prst="rect">
            <a:avLst/>
          </a:prstGeom>
          <a:solidFill>
            <a:srgbClr val="FFFF99"/>
          </a:solidFill>
        </p:spPr>
        <p:txBody>
          <a:bodyPr wrap="square">
            <a:spAutoFit/>
          </a:bodyPr>
          <a:lstStyle/>
          <a:p>
            <a:r>
              <a:rPr lang="en-US" altLang="zh-CN" smtClean="0"/>
              <a:t>         </a:t>
            </a:r>
            <a:r>
              <a:rPr lang="zh-CN" altLang="zh-CN" smtClean="0"/>
              <a:t>这样看，如果你的职业目标是享受你的谋生之道，努力工作，完成你引以为傲的事情，那么你就可能实现所有这些目标，并得到足以使你幸福的金钱。这就是现实世界的规律。</a:t>
            </a:r>
          </a:p>
          <a:p>
            <a:r>
              <a:rPr lang="en-US" altLang="zh-CN" smtClean="0"/>
              <a:t>         </a:t>
            </a:r>
            <a:r>
              <a:rPr lang="zh-CN" altLang="zh-CN" smtClean="0"/>
              <a:t>另一方面，如果你想追随那些只想谈论自己的百万富翁或亿万富翁，那就请自便吧。你需要知道，他们所说的并非在他们成长中所做的。</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727144" y="4282315"/>
            <a:ext cx="4965321" cy="369332"/>
          </a:xfrm>
          <a:prstGeom prst="rect">
            <a:avLst/>
          </a:prstGeom>
          <a:solidFill>
            <a:srgbClr val="D7F9D3"/>
          </a:solidFill>
          <a:ln>
            <a:solidFill>
              <a:srgbClr val="FF0000"/>
            </a:solidFill>
          </a:ln>
        </p:spPr>
        <p:txBody>
          <a:bodyPr wrap="square">
            <a:spAutoFit/>
          </a:bodyPr>
          <a:lstStyle/>
          <a:p>
            <a:r>
              <a:rPr lang="zh-CN" altLang="zh-CN" b="1" kern="10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billionaire </a:t>
            </a:r>
            <a:r>
              <a:rPr lang="en-US" altLang="zh-CN" smtClean="0"/>
              <a:t>/ˌbɪljə'neə(r)/    n. </a:t>
            </a:r>
            <a:r>
              <a:rPr lang="zh-CN" altLang="en-US" smtClean="0"/>
              <a:t>亿万富翁；巨富 </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10492" y="1925063"/>
            <a:ext cx="5952773" cy="4251933"/>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13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Look at it this way. If your professional goals are to enjoy what you do for a living, work hard at it, and accomplish things you’re proud of, then you’ll possibly achieve all that and make all the money you need to be happy. That’s how it works in the real world. </a:t>
            </a:r>
          </a:p>
          <a:p>
            <a:pPr>
              <a:lnSpc>
                <a:spcPct val="130000"/>
              </a:lnSpc>
            </a:pPr>
            <a:r>
              <a:rPr lang="en-US" altLang="zh-CN" sz="2400" b="1" smtClean="0">
                <a:solidFill>
                  <a:srgbClr val="FF0000"/>
                </a:solidFill>
                <a:latin typeface="Comic Sans MS" panose="030F0702030302020204" pitchFamily="66" charset="0"/>
              </a:rPr>
              <a:t>14 </a:t>
            </a:r>
            <a:r>
              <a:rPr lang="zh-CN" altLang="en-US"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If,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on the other hand</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you want to follow the examples of millionaires or </a:t>
            </a:r>
            <a:r>
              <a:rPr lang="en-US" altLang="zh-CN" sz="1700" b="1" kern="100" smtClean="0">
                <a:solidFill>
                  <a:srgbClr val="0070C0"/>
                </a:solidFill>
                <a:latin typeface="Times New Roman" panose="02020603050405020304" charset="0"/>
              </a:rPr>
              <a:t>billionaires</a:t>
            </a:r>
            <a:r>
              <a:rPr lang="en-US" altLang="zh-CN" sz="2000" b="1" baseline="30000" smtClean="0">
                <a:solidFill>
                  <a:schemeClr val="accent5"/>
                </a:solidFill>
                <a:latin typeface="Times New Roman" panose="02020603050405020304" charset="0"/>
                <a:cs typeface="Times New Roman" panose="02020603050405020304" charset="0"/>
              </a:rPr>
              <a:t>23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who really just want to talk about themselves, be my guest. Just remember one thing. That’s not what any of them were doing on their way up.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761764" y="3037847"/>
            <a:ext cx="4295702" cy="923330"/>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on the other hand      </a:t>
            </a:r>
            <a:r>
              <a:rPr lang="zh-CN" altLang="en-US" smtClean="0"/>
              <a:t>另一方面</a:t>
            </a:r>
          </a:p>
          <a:p>
            <a:r>
              <a:rPr lang="en-US" altLang="zh-CN" smtClean="0"/>
              <a:t>      e.g. On the other hand, many women choose to go out to work.</a:t>
            </a:r>
            <a:endParaRPr lang="zh-CN" altLang="zh-CN" smtClean="0"/>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7001188" y="5625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3690722" y="4525081"/>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878855" y="4127147"/>
          <a:ext cx="1736412" cy="349927"/>
        </p:xfrm>
        <a:graphic>
          <a:graphicData uri="http://schemas.openxmlformats.org/drawingml/2006/table">
            <a:tbl>
              <a:tblPr/>
              <a:tblGrid>
                <a:gridCol w="17364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9" name="A-13.14.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812800"/>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6659" fill="hold"/>
                                        <p:tgtEl>
                                          <p:spTgt spid="49"/>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9"/>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9"/>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12"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4"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16"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17"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p:cNvSpPr/>
          <p:nvPr/>
        </p:nvSpPr>
        <p:spPr>
          <a:xfrm>
            <a:off x="6119019" y="839202"/>
            <a:ext cx="5329468" cy="523220"/>
          </a:xfrm>
          <a:prstGeom prst="rect">
            <a:avLst/>
          </a:prstGeom>
        </p:spPr>
        <p:txBody>
          <a:bodyPr wrap="square">
            <a:spAutoFit/>
          </a:bodyPr>
          <a:lstStyle/>
          <a:p>
            <a:r>
              <a:rPr lang="en-US" altLang="zh-CN" sz="2800" b="1" dirty="0">
                <a:solidFill>
                  <a:srgbClr val="339966"/>
                </a:solidFill>
                <a:latin typeface="Comic Sans MS" panose="030F0702030302020204" pitchFamily="66" charset="0"/>
              </a:rPr>
              <a:t>Money Can’t Buy You Success</a:t>
            </a:r>
            <a:endParaRPr lang="zh-CN" altLang="en-US" sz="2800" b="1" dirty="0">
              <a:solidFill>
                <a:srgbClr val="339966"/>
              </a:solidFill>
              <a:latin typeface="Comic Sans MS" panose="030F0702030302020204" pitchFamily="66" charset="0"/>
            </a:endParaRPr>
          </a:p>
        </p:txBody>
      </p:sp>
      <p:sp>
        <p:nvSpPr>
          <p:cNvPr id="19" name="MH_Other_3"/>
          <p:cNvSpPr>
            <a:spLocks noChangeArrowheads="1"/>
          </p:cNvSpPr>
          <p:nvPr>
            <p:custDataLst>
              <p:tags r:id="rId2"/>
            </p:custDataLst>
          </p:nvPr>
        </p:nvSpPr>
        <p:spPr bwMode="auto">
          <a:xfrm>
            <a:off x="415535" y="2924338"/>
            <a:ext cx="2537345" cy="807689"/>
          </a:xfrm>
          <a:prstGeom prst="ellipse">
            <a:avLst/>
          </a:prstGeom>
          <a:solidFill>
            <a:srgbClr val="339966"/>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sp>
        <p:nvSpPr>
          <p:cNvPr id="15" name="TextBox 14"/>
          <p:cNvSpPr txBox="1"/>
          <p:nvPr/>
        </p:nvSpPr>
        <p:spPr>
          <a:xfrm>
            <a:off x="3056467" y="1397001"/>
            <a:ext cx="8593667" cy="4740016"/>
          </a:xfrm>
          <a:prstGeom prst="rect">
            <a:avLst/>
          </a:prstGeom>
          <a:noFill/>
        </p:spPr>
        <p:txBody>
          <a:bodyPr wrap="square" rtlCol="0">
            <a:spAutoFit/>
          </a:bodyPr>
          <a:lstStyle/>
          <a:p>
            <a:pPr>
              <a:lnSpc>
                <a:spcPct val="130000"/>
              </a:lnSpc>
            </a:pPr>
            <a:r>
              <a:rPr lang="en-US" altLang="zh-CN" b="1" smtClean="0"/>
              <a:t>1  </a:t>
            </a:r>
            <a:r>
              <a:rPr lang="en-US" altLang="zh-CN" b="1" smtClean="0">
                <a:solidFill>
                  <a:schemeClr val="accent3">
                    <a:lumMod val="60000"/>
                    <a:lumOff val="40000"/>
                  </a:schemeClr>
                </a:solidFill>
              </a:rPr>
              <a:t>current</a:t>
            </a:r>
            <a:r>
              <a:rPr lang="en-US" altLang="zh-CN" b="1" smtClean="0"/>
              <a:t> /'kʌrənt/                                                         adj. </a:t>
            </a:r>
            <a:r>
              <a:rPr lang="zh-CN" altLang="en-US" b="1" smtClean="0"/>
              <a:t>现在的</a:t>
            </a:r>
          </a:p>
          <a:p>
            <a:pPr>
              <a:lnSpc>
                <a:spcPct val="130000"/>
              </a:lnSpc>
            </a:pPr>
            <a:r>
              <a:rPr lang="en-US" altLang="zh-CN" b="1" smtClean="0"/>
              <a:t>2  </a:t>
            </a:r>
            <a:r>
              <a:rPr lang="en-US" altLang="zh-CN" b="1" smtClean="0">
                <a:solidFill>
                  <a:schemeClr val="accent3">
                    <a:lumMod val="60000"/>
                    <a:lumOff val="40000"/>
                  </a:schemeClr>
                </a:solidFill>
              </a:rPr>
              <a:t>definition</a:t>
            </a:r>
            <a:r>
              <a:rPr lang="en-US" altLang="zh-CN" b="1" smtClean="0"/>
              <a:t> /ˌdefɪ'nɪʃn/                                                n. </a:t>
            </a:r>
            <a:r>
              <a:rPr lang="zh-CN" altLang="en-US" b="1" smtClean="0"/>
              <a:t>定义</a:t>
            </a:r>
          </a:p>
          <a:p>
            <a:pPr>
              <a:lnSpc>
                <a:spcPct val="130000"/>
              </a:lnSpc>
            </a:pPr>
            <a:r>
              <a:rPr lang="en-US" altLang="zh-CN" b="1" smtClean="0"/>
              <a:t>3  </a:t>
            </a:r>
            <a:r>
              <a:rPr lang="en-US" altLang="zh-CN" b="1" smtClean="0">
                <a:solidFill>
                  <a:schemeClr val="accent3">
                    <a:lumMod val="60000"/>
                    <a:lumOff val="40000"/>
                  </a:schemeClr>
                </a:solidFill>
              </a:rPr>
              <a:t>achieve</a:t>
            </a:r>
            <a:r>
              <a:rPr lang="en-US" altLang="zh-CN" b="1" smtClean="0"/>
              <a:t> /ə'tʃiːv/                                                           v. </a:t>
            </a:r>
            <a:r>
              <a:rPr lang="zh-CN" altLang="en-US" b="1" smtClean="0"/>
              <a:t>取得；获得</a:t>
            </a:r>
          </a:p>
          <a:p>
            <a:pPr>
              <a:lnSpc>
                <a:spcPct val="130000"/>
              </a:lnSpc>
            </a:pPr>
            <a:r>
              <a:rPr lang="en-US" altLang="zh-CN" b="1" smtClean="0"/>
              <a:t>4  </a:t>
            </a:r>
            <a:r>
              <a:rPr lang="en-US" altLang="zh-CN" b="1" smtClean="0">
                <a:solidFill>
                  <a:schemeClr val="accent3">
                    <a:lumMod val="60000"/>
                    <a:lumOff val="40000"/>
                  </a:schemeClr>
                </a:solidFill>
              </a:rPr>
              <a:t>accomplish</a:t>
            </a:r>
            <a:r>
              <a:rPr lang="en-US" altLang="zh-CN" b="1" smtClean="0"/>
              <a:t> /ə'kʌmplɪʃ/                                              v. </a:t>
            </a:r>
            <a:r>
              <a:rPr lang="zh-CN" altLang="en-US" b="1" smtClean="0"/>
              <a:t>完成；达到（目的） </a:t>
            </a:r>
          </a:p>
          <a:p>
            <a:pPr>
              <a:lnSpc>
                <a:spcPct val="130000"/>
              </a:lnSpc>
            </a:pPr>
            <a:r>
              <a:rPr lang="en-US" altLang="zh-CN" b="1" smtClean="0"/>
              <a:t>5  </a:t>
            </a:r>
            <a:r>
              <a:rPr lang="en-US" altLang="zh-CN" b="1" smtClean="0">
                <a:solidFill>
                  <a:schemeClr val="accent3">
                    <a:lumMod val="60000"/>
                    <a:lumOff val="40000"/>
                  </a:schemeClr>
                </a:solidFill>
              </a:rPr>
              <a:t>actually</a:t>
            </a:r>
            <a:r>
              <a:rPr lang="en-US" altLang="zh-CN" b="1" smtClean="0"/>
              <a:t> /'æktʃuəli/                                                     adv. </a:t>
            </a:r>
            <a:r>
              <a:rPr lang="zh-CN" altLang="en-US" b="1" smtClean="0"/>
              <a:t>实际上；事实上</a:t>
            </a:r>
          </a:p>
          <a:p>
            <a:pPr>
              <a:lnSpc>
                <a:spcPct val="130000"/>
              </a:lnSpc>
            </a:pPr>
            <a:r>
              <a:rPr lang="en-US" altLang="zh-CN" b="1" smtClean="0"/>
              <a:t>6  </a:t>
            </a:r>
            <a:r>
              <a:rPr lang="en-US" altLang="zh-CN" b="1" smtClean="0">
                <a:solidFill>
                  <a:schemeClr val="accent3">
                    <a:lumMod val="60000"/>
                    <a:lumOff val="40000"/>
                  </a:schemeClr>
                </a:solidFill>
              </a:rPr>
              <a:t>wealth</a:t>
            </a:r>
            <a:r>
              <a:rPr lang="en-US" altLang="zh-CN" b="1" smtClean="0"/>
              <a:t> /wel</a:t>
            </a:r>
            <a:r>
              <a:rPr lang="el-GR" altLang="zh-CN" b="1" smtClean="0"/>
              <a:t>θ/ </a:t>
            </a:r>
            <a:r>
              <a:rPr lang="en-US" altLang="zh-CN" b="1" smtClean="0"/>
              <a:t>                                                              n. </a:t>
            </a:r>
            <a:r>
              <a:rPr lang="zh-CN" altLang="en-US" b="1" smtClean="0"/>
              <a:t>财产，财富</a:t>
            </a:r>
          </a:p>
          <a:p>
            <a:pPr>
              <a:lnSpc>
                <a:spcPct val="130000"/>
              </a:lnSpc>
            </a:pPr>
            <a:r>
              <a:rPr lang="en-US" altLang="zh-CN" b="1" smtClean="0"/>
              <a:t>7  </a:t>
            </a:r>
            <a:r>
              <a:rPr lang="en-US" altLang="zh-CN" b="1" smtClean="0">
                <a:solidFill>
                  <a:schemeClr val="accent3">
                    <a:lumMod val="60000"/>
                    <a:lumOff val="40000"/>
                  </a:schemeClr>
                </a:solidFill>
              </a:rPr>
              <a:t>fulfilled </a:t>
            </a:r>
            <a:r>
              <a:rPr lang="en-US" altLang="zh-CN" b="1" smtClean="0"/>
              <a:t>/fʊl'fɪld/                                                          adj. </a:t>
            </a:r>
            <a:r>
              <a:rPr lang="zh-CN" altLang="en-US" b="1" smtClean="0"/>
              <a:t>满足的，个人志向得以实现的</a:t>
            </a:r>
          </a:p>
          <a:p>
            <a:pPr>
              <a:lnSpc>
                <a:spcPct val="130000"/>
              </a:lnSpc>
            </a:pPr>
            <a:r>
              <a:rPr lang="en-US" altLang="zh-CN" b="1" smtClean="0"/>
              <a:t>8  </a:t>
            </a:r>
            <a:r>
              <a:rPr lang="en-US" altLang="zh-CN" b="1" smtClean="0">
                <a:solidFill>
                  <a:schemeClr val="accent3">
                    <a:lumMod val="60000"/>
                    <a:lumOff val="40000"/>
                  </a:schemeClr>
                </a:solidFill>
              </a:rPr>
              <a:t>essence</a:t>
            </a:r>
            <a:r>
              <a:rPr lang="en-US" altLang="zh-CN" b="1" smtClean="0"/>
              <a:t> /'esns/                                                              n. </a:t>
            </a:r>
            <a:r>
              <a:rPr lang="zh-CN" altLang="en-US" b="1" smtClean="0"/>
              <a:t>本质，实质；精华，精髓</a:t>
            </a:r>
          </a:p>
          <a:p>
            <a:pPr>
              <a:lnSpc>
                <a:spcPct val="130000"/>
              </a:lnSpc>
            </a:pPr>
            <a:r>
              <a:rPr lang="en-US" altLang="zh-CN" b="1" smtClean="0"/>
              <a:t>9  </a:t>
            </a:r>
            <a:r>
              <a:rPr lang="en-US" altLang="zh-CN" b="1" smtClean="0">
                <a:solidFill>
                  <a:schemeClr val="accent3">
                    <a:lumMod val="60000"/>
                    <a:lumOff val="40000"/>
                  </a:schemeClr>
                </a:solidFill>
              </a:rPr>
              <a:t>irony </a:t>
            </a:r>
            <a:r>
              <a:rPr lang="en-US" altLang="zh-CN" b="1" smtClean="0"/>
              <a:t>/'aɪrəni/                                                                n. </a:t>
            </a:r>
            <a:r>
              <a:rPr lang="zh-CN" altLang="en-US" b="1" smtClean="0"/>
              <a:t>讽刺，冷嘲</a:t>
            </a:r>
            <a:endParaRPr lang="en-US" altLang="zh-CN" b="1" smtClean="0"/>
          </a:p>
          <a:p>
            <a:pPr>
              <a:lnSpc>
                <a:spcPct val="130000"/>
              </a:lnSpc>
            </a:pPr>
            <a:r>
              <a:rPr lang="en-US" altLang="zh-CN" b="1" smtClean="0"/>
              <a:t>10  </a:t>
            </a:r>
            <a:r>
              <a:rPr lang="en-US" altLang="zh-CN" b="1" smtClean="0">
                <a:solidFill>
                  <a:schemeClr val="accent3">
                    <a:lumMod val="60000"/>
                    <a:lumOff val="40000"/>
                  </a:schemeClr>
                </a:solidFill>
              </a:rPr>
              <a:t>rarely </a:t>
            </a:r>
            <a:r>
              <a:rPr lang="en-US" altLang="zh-CN" b="1" smtClean="0"/>
              <a:t>/'reəli/                                                               adv. </a:t>
            </a:r>
            <a:r>
              <a:rPr lang="zh-CN" altLang="en-US" b="1" smtClean="0"/>
              <a:t>很少；罕有地</a:t>
            </a:r>
          </a:p>
          <a:p>
            <a:pPr>
              <a:lnSpc>
                <a:spcPct val="130000"/>
              </a:lnSpc>
            </a:pPr>
            <a:r>
              <a:rPr lang="en-US" altLang="zh-CN" b="1" smtClean="0"/>
              <a:t>11  </a:t>
            </a:r>
            <a:r>
              <a:rPr lang="en-US" altLang="zh-CN" b="1" smtClean="0">
                <a:solidFill>
                  <a:schemeClr val="accent3">
                    <a:lumMod val="60000"/>
                    <a:lumOff val="40000"/>
                  </a:schemeClr>
                </a:solidFill>
              </a:rPr>
              <a:t>real-world </a:t>
            </a:r>
            <a:r>
              <a:rPr lang="en-US" altLang="zh-CN" b="1" smtClean="0"/>
              <a:t>/'riːəl'wɜːld/                                             adj. </a:t>
            </a:r>
            <a:r>
              <a:rPr lang="zh-CN" altLang="en-US" b="1" smtClean="0"/>
              <a:t>存在于现实世界的；真实的</a:t>
            </a:r>
          </a:p>
          <a:p>
            <a:pPr>
              <a:lnSpc>
                <a:spcPct val="130000"/>
              </a:lnSpc>
            </a:pPr>
            <a:r>
              <a:rPr lang="en-US" altLang="zh-CN" b="1" smtClean="0"/>
              <a:t>12  </a:t>
            </a:r>
            <a:r>
              <a:rPr lang="en-US" altLang="zh-CN" b="1" smtClean="0">
                <a:solidFill>
                  <a:schemeClr val="accent3">
                    <a:lumMod val="60000"/>
                    <a:lumOff val="40000"/>
                  </a:schemeClr>
                </a:solidFill>
              </a:rPr>
              <a:t>logic</a:t>
            </a:r>
            <a:r>
              <a:rPr lang="en-US" altLang="zh-CN" b="1" smtClean="0">
                <a:solidFill>
                  <a:srgbClr val="FF0000"/>
                </a:solidFill>
              </a:rPr>
              <a:t> </a:t>
            </a:r>
            <a:r>
              <a:rPr lang="en-US" altLang="zh-CN" b="1" smtClean="0"/>
              <a:t>/'lɒdʒɪk/                                                              n. </a:t>
            </a:r>
            <a:r>
              <a:rPr lang="zh-CN" altLang="en-US" b="1" smtClean="0"/>
              <a:t>逻辑，逻辑学</a:t>
            </a:r>
          </a:p>
          <a:p>
            <a:pPr>
              <a:lnSpc>
                <a:spcPct val="130000"/>
              </a:lnSpc>
            </a:pPr>
            <a:r>
              <a:rPr lang="en-US" altLang="zh-CN" b="1" smtClean="0"/>
              <a:t>13  </a:t>
            </a:r>
            <a:r>
              <a:rPr lang="en-US" altLang="zh-CN" b="1" smtClean="0">
                <a:solidFill>
                  <a:schemeClr val="accent3">
                    <a:lumMod val="60000"/>
                    <a:lumOff val="40000"/>
                  </a:schemeClr>
                </a:solidFill>
              </a:rPr>
              <a:t>destination</a:t>
            </a:r>
            <a:r>
              <a:rPr lang="en-US" altLang="zh-CN" b="1" smtClean="0"/>
              <a:t> /ˌdestɪ'neɪʃn/                                         n. </a:t>
            </a:r>
            <a:r>
              <a:rPr lang="zh-CN" altLang="en-US" b="1" smtClean="0"/>
              <a:t>目的地，终点</a:t>
            </a:r>
            <a:endParaRPr lang="zh-CN" altLang="en-US"/>
          </a:p>
        </p:txBody>
      </p:sp>
      <p:pic>
        <p:nvPicPr>
          <p:cNvPr id="1026" name="Picture 2" descr="C:\Users\Administrator\Desktop\播放.png"/>
          <p:cNvPicPr>
            <a:picLocks noChangeAspect="1" noChangeArrowheads="1"/>
          </p:cNvPicPr>
          <p:nvPr/>
        </p:nvPicPr>
        <p:blipFill>
          <a:blip r:embed="rId8" cstate="print"/>
          <a:srcRect/>
          <a:stretch>
            <a:fillRect/>
          </a:stretch>
        </p:blipFill>
        <p:spPr bwMode="auto">
          <a:xfrm>
            <a:off x="975783" y="1676929"/>
            <a:ext cx="1079500" cy="725487"/>
          </a:xfrm>
          <a:prstGeom prst="rect">
            <a:avLst/>
          </a:prstGeom>
          <a:noFill/>
        </p:spPr>
      </p:pic>
      <p:pic>
        <p:nvPicPr>
          <p:cNvPr id="20" name="A-1 NEW WORDS.wav">
            <a:hlinkClick r:id="" action="ppaction://media"/>
          </p:cNvPr>
          <p:cNvPicPr>
            <a:picLocks noRot="1" noChangeAspect="1"/>
          </p:cNvPicPr>
          <p:nvPr>
            <a:audioFile r:link="rId3"/>
            <p:extLst>
              <p:ext uri="{DAA4B4D4-6D71-4841-9C94-3DE7FCFB9230}">
                <p14:media xmlns="" xmlns:p14="http://schemas.microsoft.com/office/powerpoint/2010/main" r:link="rId9"/>
              </p:ext>
            </p:extLst>
          </p:nvPr>
        </p:nvPicPr>
        <p:blipFill>
          <a:blip r:embed="rId10" cstate="print"/>
          <a:stretch>
            <a:fillRect/>
          </a:stretch>
        </p:blipFill>
        <p:spPr>
          <a:xfrm>
            <a:off x="12192000" y="939800"/>
            <a:ext cx="304800" cy="304800"/>
          </a:xfrm>
          <a:prstGeom prst="rect">
            <a:avLst/>
          </a:prstGeom>
        </p:spPr>
      </p:pic>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095" fill="hold"/>
                                        <p:tgtEl>
                                          <p:spTgt spid="20"/>
                                        </p:tgtEl>
                                      </p:cBhvr>
                                    </p:cmd>
                                  </p:childTnLst>
                                </p:cTn>
                              </p:par>
                            </p:childTnLst>
                          </p:cTn>
                        </p:par>
                      </p:childTnLst>
                    </p:cTn>
                  </p:par>
                </p:childTnLst>
              </p:cTn>
              <p:nextCondLst>
                <p:cond evt="onClick" delay="0">
                  <p:tgtEl>
                    <p:spTgt spid="1026"/>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71859" y="3179134"/>
            <a:ext cx="2924449" cy="29244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a:off x="1735667" y="1253067"/>
            <a:ext cx="8077200" cy="3693319"/>
          </a:xfrm>
          <a:prstGeom prst="rect">
            <a:avLst/>
          </a:prstGeom>
          <a:noFill/>
        </p:spPr>
        <p:txBody>
          <a:bodyPr wrap="square" rtlCol="0">
            <a:spAutoFit/>
          </a:bodyPr>
          <a:lstStyle/>
          <a:p>
            <a:pPr>
              <a:lnSpc>
                <a:spcPct val="130000"/>
              </a:lnSpc>
            </a:pPr>
            <a:r>
              <a:rPr lang="en-US" altLang="zh-CN" b="1" smtClean="0"/>
              <a:t>14  </a:t>
            </a:r>
            <a:r>
              <a:rPr lang="en-US" altLang="zh-CN" b="1" smtClean="0">
                <a:solidFill>
                  <a:schemeClr val="accent3">
                    <a:lumMod val="60000"/>
                    <a:lumOff val="40000"/>
                  </a:schemeClr>
                </a:solidFill>
              </a:rPr>
              <a:t>manage</a:t>
            </a:r>
            <a:r>
              <a:rPr lang="en-US" altLang="zh-CN" b="1" smtClean="0"/>
              <a:t> /'mænɪdʒ/                                  v. </a:t>
            </a:r>
            <a:r>
              <a:rPr lang="zh-CN" altLang="en-US" b="1" smtClean="0"/>
              <a:t>经营，管理</a:t>
            </a:r>
          </a:p>
          <a:p>
            <a:pPr>
              <a:lnSpc>
                <a:spcPct val="130000"/>
              </a:lnSpc>
            </a:pPr>
            <a:r>
              <a:rPr lang="en-US" altLang="zh-CN" b="1" smtClean="0"/>
              <a:t>15 </a:t>
            </a:r>
            <a:r>
              <a:rPr lang="en-US" altLang="zh-CN" b="1" smtClean="0">
                <a:solidFill>
                  <a:schemeClr val="accent3">
                    <a:lumMod val="60000"/>
                    <a:lumOff val="40000"/>
                  </a:schemeClr>
                </a:solidFill>
              </a:rPr>
              <a:t> generate </a:t>
            </a:r>
            <a:r>
              <a:rPr lang="en-US" altLang="zh-CN" b="1" smtClean="0"/>
              <a:t>/'dʒenəreɪt/                              v. </a:t>
            </a:r>
            <a:r>
              <a:rPr lang="zh-CN" altLang="en-US" b="1" smtClean="0"/>
              <a:t>产生；形成</a:t>
            </a:r>
          </a:p>
          <a:p>
            <a:pPr>
              <a:lnSpc>
                <a:spcPct val="130000"/>
              </a:lnSpc>
            </a:pPr>
            <a:r>
              <a:rPr lang="en-US" altLang="zh-CN" b="1" smtClean="0"/>
              <a:t>16  </a:t>
            </a:r>
            <a:r>
              <a:rPr lang="en-US" altLang="zh-CN" b="1" smtClean="0">
                <a:solidFill>
                  <a:schemeClr val="accent3">
                    <a:lumMod val="60000"/>
                    <a:lumOff val="40000"/>
                  </a:schemeClr>
                </a:solidFill>
              </a:rPr>
              <a:t>engineer</a:t>
            </a:r>
            <a:r>
              <a:rPr lang="en-US" altLang="zh-CN" b="1" smtClean="0">
                <a:solidFill>
                  <a:srgbClr val="FF0000"/>
                </a:solidFill>
              </a:rPr>
              <a:t> </a:t>
            </a:r>
            <a:r>
              <a:rPr lang="en-US" altLang="zh-CN" b="1" smtClean="0"/>
              <a:t>/ˌendʒɪ'nɪə(r)/                         n. </a:t>
            </a:r>
            <a:r>
              <a:rPr lang="zh-CN" altLang="en-US" b="1" smtClean="0"/>
              <a:t>工程师，技师</a:t>
            </a:r>
          </a:p>
          <a:p>
            <a:pPr>
              <a:lnSpc>
                <a:spcPct val="130000"/>
              </a:lnSpc>
            </a:pPr>
            <a:r>
              <a:rPr lang="da-DK" altLang="zh-CN" b="1" smtClean="0"/>
              <a:t>17  </a:t>
            </a:r>
            <a:r>
              <a:rPr lang="da-DK" altLang="zh-CN" b="1" smtClean="0">
                <a:solidFill>
                  <a:schemeClr val="accent3">
                    <a:lumMod val="60000"/>
                    <a:lumOff val="40000"/>
                  </a:schemeClr>
                </a:solidFill>
              </a:rPr>
              <a:t>analyst</a:t>
            </a:r>
            <a:r>
              <a:rPr lang="da-DK" altLang="zh-CN" b="1" smtClean="0">
                <a:solidFill>
                  <a:srgbClr val="FF0000"/>
                </a:solidFill>
              </a:rPr>
              <a:t> </a:t>
            </a:r>
            <a:r>
              <a:rPr lang="da-DK" altLang="zh-CN" b="1" smtClean="0"/>
              <a:t>/'ænəlɪst/                                     n. </a:t>
            </a:r>
            <a:r>
              <a:rPr lang="zh-CN" altLang="da-DK" b="1" smtClean="0"/>
              <a:t>分析家</a:t>
            </a:r>
          </a:p>
          <a:p>
            <a:pPr>
              <a:lnSpc>
                <a:spcPct val="130000"/>
              </a:lnSpc>
            </a:pPr>
            <a:r>
              <a:rPr lang="en-US" altLang="zh-CN" b="1" smtClean="0"/>
              <a:t>18  </a:t>
            </a:r>
            <a:r>
              <a:rPr lang="en-US" altLang="zh-CN" b="1" smtClean="0">
                <a:solidFill>
                  <a:schemeClr val="accent3">
                    <a:lumMod val="60000"/>
                    <a:lumOff val="40000"/>
                  </a:schemeClr>
                </a:solidFill>
              </a:rPr>
              <a:t>marketer</a:t>
            </a:r>
            <a:r>
              <a:rPr lang="en-US" altLang="zh-CN" b="1" smtClean="0"/>
              <a:t> /'mɑːkɪtə(r)/                            n. </a:t>
            </a:r>
            <a:r>
              <a:rPr lang="zh-CN" altLang="en-US" b="1" smtClean="0"/>
              <a:t>市场商人；市场营销人员</a:t>
            </a:r>
          </a:p>
          <a:p>
            <a:pPr>
              <a:lnSpc>
                <a:spcPct val="130000"/>
              </a:lnSpc>
            </a:pPr>
            <a:r>
              <a:rPr lang="en-US" altLang="zh-CN" b="1" smtClean="0"/>
              <a:t>19 </a:t>
            </a:r>
            <a:r>
              <a:rPr lang="en-US" altLang="zh-CN" b="1" smtClean="0">
                <a:solidFill>
                  <a:srgbClr val="FF0000"/>
                </a:solidFill>
              </a:rPr>
              <a:t> </a:t>
            </a:r>
            <a:r>
              <a:rPr lang="en-US" altLang="zh-CN" b="1" smtClean="0">
                <a:solidFill>
                  <a:schemeClr val="accent3">
                    <a:lumMod val="60000"/>
                    <a:lumOff val="40000"/>
                  </a:schemeClr>
                </a:solidFill>
              </a:rPr>
              <a:t>inevitably</a:t>
            </a:r>
            <a:r>
              <a:rPr lang="en-US" altLang="zh-CN" b="1" smtClean="0">
                <a:solidFill>
                  <a:srgbClr val="FF0000"/>
                </a:solidFill>
              </a:rPr>
              <a:t> </a:t>
            </a:r>
            <a:r>
              <a:rPr lang="en-US" altLang="zh-CN" b="1" smtClean="0"/>
              <a:t>/ɪn'evɪtəbli/                           adv. </a:t>
            </a:r>
            <a:r>
              <a:rPr lang="zh-CN" altLang="en-US" b="1" smtClean="0"/>
              <a:t>不可避免地，自然而然地</a:t>
            </a:r>
          </a:p>
          <a:p>
            <a:pPr>
              <a:lnSpc>
                <a:spcPct val="130000"/>
              </a:lnSpc>
            </a:pPr>
            <a:r>
              <a:rPr lang="en-US" altLang="zh-CN" b="1" smtClean="0"/>
              <a:t>20 </a:t>
            </a:r>
            <a:r>
              <a:rPr lang="en-US" altLang="zh-CN" b="1" smtClean="0">
                <a:solidFill>
                  <a:srgbClr val="FF0000"/>
                </a:solidFill>
              </a:rPr>
              <a:t> </a:t>
            </a:r>
            <a:r>
              <a:rPr lang="en-US" altLang="zh-CN" b="1" smtClean="0">
                <a:solidFill>
                  <a:schemeClr val="accent3">
                    <a:lumMod val="60000"/>
                    <a:lumOff val="40000"/>
                  </a:schemeClr>
                </a:solidFill>
              </a:rPr>
              <a:t>investor</a:t>
            </a:r>
            <a:r>
              <a:rPr lang="en-US" altLang="zh-CN" b="1" smtClean="0">
                <a:solidFill>
                  <a:srgbClr val="FF0000"/>
                </a:solidFill>
              </a:rPr>
              <a:t> </a:t>
            </a:r>
            <a:r>
              <a:rPr lang="en-US" altLang="zh-CN" b="1" smtClean="0"/>
              <a:t>/ɪn'vestə(r)/                              n. </a:t>
            </a:r>
            <a:r>
              <a:rPr lang="zh-CN" altLang="en-US" b="1" smtClean="0"/>
              <a:t>投资者</a:t>
            </a:r>
          </a:p>
          <a:p>
            <a:pPr>
              <a:lnSpc>
                <a:spcPct val="130000"/>
              </a:lnSpc>
            </a:pPr>
            <a:r>
              <a:rPr lang="en-US" altLang="zh-CN" b="1" smtClean="0"/>
              <a:t>21  </a:t>
            </a:r>
            <a:r>
              <a:rPr lang="en-US" altLang="zh-CN" b="1" smtClean="0">
                <a:solidFill>
                  <a:schemeClr val="accent3">
                    <a:lumMod val="60000"/>
                    <a:lumOff val="40000"/>
                  </a:schemeClr>
                </a:solidFill>
              </a:rPr>
              <a:t>successful</a:t>
            </a:r>
            <a:r>
              <a:rPr lang="en-US" altLang="zh-CN" b="1" smtClean="0"/>
              <a:t> /sək'sesfl/                              adj. </a:t>
            </a:r>
            <a:r>
              <a:rPr lang="zh-CN" altLang="en-US" b="1" smtClean="0"/>
              <a:t>成功的</a:t>
            </a:r>
          </a:p>
          <a:p>
            <a:pPr>
              <a:lnSpc>
                <a:spcPct val="130000"/>
              </a:lnSpc>
            </a:pPr>
            <a:r>
              <a:rPr lang="en-US" altLang="zh-CN" b="1" smtClean="0"/>
              <a:t>22  </a:t>
            </a:r>
            <a:r>
              <a:rPr lang="en-US" altLang="zh-CN" b="1" smtClean="0">
                <a:solidFill>
                  <a:schemeClr val="accent3">
                    <a:lumMod val="60000"/>
                    <a:lumOff val="40000"/>
                  </a:schemeClr>
                </a:solidFill>
              </a:rPr>
              <a:t>territory</a:t>
            </a:r>
            <a:r>
              <a:rPr lang="en-US" altLang="zh-CN" b="1" smtClean="0"/>
              <a:t> /'terətri/                                   n. </a:t>
            </a:r>
            <a:r>
              <a:rPr lang="zh-CN" altLang="en-US" b="1" smtClean="0"/>
              <a:t>领域，范围；势力范围</a:t>
            </a:r>
          </a:p>
          <a:p>
            <a:pPr>
              <a:lnSpc>
                <a:spcPct val="130000"/>
              </a:lnSpc>
            </a:pPr>
            <a:r>
              <a:rPr lang="en-US" altLang="zh-CN" b="1" smtClean="0"/>
              <a:t>23  </a:t>
            </a:r>
            <a:r>
              <a:rPr lang="en-US" altLang="zh-CN" b="1" smtClean="0">
                <a:solidFill>
                  <a:schemeClr val="accent3">
                    <a:lumMod val="60000"/>
                    <a:lumOff val="40000"/>
                  </a:schemeClr>
                </a:solidFill>
              </a:rPr>
              <a:t>billionaire</a:t>
            </a:r>
            <a:r>
              <a:rPr lang="en-US" altLang="zh-CN" b="1" smtClean="0">
                <a:solidFill>
                  <a:srgbClr val="FF0000"/>
                </a:solidFill>
              </a:rPr>
              <a:t> </a:t>
            </a:r>
            <a:r>
              <a:rPr lang="en-US" altLang="zh-CN" b="1" smtClean="0"/>
              <a:t>/ˌbɪljə'neə(r)/                       n. </a:t>
            </a:r>
            <a:r>
              <a:rPr lang="zh-CN" altLang="en-US" b="1" smtClean="0"/>
              <a:t>亿万富翁；巨富 </a:t>
            </a:r>
            <a:endParaRPr lang="zh-CN" altLang="en-US"/>
          </a:p>
        </p:txBody>
      </p:sp>
      <p:pic>
        <p:nvPicPr>
          <p:cNvPr id="2050" name="Picture 2" descr="C:\Users\Administrator\Desktop\播放.png"/>
          <p:cNvPicPr>
            <a:picLocks noChangeAspect="1" noChangeArrowheads="1"/>
          </p:cNvPicPr>
          <p:nvPr/>
        </p:nvPicPr>
        <p:blipFill>
          <a:blip r:embed="rId4" cstate="print"/>
          <a:srcRect/>
          <a:stretch>
            <a:fillRect/>
          </a:stretch>
        </p:blipFill>
        <p:spPr bwMode="auto">
          <a:xfrm>
            <a:off x="9425516" y="1329796"/>
            <a:ext cx="1079500" cy="725487"/>
          </a:xfrm>
          <a:prstGeom prst="rect">
            <a:avLst/>
          </a:prstGeom>
          <a:noFill/>
        </p:spPr>
      </p:pic>
      <p:pic>
        <p:nvPicPr>
          <p:cNvPr id="6" name="A-2 NEW WORDS.wav">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192000" y="1176867"/>
            <a:ext cx="304800" cy="304800"/>
          </a:xfrm>
          <a:prstGeom prst="rect">
            <a:avLst/>
          </a:prstGeom>
        </p:spPr>
      </p:pic>
    </p:spTree>
  </p:cSld>
  <p:clrMapOvr>
    <a:masterClrMapping/>
  </p:clrMapOvr>
  <p:transition>
    <p:wheel spokes="1"/>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205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6419" fill="hold"/>
                                        <p:tgtEl>
                                          <p:spTgt spid="6"/>
                                        </p:tgtEl>
                                      </p:cBhvr>
                                    </p:cmd>
                                  </p:childTnLst>
                                </p:cTn>
                              </p:par>
                            </p:childTnLst>
                          </p:cTn>
                        </p:par>
                      </p:childTnLst>
                    </p:cTn>
                  </p:par>
                </p:childTnLst>
              </p:cTn>
              <p:nextCondLst>
                <p:cond evt="onClick" delay="0">
                  <p:tgtEl>
                    <p:spTgt spid="205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67293" y="421496"/>
            <a:ext cx="5620911" cy="489420"/>
          </a:xfrm>
          <a:prstGeom prst="rect">
            <a:avLst/>
          </a:prstGeom>
          <a:noFill/>
          <a:ln w="9525">
            <a:noFill/>
            <a:miter lim="800000"/>
            <a:headEnd/>
            <a:tailEnd/>
          </a:ln>
          <a:effectLst/>
        </p:spPr>
      </p:pic>
      <p:pic>
        <p:nvPicPr>
          <p:cNvPr id="3" name="图片 2"/>
          <p:cNvPicPr>
            <a:picLocks noChangeAspect="1"/>
          </p:cNvPicPr>
          <p:nvPr/>
        </p:nvPicPr>
        <p:blipFill>
          <a:blip r:embed="rId4" cstate="print">
            <a:clrChange>
              <a:clrFrom>
                <a:srgbClr val="FFFFFF"/>
              </a:clrFrom>
              <a:clrTo>
                <a:srgbClr val="FFFFFF">
                  <a:alpha val="0"/>
                </a:srgbClr>
              </a:clrTo>
            </a:clrChange>
          </a:blip>
          <a:stretch>
            <a:fillRect/>
          </a:stretch>
        </p:blipFill>
        <p:spPr>
          <a:xfrm>
            <a:off x="880419" y="1206071"/>
            <a:ext cx="7763852" cy="4875753"/>
          </a:xfrm>
          <a:prstGeom prst="rect">
            <a:avLst/>
          </a:prstGeom>
        </p:spPr>
      </p:pic>
      <p:pic>
        <p:nvPicPr>
          <p:cNvPr id="6" name="图片 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3717"/>
          <a:stretch>
            <a:fillRect/>
          </a:stretch>
        </p:blipFill>
        <p:spPr>
          <a:xfrm>
            <a:off x="8283128" y="410863"/>
            <a:ext cx="4127214" cy="5966707"/>
          </a:xfrm>
          <a:prstGeom prst="rect">
            <a:avLst/>
          </a:prstGeom>
        </p:spPr>
      </p:pic>
      <p:pic>
        <p:nvPicPr>
          <p:cNvPr id="3074" name="Picture 2" descr="C:\Users\Administrator\Desktop\播放.png"/>
          <p:cNvPicPr>
            <a:picLocks noChangeAspect="1" noChangeArrowheads="1"/>
          </p:cNvPicPr>
          <p:nvPr/>
        </p:nvPicPr>
        <p:blipFill>
          <a:blip r:embed="rId6" cstate="print"/>
          <a:srcRect/>
          <a:stretch>
            <a:fillRect/>
          </a:stretch>
        </p:blipFill>
        <p:spPr bwMode="auto">
          <a:xfrm>
            <a:off x="7266517" y="389997"/>
            <a:ext cx="1079500" cy="725487"/>
          </a:xfrm>
          <a:prstGeom prst="rect">
            <a:avLst/>
          </a:prstGeom>
          <a:noFill/>
        </p:spPr>
      </p:pic>
      <p:pic>
        <p:nvPicPr>
          <p:cNvPr id="7" name="A-3 PHRASE AND EXPRESSIONS.wav">
            <a:hlinkClick r:id="" action="ppaction://media"/>
          </p:cNvPr>
          <p:cNvPicPr>
            <a:picLocks noRot="1" noChangeAspect="1"/>
          </p:cNvPicPr>
          <p:nvPr>
            <a:audioFile r:link="rId1"/>
            <p:extLst>
              <p:ext uri="{DAA4B4D4-6D71-4841-9C94-3DE7FCFB9230}">
                <p14:media xmlns="" xmlns:p14="http://schemas.microsoft.com/office/powerpoint/2010/main" r:link="rId7"/>
              </p:ext>
            </p:extLst>
          </p:nvPr>
        </p:nvPicPr>
        <p:blipFill>
          <a:blip r:embed="rId8" cstate="print"/>
          <a:stretch>
            <a:fillRect/>
          </a:stretch>
        </p:blipFill>
        <p:spPr>
          <a:xfrm>
            <a:off x="12192000" y="812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307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9374" fill="hold"/>
                                        <p:tgtEl>
                                          <p:spTgt spid="7"/>
                                        </p:tgtEl>
                                      </p:cBhvr>
                                    </p:cmd>
                                  </p:childTnLst>
                                </p:cTn>
                              </p:par>
                            </p:childTnLst>
                          </p:cTn>
                        </p:par>
                      </p:childTnLst>
                    </p:cTn>
                  </p:par>
                </p:childTnLst>
              </p:cTn>
              <p:nextCondLst>
                <p:cond evt="onClick" delay="0">
                  <p:tgtEl>
                    <p:spTgt spid="307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755755" cy="3293209"/>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3200" b="1" dirty="0">
                <a:solidFill>
                  <a:srgbClr val="000000"/>
                </a:solidFill>
                <a:latin typeface="Times New Roman" panose="02020603050405020304" charset="0"/>
                <a:ea typeface="宋体" panose="02010600030101010101" pitchFamily="2" charset="-122"/>
                <a:cs typeface="Times New Roman" panose="02020603050405020304" charset="0"/>
              </a:rPr>
              <a:t>Ideological and Political Aims</a:t>
            </a:r>
            <a:r>
              <a:rPr lang="zh-CN" sz="3200" b="1" dirty="0">
                <a:solidFill>
                  <a:srgbClr val="000000"/>
                </a:solidFill>
                <a:latin typeface="Times New Roman" panose="02020603050405020304" charset="0"/>
                <a:ea typeface="宋体" panose="02010600030101010101" pitchFamily="2" charset="-122"/>
                <a:cs typeface="Times New Roman" panose="02020603050405020304" charset="0"/>
              </a:rPr>
              <a:t>（思政目标）</a:t>
            </a:r>
          </a:p>
          <a:p>
            <a:pPr marL="266700" indent="-266700"/>
            <a:endParaRPr lang="en-US" sz="32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266700" indent="-266700" fontAlgn="auto">
              <a:lnSpc>
                <a:spcPct val="150000"/>
              </a:lnSpc>
            </a:pPr>
            <a:r>
              <a:rPr lang="en-US" sz="3200" dirty="0">
                <a:solidFill>
                  <a:srgbClr val="000000"/>
                </a:solidFill>
                <a:latin typeface="Times New Roman" panose="02020603050405020304" charset="0"/>
                <a:ea typeface="宋体" panose="02010600030101010101" pitchFamily="2" charset="-122"/>
                <a:cs typeface="Times New Roman" panose="02020603050405020304" charset="0"/>
              </a:rPr>
              <a:t>  1. Students should know what is the concept of the money.</a:t>
            </a:r>
          </a:p>
          <a:p>
            <a:pPr>
              <a:lnSpc>
                <a:spcPct val="150000"/>
              </a:lnSpc>
            </a:pPr>
            <a:r>
              <a:rPr lang="en-US" sz="3200" dirty="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sz="3200" smtClean="0">
                <a:solidFill>
                  <a:srgbClr val="000000"/>
                </a:solidFill>
                <a:latin typeface="Times New Roman" panose="02020603050405020304" charset="0"/>
                <a:ea typeface="宋体" panose="02010600030101010101" pitchFamily="2" charset="-122"/>
                <a:cs typeface="Times New Roman" panose="02020603050405020304" charset="0"/>
              </a:rPr>
              <a:t>2. Students </a:t>
            </a:r>
            <a:r>
              <a:rPr lang="en-US" sz="3200" dirty="0">
                <a:solidFill>
                  <a:srgbClr val="000000"/>
                </a:solidFill>
                <a:latin typeface="Times New Roman" panose="02020603050405020304" charset="0"/>
                <a:ea typeface="宋体" panose="02010600030101010101" pitchFamily="2" charset="-122"/>
                <a:cs typeface="Times New Roman" panose="02020603050405020304" charset="0"/>
              </a:rPr>
              <a:t>should know how to set up a correct view of money</a:t>
            </a:r>
          </a:p>
          <a:p>
            <a:pPr marL="266700" indent="-266700" fontAlgn="auto">
              <a:lnSpc>
                <a:spcPct val="150000"/>
              </a:lnSpc>
            </a:pPr>
            <a:r>
              <a:rPr lang="en-US" sz="3200" dirty="0">
                <a:solidFill>
                  <a:srgbClr val="000000"/>
                </a:solidFill>
                <a:latin typeface="Times New Roman" panose="02020603050405020304" charset="0"/>
                <a:ea typeface="宋体" panose="02010600030101010101" pitchFamily="2" charset="-122"/>
                <a:cs typeface="Times New Roman" panose="02020603050405020304" charset="0"/>
              </a:rPr>
              <a:t>  3. Students should know the value of the money.</a:t>
            </a:r>
            <a:endParaRPr lang="zh-CN" altLang="en-US" sz="3200" dirty="0">
              <a:latin typeface="Times New Roman" panose="02020603050405020304" charset="0"/>
              <a:cs typeface="Times New Roman" panose="02020603050405020304"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574947" y="489099"/>
            <a:ext cx="3816040" cy="484340"/>
          </a:xfrm>
          <a:prstGeom prst="rect">
            <a:avLst/>
          </a:prstGeom>
          <a:noFill/>
          <a:ln w="9525">
            <a:noFill/>
            <a:miter lim="800000"/>
            <a:headEnd/>
            <a:tailEnd/>
          </a:ln>
          <a:effectLst/>
        </p:spPr>
      </p:pic>
      <p:pic>
        <p:nvPicPr>
          <p:cNvPr id="3" name="图片 2"/>
          <p:cNvPicPr>
            <a:picLocks noChangeAspect="1"/>
          </p:cNvPicPr>
          <p:nvPr/>
        </p:nvPicPr>
        <p:blipFill>
          <a:blip r:embed="rId4" cstate="print"/>
          <a:stretch>
            <a:fillRect/>
          </a:stretch>
        </p:blipFill>
        <p:spPr>
          <a:xfrm>
            <a:off x="1563077" y="1118120"/>
            <a:ext cx="9065846" cy="5155089"/>
          </a:xfrm>
          <a:prstGeom prst="rect">
            <a:avLst/>
          </a:prstGeom>
        </p:spPr>
      </p:pic>
      <p:sp>
        <p:nvSpPr>
          <p:cNvPr id="4" name="矩形 3"/>
          <p:cNvSpPr/>
          <p:nvPr/>
        </p:nvSpPr>
        <p:spPr>
          <a:xfrm>
            <a:off x="1563077" y="5668557"/>
            <a:ext cx="9065846" cy="369332"/>
          </a:xfrm>
          <a:prstGeom prst="rect">
            <a:avLst/>
          </a:prstGeom>
          <a:solidFill>
            <a:srgbClr val="92D050"/>
          </a:solidFill>
        </p:spPr>
        <p:txBody>
          <a:bodyPr wrap="square">
            <a:spAutoFit/>
          </a:bodyPr>
          <a:lstStyle/>
          <a:p>
            <a:pPr algn="ctr"/>
            <a:r>
              <a:rPr lang="en-US" altLang="zh-CN" b="1" dirty="0">
                <a:solidFill>
                  <a:srgbClr val="FFFFFF"/>
                </a:solidFill>
                <a:latin typeface="TimesNewRomanPS-BoldMT"/>
              </a:rPr>
              <a:t>VCs (Venture Capitalists</a:t>
            </a:r>
            <a:r>
              <a:rPr lang="en-US" altLang="zh-CN" b="1" dirty="0" smtClean="0">
                <a:solidFill>
                  <a:srgbClr val="FFFFFF"/>
                </a:solidFill>
                <a:latin typeface="TimesNewRomanPS-BoldMT"/>
              </a:rPr>
              <a:t>)          </a:t>
            </a:r>
            <a:r>
              <a:rPr lang="zh-CN" altLang="en-US" b="1" dirty="0">
                <a:solidFill>
                  <a:srgbClr val="FFFFFF"/>
                </a:solidFill>
                <a:latin typeface="TimesNewRomanPS-BoldMT"/>
              </a:rPr>
              <a:t>风险投资家，投机资本家</a:t>
            </a:r>
            <a:endParaRPr lang="zh-CN" altLang="en-US" sz="2000" dirty="0"/>
          </a:p>
        </p:txBody>
      </p:sp>
      <p:pic>
        <p:nvPicPr>
          <p:cNvPr id="4098" name="Picture 2" descr="C:\Users\Administrator\Desktop\播放.png"/>
          <p:cNvPicPr>
            <a:picLocks noChangeAspect="1" noChangeArrowheads="1"/>
          </p:cNvPicPr>
          <p:nvPr/>
        </p:nvPicPr>
        <p:blipFill>
          <a:blip r:embed="rId5" cstate="print"/>
          <a:srcRect/>
          <a:stretch>
            <a:fillRect/>
          </a:stretch>
        </p:blipFill>
        <p:spPr bwMode="auto">
          <a:xfrm>
            <a:off x="4658783" y="330730"/>
            <a:ext cx="1079500" cy="725487"/>
          </a:xfrm>
          <a:prstGeom prst="rect">
            <a:avLst/>
          </a:prstGeom>
          <a:noFill/>
        </p:spPr>
      </p:pic>
      <p:pic>
        <p:nvPicPr>
          <p:cNvPr id="6" name="A-4 PROPER NAMES.wav">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44026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1" restart="whenNotActive" fill="hold" evtFilter="cancelBubble" nodeType="interactiveSeq">
                <p:stCondLst>
                  <p:cond evt="onClick" delay="0">
                    <p:tgtEl>
                      <p:spTgt spid="409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858" fill="hold"/>
                                        <p:tgtEl>
                                          <p:spTgt spid="6"/>
                                        </p:tgtEl>
                                      </p:cBhvr>
                                    </p:cmd>
                                  </p:childTnLst>
                                </p:cTn>
                              </p:par>
                            </p:childTnLst>
                          </p:cTn>
                        </p:par>
                      </p:childTnLst>
                    </p:cTn>
                  </p:par>
                </p:childTnLst>
              </p:cTn>
              <p:nextCondLst>
                <p:cond evt="onClick" delay="0">
                  <p:tgtEl>
                    <p:spTgt spid="4098"/>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1627" y="828344"/>
            <a:ext cx="11211946" cy="1292662"/>
          </a:xfrm>
          <a:prstGeom prst="rect">
            <a:avLst/>
          </a:prstGeom>
          <a:solidFill>
            <a:schemeClr val="accent2">
              <a:lumMod val="20000"/>
              <a:lumOff val="80000"/>
            </a:schemeClr>
          </a:solidFill>
        </p:spPr>
        <p:txBody>
          <a:bodyPr wrap="square">
            <a:spAutoFit/>
          </a:bodyPr>
          <a:lstStyle/>
          <a:p>
            <a:pPr>
              <a:lnSpc>
                <a:spcPct val="130000"/>
              </a:lnSpc>
            </a:pPr>
            <a:r>
              <a:rPr lang="en-US" altLang="zh-CN" b="1" dirty="0">
                <a:solidFill>
                  <a:schemeClr val="accent4">
                    <a:lumMod val="60000"/>
                    <a:lumOff val="40000"/>
                  </a:schemeClr>
                </a:solidFill>
              </a:rPr>
              <a:t>1 </a:t>
            </a:r>
            <a:r>
              <a:rPr lang="zh-CN" altLang="en-US" dirty="0"/>
              <a:t>　</a:t>
            </a:r>
            <a:r>
              <a:rPr lang="en-US" altLang="zh-CN" sz="2000" b="1" i="1" dirty="0"/>
              <a:t>That’s probably because I’m a lot older than you and happy with what I’ve achieved in life. (Para. 5)</a:t>
            </a:r>
          </a:p>
          <a:p>
            <a:pPr indent="457200">
              <a:lnSpc>
                <a:spcPct val="130000"/>
              </a:lnSpc>
            </a:pPr>
            <a:r>
              <a:rPr lang="en-US" altLang="zh-CN" sz="2000" b="1" dirty="0"/>
              <a:t>because </a:t>
            </a:r>
            <a:r>
              <a:rPr lang="zh-CN" altLang="en-US" sz="2000" b="1" dirty="0"/>
              <a:t>后面有两个并列的句子，</a:t>
            </a:r>
            <a:r>
              <a:rPr lang="en-US" altLang="zh-CN" sz="2000" b="1" dirty="0"/>
              <a:t>and </a:t>
            </a:r>
            <a:r>
              <a:rPr lang="zh-CN" altLang="en-US" sz="2000" b="1" dirty="0"/>
              <a:t>后面省略了“</a:t>
            </a:r>
            <a:r>
              <a:rPr lang="en-US" altLang="zh-CN" sz="2000" b="1" dirty="0"/>
              <a:t>I’m”</a:t>
            </a:r>
            <a:r>
              <a:rPr lang="zh-CN" altLang="en-US" sz="2000" b="1" dirty="0"/>
              <a:t>。</a:t>
            </a:r>
            <a:r>
              <a:rPr lang="en-US" altLang="zh-CN" sz="2000" b="1" dirty="0"/>
              <a:t>what </a:t>
            </a:r>
            <a:r>
              <a:rPr lang="zh-CN" altLang="en-US" sz="2000" b="1" dirty="0"/>
              <a:t>引导的名词性从句作介词 </a:t>
            </a:r>
            <a:r>
              <a:rPr lang="en-US" altLang="zh-CN" sz="2000" b="1" dirty="0"/>
              <a:t>with </a:t>
            </a:r>
            <a:r>
              <a:rPr lang="zh-CN" altLang="en-US" sz="2000" b="1" dirty="0"/>
              <a:t>的宾语。</a:t>
            </a:r>
            <a:r>
              <a:rPr lang="en-US" altLang="zh-CN" sz="2000" b="1" dirty="0"/>
              <a:t>a lot older </a:t>
            </a:r>
            <a:r>
              <a:rPr lang="zh-CN" altLang="en-US" sz="2000" b="1" dirty="0"/>
              <a:t>相当于</a:t>
            </a:r>
            <a:r>
              <a:rPr lang="en-US" altLang="zh-CN" sz="2000" b="1" dirty="0"/>
              <a:t>much older</a:t>
            </a:r>
            <a:r>
              <a:rPr lang="zh-CN" altLang="en-US" sz="2000" b="1" dirty="0"/>
              <a:t>，意思是“年长得多”。</a:t>
            </a:r>
          </a:p>
        </p:txBody>
      </p:sp>
      <p:pic>
        <p:nvPicPr>
          <p:cNvPr id="9218" name="Picture 2"/>
          <p:cNvPicPr>
            <a:picLocks noChangeAspect="1" noChangeArrowheads="1"/>
          </p:cNvPicPr>
          <p:nvPr/>
        </p:nvPicPr>
        <p:blipFill>
          <a:blip r:embed="rId2" cstate="print"/>
          <a:srcRect/>
          <a:stretch>
            <a:fillRect/>
          </a:stretch>
        </p:blipFill>
        <p:spPr bwMode="auto">
          <a:xfrm>
            <a:off x="425373" y="258519"/>
            <a:ext cx="1816022" cy="474094"/>
          </a:xfrm>
          <a:prstGeom prst="rect">
            <a:avLst/>
          </a:prstGeom>
          <a:noFill/>
          <a:ln w="9525">
            <a:noFill/>
            <a:miter lim="800000"/>
            <a:headEnd/>
            <a:tailEnd/>
          </a:ln>
          <a:effectLst/>
        </p:spPr>
      </p:pic>
      <p:sp>
        <p:nvSpPr>
          <p:cNvPr id="3" name="矩形 2"/>
          <p:cNvSpPr/>
          <p:nvPr/>
        </p:nvSpPr>
        <p:spPr>
          <a:xfrm>
            <a:off x="531627" y="1889550"/>
            <a:ext cx="11211946" cy="2252924"/>
          </a:xfrm>
          <a:prstGeom prst="rect">
            <a:avLst/>
          </a:prstGeom>
        </p:spPr>
        <p:txBody>
          <a:bodyPr wrap="square">
            <a:spAutoFit/>
          </a:bodyPr>
          <a:lstStyle/>
          <a:p>
            <a:pPr>
              <a:lnSpc>
                <a:spcPct val="130000"/>
              </a:lnSpc>
            </a:pPr>
            <a:r>
              <a:rPr lang="en-US" altLang="zh-CN" b="1" dirty="0">
                <a:solidFill>
                  <a:schemeClr val="accent4">
                    <a:lumMod val="60000"/>
                    <a:lumOff val="40000"/>
                  </a:schemeClr>
                </a:solidFill>
              </a:rPr>
              <a:t>2</a:t>
            </a:r>
            <a:r>
              <a:rPr lang="en-US" altLang="zh-CN" b="1" dirty="0">
                <a:solidFill>
                  <a:srgbClr val="FFFFFF"/>
                </a:solidFill>
                <a:latin typeface="TimesNewRomanPS-BoldMT"/>
              </a:rPr>
              <a:t> </a:t>
            </a:r>
            <a:r>
              <a:rPr lang="zh-CN" altLang="en-US" sz="2800" dirty="0">
                <a:solidFill>
                  <a:srgbClr val="000000"/>
                </a:solidFill>
                <a:latin typeface="宋体" panose="02010600030101010101" pitchFamily="2" charset="-122"/>
              </a:rPr>
              <a:t>　</a:t>
            </a:r>
            <a:r>
              <a:rPr lang="en-US" altLang="zh-CN" sz="2000" b="1" i="1" dirty="0"/>
              <a:t>And actually, wealth was never my goal and never my definition of success, or else, I’m certain that I would not be fulfilled. (Para. 6)</a:t>
            </a:r>
          </a:p>
          <a:p>
            <a:pPr indent="457200">
              <a:lnSpc>
                <a:spcPct val="130000"/>
              </a:lnSpc>
            </a:pPr>
            <a:r>
              <a:rPr lang="zh-CN" altLang="en-US" sz="2000" b="1" dirty="0"/>
              <a:t>此句中第二个</a:t>
            </a:r>
            <a:r>
              <a:rPr lang="en-US" altLang="zh-CN" sz="2000" b="1" dirty="0"/>
              <a:t>and </a:t>
            </a:r>
            <a:r>
              <a:rPr lang="zh-CN" altLang="en-US" sz="2000" b="1" dirty="0"/>
              <a:t>连接的是</a:t>
            </a:r>
            <a:r>
              <a:rPr lang="en-US" altLang="zh-CN" sz="2000" b="1" dirty="0"/>
              <a:t>was </a:t>
            </a:r>
            <a:r>
              <a:rPr lang="zh-CN" altLang="en-US" sz="2000" b="1" dirty="0"/>
              <a:t>后面的两个并列表语。</a:t>
            </a:r>
            <a:r>
              <a:rPr lang="en-US" altLang="zh-CN" sz="2000" b="1" dirty="0"/>
              <a:t>or else </a:t>
            </a:r>
            <a:r>
              <a:rPr lang="zh-CN" altLang="en-US" sz="2000" b="1" dirty="0"/>
              <a:t>的意思是“否则”，后面是一个与前面情况相反的结论。</a:t>
            </a:r>
            <a:r>
              <a:rPr lang="en-US" altLang="zh-CN" sz="2000" b="1" dirty="0"/>
              <a:t>I’m certain that </a:t>
            </a:r>
            <a:r>
              <a:rPr lang="zh-CN" altLang="en-US" sz="2000" b="1" dirty="0"/>
              <a:t>的意思是“我可以肯定</a:t>
            </a:r>
            <a:r>
              <a:rPr lang="en-US" altLang="zh-CN" sz="2000" b="1" dirty="0"/>
              <a:t>……”</a:t>
            </a:r>
            <a:r>
              <a:rPr lang="zh-CN" altLang="en-US" sz="2000" b="1" dirty="0"/>
              <a:t>，</a:t>
            </a:r>
            <a:r>
              <a:rPr lang="en-US" altLang="zh-CN" sz="2000" b="1" dirty="0"/>
              <a:t>that </a:t>
            </a:r>
            <a:r>
              <a:rPr lang="zh-CN" altLang="en-US" sz="2000" b="1" dirty="0"/>
              <a:t>引导的是一个宾语从句，表示“肯定”的内容。</a:t>
            </a:r>
          </a:p>
        </p:txBody>
      </p:sp>
      <p:sp>
        <p:nvSpPr>
          <p:cNvPr id="4" name="矩形 3"/>
          <p:cNvSpPr/>
          <p:nvPr/>
        </p:nvSpPr>
        <p:spPr>
          <a:xfrm>
            <a:off x="531627" y="4068044"/>
            <a:ext cx="11211946" cy="2252924"/>
          </a:xfrm>
          <a:prstGeom prst="rect">
            <a:avLst/>
          </a:prstGeom>
          <a:solidFill>
            <a:schemeClr val="accent5">
              <a:lumMod val="20000"/>
              <a:lumOff val="80000"/>
            </a:schemeClr>
          </a:solidFill>
        </p:spPr>
        <p:txBody>
          <a:bodyPr wrap="square">
            <a:spAutoFit/>
          </a:bodyPr>
          <a:lstStyle/>
          <a:p>
            <a:pPr>
              <a:lnSpc>
                <a:spcPct val="130000"/>
              </a:lnSpc>
            </a:pPr>
            <a:r>
              <a:rPr lang="en-US" altLang="zh-CN" b="1" dirty="0">
                <a:solidFill>
                  <a:schemeClr val="accent4">
                    <a:lumMod val="60000"/>
                    <a:lumOff val="40000"/>
                  </a:schemeClr>
                </a:solidFill>
              </a:rPr>
              <a:t>3</a:t>
            </a:r>
            <a:r>
              <a:rPr lang="en-US" altLang="zh-CN" b="1" dirty="0">
                <a:solidFill>
                  <a:srgbClr val="FFFFFF"/>
                </a:solidFill>
                <a:latin typeface="TimesNewRomanPS-BoldMT"/>
              </a:rPr>
              <a:t> </a:t>
            </a:r>
            <a:r>
              <a:rPr lang="zh-CN" altLang="en-US" sz="2800" dirty="0">
                <a:solidFill>
                  <a:srgbClr val="000000"/>
                </a:solidFill>
                <a:latin typeface="宋体" panose="02010600030101010101" pitchFamily="2" charset="-122"/>
              </a:rPr>
              <a:t>　</a:t>
            </a:r>
            <a:r>
              <a:rPr lang="en-US" altLang="zh-CN" sz="2000" b="1" i="1" dirty="0"/>
              <a:t>If you’re true to yourself and achieve your goals, not only will you feel </a:t>
            </a:r>
            <a:r>
              <a:rPr lang="en-US" altLang="zh-CN" sz="2000" b="1" i="1" dirty="0" err="1"/>
              <a:t>fulfi</a:t>
            </a:r>
            <a:r>
              <a:rPr lang="en-US" altLang="zh-CN" sz="2000" b="1" i="1" dirty="0"/>
              <a:t> </a:t>
            </a:r>
            <a:r>
              <a:rPr lang="en-US" altLang="zh-CN" sz="2000" b="1" i="1" dirty="0" err="1"/>
              <a:t>lled</a:t>
            </a:r>
            <a:r>
              <a:rPr lang="en-US" altLang="zh-CN" sz="2000" b="1" i="1" dirty="0"/>
              <a:t>, but you’ll also find plenty of money when you arrive at your destination. (Para. 8)</a:t>
            </a:r>
          </a:p>
          <a:p>
            <a:pPr indent="457200">
              <a:lnSpc>
                <a:spcPct val="130000"/>
              </a:lnSpc>
            </a:pPr>
            <a:r>
              <a:rPr lang="zh-CN" altLang="en-US" sz="2000" b="1" dirty="0"/>
              <a:t>此句中</a:t>
            </a:r>
            <a:r>
              <a:rPr lang="en-US" altLang="zh-CN" sz="2000" b="1" dirty="0"/>
              <a:t>if </a:t>
            </a:r>
            <a:r>
              <a:rPr lang="zh-CN" altLang="en-US" sz="2000" b="1" dirty="0"/>
              <a:t>引导的是一个条件从句，后面的主句中用的</a:t>
            </a:r>
            <a:r>
              <a:rPr lang="en-US" altLang="zh-CN" sz="2000" b="1" dirty="0"/>
              <a:t>not only ... but also ... </a:t>
            </a:r>
            <a:r>
              <a:rPr lang="zh-CN" altLang="en-US" sz="2000" b="1" dirty="0"/>
              <a:t>的结构，意思是“不仅</a:t>
            </a:r>
            <a:r>
              <a:rPr lang="en-US" altLang="zh-CN" sz="2000" b="1" dirty="0"/>
              <a:t>……</a:t>
            </a:r>
            <a:r>
              <a:rPr lang="zh-CN" altLang="en-US" sz="2000" b="1" dirty="0"/>
              <a:t>而且</a:t>
            </a:r>
            <a:r>
              <a:rPr lang="en-US" altLang="zh-CN" sz="2000" b="1" dirty="0"/>
              <a:t>……”</a:t>
            </a:r>
            <a:r>
              <a:rPr lang="zh-CN" altLang="en-US" sz="2000" b="1" dirty="0"/>
              <a:t>。其中</a:t>
            </a:r>
            <a:r>
              <a:rPr lang="en-US" altLang="zh-CN" sz="2000" b="1" dirty="0"/>
              <a:t>not only </a:t>
            </a:r>
            <a:r>
              <a:rPr lang="zh-CN" altLang="en-US" sz="2000" b="1" dirty="0"/>
              <a:t>后面用的倒装结构，即</a:t>
            </a:r>
            <a:r>
              <a:rPr lang="en-US" altLang="zh-CN" sz="2000" b="1" dirty="0"/>
              <a:t>not only </a:t>
            </a:r>
            <a:r>
              <a:rPr lang="zh-CN" altLang="en-US" sz="2000" b="1" dirty="0"/>
              <a:t>＋助动词</a:t>
            </a:r>
            <a:r>
              <a:rPr lang="en-US" altLang="zh-CN" sz="2000" b="1" dirty="0"/>
              <a:t>/ </a:t>
            </a:r>
            <a:r>
              <a:rPr lang="zh-CN" altLang="en-US" sz="2000" b="1" dirty="0"/>
              <a:t>情态动词＋主语＋行为动词原形，</a:t>
            </a:r>
            <a:r>
              <a:rPr lang="en-US" altLang="zh-CN" sz="2000" b="1" dirty="0"/>
              <a:t>but also </a:t>
            </a:r>
            <a:r>
              <a:rPr lang="zh-CN" altLang="en-US" sz="2000" b="1" dirty="0"/>
              <a:t>中的</a:t>
            </a:r>
            <a:r>
              <a:rPr lang="en-US" altLang="zh-CN" sz="2000" b="1" dirty="0"/>
              <a:t>also </a:t>
            </a:r>
            <a:r>
              <a:rPr lang="zh-CN" altLang="en-US" sz="2000" b="1" dirty="0"/>
              <a:t>也可放在助动词或情态动词之后。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ppt_x</p:attrName>
                                        </p:attrNameLst>
                                      </p:cBhvr>
                                      <p:tavLst>
                                        <p:tav tm="0">
                                          <p:val>
                                            <p:strVal val="#ppt_x+#ppt_w*1.125000"/>
                                          </p:val>
                                        </p:tav>
                                        <p:tav tm="100000">
                                          <p:val>
                                            <p:strVal val="#ppt_x"/>
                                          </p:val>
                                        </p:tav>
                                      </p:tavLst>
                                    </p:anim>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7061" y="754383"/>
            <a:ext cx="9796130" cy="2092881"/>
          </a:xfrm>
          <a:prstGeom prst="rect">
            <a:avLst/>
          </a:prstGeom>
        </p:spPr>
        <p:txBody>
          <a:bodyPr wrap="square">
            <a:spAutoFit/>
          </a:bodyPr>
          <a:lstStyle/>
          <a:p>
            <a:pPr>
              <a:lnSpc>
                <a:spcPct val="130000"/>
              </a:lnSpc>
            </a:pPr>
            <a:r>
              <a:rPr lang="en-US" altLang="zh-CN" b="1" dirty="0">
                <a:solidFill>
                  <a:schemeClr val="accent4">
                    <a:lumMod val="60000"/>
                    <a:lumOff val="40000"/>
                  </a:schemeClr>
                </a:solidFill>
              </a:rPr>
              <a:t>4</a:t>
            </a:r>
            <a:r>
              <a:rPr lang="en-US" altLang="zh-CN" b="1" dirty="0"/>
              <a:t> </a:t>
            </a:r>
            <a:r>
              <a:rPr lang="zh-CN" altLang="en-US" dirty="0"/>
              <a:t>　</a:t>
            </a:r>
            <a:r>
              <a:rPr lang="en-US" altLang="zh-CN" sz="2000" b="1" i="1" dirty="0"/>
              <a:t>Since some of them manage $1 billion funds, you’d imagine that their entire lives have been focused on generating and increasing their own wealth. (Para. 10)</a:t>
            </a:r>
          </a:p>
          <a:p>
            <a:pPr indent="457200">
              <a:lnSpc>
                <a:spcPct val="130000"/>
              </a:lnSpc>
            </a:pPr>
            <a:r>
              <a:rPr lang="en-US" altLang="zh-CN" sz="2000" b="1" dirty="0"/>
              <a:t>since </a:t>
            </a:r>
            <a:r>
              <a:rPr lang="zh-CN" altLang="en-US" sz="2000" b="1" dirty="0"/>
              <a:t>后面引导的是原因状语从句。</a:t>
            </a:r>
            <a:r>
              <a:rPr lang="en-US" altLang="zh-CN" sz="2000" b="1" dirty="0"/>
              <a:t>you’d </a:t>
            </a:r>
            <a:r>
              <a:rPr lang="zh-CN" altLang="en-US" sz="2000" b="1" dirty="0"/>
              <a:t>是</a:t>
            </a:r>
            <a:r>
              <a:rPr lang="en-US" altLang="zh-CN" sz="2000" b="1" dirty="0"/>
              <a:t>you would </a:t>
            </a:r>
            <a:r>
              <a:rPr lang="zh-CN" altLang="en-US" sz="2000" b="1" dirty="0"/>
              <a:t>的缩写，</a:t>
            </a:r>
            <a:r>
              <a:rPr lang="en-US" altLang="zh-CN" sz="2000" b="1" dirty="0"/>
              <a:t>imagine </a:t>
            </a:r>
            <a:r>
              <a:rPr lang="zh-CN" altLang="en-US" sz="2000" b="1" dirty="0"/>
              <a:t>后面是由</a:t>
            </a:r>
            <a:r>
              <a:rPr lang="en-US" altLang="zh-CN" sz="2000" b="1" dirty="0"/>
              <a:t>that </a:t>
            </a:r>
            <a:r>
              <a:rPr lang="zh-CN" altLang="en-US" sz="2000" b="1" dirty="0"/>
              <a:t>引导的宾语从句， </a:t>
            </a:r>
            <a:r>
              <a:rPr lang="en-US" altLang="zh-CN" sz="2000" b="1" dirty="0"/>
              <a:t>generating and increasing </a:t>
            </a:r>
            <a:r>
              <a:rPr lang="zh-CN" altLang="en-US" sz="2000" b="1" dirty="0"/>
              <a:t>是两个并列的现在分词结构，作介词</a:t>
            </a:r>
            <a:r>
              <a:rPr lang="en-US" altLang="zh-CN" sz="2000" b="1" dirty="0"/>
              <a:t>on </a:t>
            </a:r>
            <a:r>
              <a:rPr lang="zh-CN" altLang="en-US" sz="2000" b="1" dirty="0"/>
              <a:t>的宾语。</a:t>
            </a:r>
          </a:p>
        </p:txBody>
      </p:sp>
      <p:sp>
        <p:nvSpPr>
          <p:cNvPr id="5" name="矩形 4"/>
          <p:cNvSpPr/>
          <p:nvPr/>
        </p:nvSpPr>
        <p:spPr>
          <a:xfrm>
            <a:off x="2006007" y="3377441"/>
            <a:ext cx="9455889" cy="2215991"/>
          </a:xfrm>
          <a:prstGeom prst="rect">
            <a:avLst/>
          </a:prstGeom>
        </p:spPr>
        <p:txBody>
          <a:bodyPr wrap="square">
            <a:spAutoFit/>
          </a:bodyPr>
          <a:lstStyle/>
          <a:p>
            <a:r>
              <a:rPr lang="en-US" altLang="zh-CN" b="1" dirty="0">
                <a:solidFill>
                  <a:schemeClr val="accent4">
                    <a:lumMod val="60000"/>
                    <a:lumOff val="40000"/>
                  </a:schemeClr>
                </a:solidFill>
              </a:rPr>
              <a:t>5</a:t>
            </a:r>
            <a:r>
              <a:rPr lang="en-US" altLang="zh-CN" b="1" dirty="0"/>
              <a:t> </a:t>
            </a:r>
            <a:r>
              <a:rPr lang="zh-CN" altLang="en-US" dirty="0"/>
              <a:t>　</a:t>
            </a:r>
            <a:r>
              <a:rPr lang="en-US" altLang="zh-CN" sz="2000" b="1" i="1" dirty="0"/>
              <a:t>If your professional goals are to enjoy what you do for a living, work hard at it, and accomplish things you’re proud of, then you’ll possibly achieve all that and make all the money you need to be happy. (Para. 13)</a:t>
            </a:r>
          </a:p>
          <a:p>
            <a:pPr indent="457200">
              <a:lnSpc>
                <a:spcPct val="130000"/>
              </a:lnSpc>
            </a:pPr>
            <a:r>
              <a:rPr lang="zh-CN" altLang="en-US" sz="2000" b="1" dirty="0"/>
              <a:t>在</a:t>
            </a:r>
            <a:r>
              <a:rPr lang="en-US" altLang="zh-CN" sz="2000" b="1" dirty="0"/>
              <a:t>if </a:t>
            </a:r>
            <a:r>
              <a:rPr lang="zh-CN" altLang="en-US" sz="2000" b="1" dirty="0"/>
              <a:t>引导的条件从句中，</a:t>
            </a:r>
            <a:r>
              <a:rPr lang="en-US" altLang="zh-CN" sz="2000" b="1" dirty="0"/>
              <a:t>to enjoy what... you’re proud of </a:t>
            </a:r>
            <a:r>
              <a:rPr lang="zh-CN" altLang="en-US" sz="2000" b="1" dirty="0"/>
              <a:t>是</a:t>
            </a:r>
            <a:r>
              <a:rPr lang="en-US" altLang="zh-CN" sz="2000" b="1" dirty="0"/>
              <a:t>3 </a:t>
            </a:r>
            <a:r>
              <a:rPr lang="zh-CN" altLang="en-US" sz="2000" b="1" dirty="0"/>
              <a:t>个并列的不定式结构作条件从句中的表语。主句用的一般将来时，</a:t>
            </a:r>
            <a:r>
              <a:rPr lang="en-US" altLang="zh-CN" sz="2000" b="1" dirty="0"/>
              <a:t>you need to be happy </a:t>
            </a:r>
            <a:r>
              <a:rPr lang="zh-CN" altLang="en-US" sz="2000" b="1" dirty="0"/>
              <a:t>是省略了连接词</a:t>
            </a:r>
            <a:r>
              <a:rPr lang="en-US" altLang="zh-CN" sz="2000" b="1" dirty="0"/>
              <a:t>that </a:t>
            </a:r>
            <a:r>
              <a:rPr lang="zh-CN" altLang="en-US" sz="2000" b="1" dirty="0"/>
              <a:t>或</a:t>
            </a:r>
            <a:r>
              <a:rPr lang="en-US" altLang="zh-CN" sz="2000" b="1" dirty="0"/>
              <a:t>which </a:t>
            </a:r>
            <a:r>
              <a:rPr lang="zh-CN" altLang="en-US" sz="2000" b="1" dirty="0"/>
              <a:t>定语从句，修饰前面的</a:t>
            </a:r>
            <a:r>
              <a:rPr lang="en-US" altLang="zh-CN" sz="2000" b="1" dirty="0"/>
              <a:t>money</a:t>
            </a:r>
            <a:r>
              <a:rPr lang="zh-CN" altLang="en-US" sz="20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32239" y="442625"/>
            <a:ext cx="2645859" cy="489083"/>
          </a:xfrm>
          <a:prstGeom prst="rect">
            <a:avLst/>
          </a:prstGeom>
          <a:noFill/>
          <a:ln w="9525">
            <a:noFill/>
            <a:miter lim="800000"/>
            <a:headEnd/>
            <a:tailEnd/>
          </a:ln>
          <a:effectLst/>
        </p:spPr>
      </p:pic>
      <p:sp>
        <p:nvSpPr>
          <p:cNvPr id="3" name="矩形 2"/>
          <p:cNvSpPr/>
          <p:nvPr/>
        </p:nvSpPr>
        <p:spPr>
          <a:xfrm>
            <a:off x="1499506" y="1647762"/>
            <a:ext cx="5561522"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Text A and complete the following table.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 name="组合 7"/>
          <p:cNvGrpSpPr/>
          <p:nvPr/>
        </p:nvGrpSpPr>
        <p:grpSpPr>
          <a:xfrm>
            <a:off x="774672" y="1357029"/>
            <a:ext cx="964287" cy="900000"/>
            <a:chOff x="953972" y="653411"/>
            <a:chExt cx="964287" cy="900000"/>
          </a:xfrm>
        </p:grpSpPr>
        <p:sp>
          <p:nvSpPr>
            <p:cNvPr id="5"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6" name="TextBox 5"/>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4" cstate="print"/>
          <a:stretch>
            <a:fillRect/>
          </a:stretch>
        </p:blipFill>
        <p:spPr>
          <a:xfrm>
            <a:off x="375684" y="2682349"/>
            <a:ext cx="11440633" cy="2956474"/>
          </a:xfrm>
          <a:prstGeom prst="rect">
            <a:avLst/>
          </a:prstGeom>
        </p:spPr>
      </p:pic>
      <p:sp>
        <p:nvSpPr>
          <p:cNvPr id="7" name="矩形 6"/>
          <p:cNvSpPr/>
          <p:nvPr/>
        </p:nvSpPr>
        <p:spPr>
          <a:xfrm>
            <a:off x="3694209" y="4254427"/>
            <a:ext cx="1172116" cy="369332"/>
          </a:xfrm>
          <a:prstGeom prst="rect">
            <a:avLst/>
          </a:prstGeom>
        </p:spPr>
        <p:txBody>
          <a:bodyPr wrap="none">
            <a:spAutoFit/>
          </a:bodyPr>
          <a:lstStyle/>
          <a:p>
            <a:r>
              <a:rPr lang="en-US" altLang="zh-CN" b="1" kern="100" dirty="0">
                <a:solidFill>
                  <a:srgbClr val="FF0000"/>
                </a:solidFill>
                <a:latin typeface="Times New Roman" panose="02020603050405020304" charset="0"/>
              </a:rPr>
              <a:t>Paras. 5-9</a:t>
            </a:r>
            <a:endParaRPr lang="zh-CN" altLang="en-US" b="1" dirty="0">
              <a:solidFill>
                <a:srgbClr val="FF0000"/>
              </a:solidFill>
            </a:endParaRPr>
          </a:p>
        </p:txBody>
      </p:sp>
      <p:sp>
        <p:nvSpPr>
          <p:cNvPr id="11" name="矩形 10"/>
          <p:cNvSpPr/>
          <p:nvPr/>
        </p:nvSpPr>
        <p:spPr>
          <a:xfrm>
            <a:off x="3607647" y="5030299"/>
            <a:ext cx="1345240" cy="369332"/>
          </a:xfrm>
          <a:prstGeom prst="rect">
            <a:avLst/>
          </a:prstGeom>
        </p:spPr>
        <p:txBody>
          <a:bodyPr wrap="none">
            <a:spAutoFit/>
          </a:bodyPr>
          <a:lstStyle/>
          <a:p>
            <a:r>
              <a:rPr lang="en-US" altLang="zh-CN" b="1" kern="100" dirty="0">
                <a:solidFill>
                  <a:srgbClr val="FF0000"/>
                </a:solidFill>
                <a:latin typeface="Times New Roman" panose="02020603050405020304" charset="0"/>
              </a:rPr>
              <a:t>Paras.10-14</a:t>
            </a:r>
            <a:endParaRPr lang="zh-CN" altLang="en-US" b="1" kern="100" dirty="0">
              <a:solidFill>
                <a:srgbClr val="FF0000"/>
              </a:solidFill>
              <a:latin typeface="Times New Roman" panose="02020603050405020304" charset="0"/>
            </a:endParaRPr>
          </a:p>
        </p:txBody>
      </p:sp>
      <p:sp>
        <p:nvSpPr>
          <p:cNvPr id="12" name="矩形 11"/>
          <p:cNvSpPr/>
          <p:nvPr/>
        </p:nvSpPr>
        <p:spPr>
          <a:xfrm>
            <a:off x="6342864" y="4254427"/>
            <a:ext cx="4572470" cy="369332"/>
          </a:xfrm>
          <a:prstGeom prst="rect">
            <a:avLst/>
          </a:prstGeom>
        </p:spPr>
        <p:txBody>
          <a:bodyPr wrap="none">
            <a:spAutoFit/>
          </a:bodyPr>
          <a:lstStyle/>
          <a:p>
            <a:r>
              <a:rPr lang="en-US" altLang="zh-CN" b="1" kern="100" dirty="0">
                <a:solidFill>
                  <a:srgbClr val="FF0000"/>
                </a:solidFill>
                <a:latin typeface="Times New Roman" panose="02020603050405020304" charset="0"/>
              </a:rPr>
              <a:t>The author’s views upon money and success.</a:t>
            </a:r>
            <a:endParaRPr lang="zh-CN" altLang="en-US" b="1" kern="100" dirty="0">
              <a:solidFill>
                <a:srgbClr val="FF0000"/>
              </a:solidFill>
              <a:latin typeface="Times New Roman" panose="02020603050405020304" charset="0"/>
            </a:endParaRPr>
          </a:p>
        </p:txBody>
      </p:sp>
      <p:sp>
        <p:nvSpPr>
          <p:cNvPr id="20" name="矩形 19"/>
          <p:cNvSpPr/>
          <p:nvPr/>
        </p:nvSpPr>
        <p:spPr>
          <a:xfrm>
            <a:off x="5622152" y="5030299"/>
            <a:ext cx="6141489" cy="369332"/>
          </a:xfrm>
          <a:prstGeom prst="rect">
            <a:avLst/>
          </a:prstGeom>
        </p:spPr>
        <p:txBody>
          <a:bodyPr wrap="none">
            <a:spAutoFit/>
          </a:bodyPr>
          <a:lstStyle/>
          <a:p>
            <a:r>
              <a:rPr lang="en-US" altLang="zh-CN" b="1" kern="100" dirty="0">
                <a:solidFill>
                  <a:srgbClr val="FF0000"/>
                </a:solidFill>
                <a:latin typeface="Times New Roman" panose="02020603050405020304" charset="0"/>
              </a:rPr>
              <a:t>Examples of rich people to show that success leads to money.</a:t>
            </a:r>
            <a:endParaRPr lang="zh-CN" altLang="en-US" b="1" kern="100"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 calcmode="lin" valueType="num">
                                      <p:cBhvr>
                                        <p:cTn id="36"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14571" y="846378"/>
            <a:ext cx="817133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Answer the following questions and then discuss with your partners.</a:t>
            </a:r>
            <a:endParaRPr lang="zh-CN" altLang="en-US" dirty="0">
              <a:solidFill>
                <a:schemeClr val="tx1">
                  <a:lumMod val="65000"/>
                  <a:lumOff val="35000"/>
                </a:schemeClr>
              </a:solidFill>
            </a:endParaRPr>
          </a:p>
        </p:txBody>
      </p:sp>
      <p:grpSp>
        <p:nvGrpSpPr>
          <p:cNvPr id="3" name="组合 7"/>
          <p:cNvGrpSpPr/>
          <p:nvPr/>
        </p:nvGrpSpPr>
        <p:grpSpPr>
          <a:xfrm>
            <a:off x="589737" y="555645"/>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071881" y="1976176"/>
            <a:ext cx="8638329" cy="3933384"/>
          </a:xfrm>
          <a:prstGeom prst="rect">
            <a:avLst/>
          </a:prstGeom>
        </p:spPr>
        <p:txBody>
          <a:bodyPr wrap="square">
            <a:spAutoFit/>
          </a:bodyPr>
          <a:lstStyle/>
          <a:p>
            <a:pPr>
              <a:lnSpc>
                <a:spcPct val="130000"/>
              </a:lnSpc>
            </a:pPr>
            <a:r>
              <a:rPr lang="en-US" altLang="zh-CN" sz="2400"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charset="0"/>
              </a:rPr>
              <a:t>1   What’s the relationship between money and success according to the author?</a:t>
            </a:r>
          </a:p>
          <a:p>
            <a:pPr>
              <a:lnSpc>
                <a:spcPct val="130000"/>
              </a:lnSpc>
            </a:pPr>
            <a:r>
              <a:rPr lang="en-US" altLang="zh-CN" sz="2400"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charset="0"/>
              </a:rPr>
              <a:t>2   Why does the author think that “if wealth is your definition of success, you will possibly never achieve it” in Para. 9?</a:t>
            </a:r>
          </a:p>
          <a:p>
            <a:pPr>
              <a:lnSpc>
                <a:spcPct val="130000"/>
              </a:lnSpc>
            </a:pPr>
            <a:r>
              <a:rPr lang="en-US" altLang="zh-CN" sz="2400"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charset="0"/>
              </a:rPr>
              <a:t>3   What does the author mean by “Most of them cut their teeth as engineers, researchers, analysts, or marketers” in Para. 11?</a:t>
            </a:r>
            <a:endParaRPr lang="zh-CN" altLang="en-US" sz="2400"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charset="0"/>
            </a:endParaRPr>
          </a:p>
        </p:txBody>
      </p:sp>
      <p:pic>
        <p:nvPicPr>
          <p:cNvPr id="9" name="Picture 2" descr="D:\PPT素材\ccv.png"/>
          <p:cNvPicPr>
            <a:picLocks noChangeAspect="1" noChangeArrowheads="1"/>
          </p:cNvPicPr>
          <p:nvPr/>
        </p:nvPicPr>
        <p:blipFill>
          <a:blip r:embed="rId3" cstate="print"/>
          <a:srcRect/>
          <a:stretch>
            <a:fillRect/>
          </a:stretch>
        </p:blipFill>
        <p:spPr bwMode="auto">
          <a:xfrm>
            <a:off x="9234766" y="4519147"/>
            <a:ext cx="2843561" cy="16575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1647762"/>
            <a:ext cx="6005555"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Please read the 6th paragraph aloud and recite it.</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5181258" y="2985422"/>
            <a:ext cx="5919133" cy="2092881"/>
          </a:xfrm>
          <a:prstGeom prst="rect">
            <a:avLst/>
          </a:prstGeom>
          <a:solidFill>
            <a:srgbClr val="FF9999"/>
          </a:solidFill>
        </p:spPr>
        <p:txBody>
          <a:bodyPr wrap="square">
            <a:spAutoFit/>
          </a:bodyPr>
          <a:lstStyle/>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However, I still have goals. I’m still hungry to accomplish certain things, as that’s what life is all about. And actually, wealth was never my goal and never my definition of success, or else, I’m certain that I would not be fulfilled.</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endParaRPr>
          </a:p>
        </p:txBody>
      </p:sp>
      <p:pic>
        <p:nvPicPr>
          <p:cNvPr id="8" name="图片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5271"/>
          <a:stretch>
            <a:fillRect/>
          </a:stretch>
        </p:blipFill>
        <p:spPr>
          <a:xfrm>
            <a:off x="1002083" y="1399560"/>
            <a:ext cx="3500200" cy="4971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9500742"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Fill in the blanks with the words given below. Change the form where necessary.</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179498" y="2715987"/>
            <a:ext cx="9833004" cy="3293209"/>
          </a:xfrm>
          <a:prstGeom prst="rect">
            <a:avLst/>
          </a:prstGeom>
        </p:spPr>
        <p:txBody>
          <a:bodyPr wrap="square">
            <a:spAutoFit/>
          </a:bodyPr>
          <a:lstStyle/>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1   The main ___________ in the project is HSBC</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（汇丰银行）</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2   Many people work hard to __________ their goals.</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3   I don’t follow the ________ of your argument.</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4   We need people who can __________ our team well.</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5   They’re sending an ____________ to fi x the phone.</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6   The play was very _________________ on Broadway.</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7   His personal _____________ is estimated (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预估</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at around $100 million.</a:t>
            </a:r>
          </a:p>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8   Most consumers doubt what the ______________ says to them.</a:t>
            </a:r>
          </a:p>
        </p:txBody>
      </p:sp>
      <p:pic>
        <p:nvPicPr>
          <p:cNvPr id="6" name="图片 5"/>
          <p:cNvPicPr>
            <a:picLocks noChangeAspect="1"/>
          </p:cNvPicPr>
          <p:nvPr/>
        </p:nvPicPr>
        <p:blipFill>
          <a:blip r:embed="rId3" cstate="print">
            <a:clrChange>
              <a:clrFrom>
                <a:srgbClr val="FFFFFF"/>
              </a:clrFrom>
              <a:clrTo>
                <a:srgbClr val="FFFFFF">
                  <a:alpha val="0"/>
                </a:srgbClr>
              </a:clrTo>
            </a:clrChange>
          </a:blip>
          <a:stretch>
            <a:fillRect/>
          </a:stretch>
        </p:blipFill>
        <p:spPr>
          <a:xfrm>
            <a:off x="2334824" y="1310586"/>
            <a:ext cx="9867014" cy="1086675"/>
          </a:xfrm>
          <a:prstGeom prst="rect">
            <a:avLst/>
          </a:prstGeom>
        </p:spPr>
      </p:pic>
      <p:sp>
        <p:nvSpPr>
          <p:cNvPr id="16" name="矩形 15"/>
          <p:cNvSpPr/>
          <p:nvPr/>
        </p:nvSpPr>
        <p:spPr>
          <a:xfrm>
            <a:off x="3455037" y="2645514"/>
            <a:ext cx="1258486" cy="461665"/>
          </a:xfrm>
          <a:prstGeom prst="rect">
            <a:avLst/>
          </a:prstGeom>
        </p:spPr>
        <p:txBody>
          <a:bodyPr wrap="none">
            <a:spAutoFit/>
          </a:bodyPr>
          <a:lstStyle/>
          <a:p>
            <a:r>
              <a:rPr lang="zh-CN" altLang="zh-CN" kern="100" dirty="0">
                <a:ea typeface="Times New Roman" panose="02020603050405020304" charset="0"/>
              </a:rPr>
              <a:t> </a:t>
            </a:r>
            <a:r>
              <a:rPr lang="en-US" altLang="zh-CN" sz="2400" b="1" i="1" dirty="0">
                <a:solidFill>
                  <a:srgbClr val="FF0000"/>
                </a:solidFill>
              </a:rPr>
              <a:t>investor</a:t>
            </a:r>
            <a:endParaRPr lang="zh-CN" altLang="en-US" sz="2400" b="1" i="1" dirty="0">
              <a:solidFill>
                <a:srgbClr val="FF0000"/>
              </a:solidFill>
            </a:endParaRPr>
          </a:p>
        </p:txBody>
      </p:sp>
      <p:sp>
        <p:nvSpPr>
          <p:cNvPr id="17" name="矩形 16"/>
          <p:cNvSpPr/>
          <p:nvPr/>
        </p:nvSpPr>
        <p:spPr>
          <a:xfrm>
            <a:off x="5417091" y="3080836"/>
            <a:ext cx="1153521" cy="461665"/>
          </a:xfrm>
          <a:prstGeom prst="rect">
            <a:avLst/>
          </a:prstGeom>
        </p:spPr>
        <p:txBody>
          <a:bodyPr wrap="none">
            <a:spAutoFit/>
          </a:bodyPr>
          <a:lstStyle/>
          <a:p>
            <a:r>
              <a:rPr lang="en-US" altLang="zh-CN" sz="2400" b="1" i="1" dirty="0">
                <a:solidFill>
                  <a:srgbClr val="FF0000"/>
                </a:solidFill>
              </a:rPr>
              <a:t>achieve</a:t>
            </a:r>
            <a:endParaRPr lang="zh-CN" altLang="en-US" sz="2400" b="1" i="1" dirty="0">
              <a:solidFill>
                <a:srgbClr val="FF0000"/>
              </a:solidFill>
            </a:endParaRPr>
          </a:p>
        </p:txBody>
      </p:sp>
      <p:sp>
        <p:nvSpPr>
          <p:cNvPr id="18" name="矩形 17"/>
          <p:cNvSpPr/>
          <p:nvPr/>
        </p:nvSpPr>
        <p:spPr>
          <a:xfrm>
            <a:off x="4404493" y="3429812"/>
            <a:ext cx="907621" cy="461665"/>
          </a:xfrm>
          <a:prstGeom prst="rect">
            <a:avLst/>
          </a:prstGeom>
        </p:spPr>
        <p:txBody>
          <a:bodyPr wrap="none">
            <a:spAutoFit/>
          </a:bodyPr>
          <a:lstStyle/>
          <a:p>
            <a:r>
              <a:rPr lang="zh-CN" altLang="zh-CN" kern="100" dirty="0">
                <a:ea typeface="Times New Roman" panose="02020603050405020304" charset="0"/>
              </a:rPr>
              <a:t> </a:t>
            </a:r>
            <a:r>
              <a:rPr lang="en-US" altLang="zh-CN" sz="2400" b="1" i="1" dirty="0">
                <a:solidFill>
                  <a:srgbClr val="FF0000"/>
                </a:solidFill>
              </a:rPr>
              <a:t>logic </a:t>
            </a:r>
            <a:endParaRPr lang="zh-CN" altLang="en-US" sz="2400" b="1" i="1" dirty="0">
              <a:solidFill>
                <a:srgbClr val="FF0000"/>
              </a:solidFill>
            </a:endParaRPr>
          </a:p>
        </p:txBody>
      </p:sp>
      <p:sp>
        <p:nvSpPr>
          <p:cNvPr id="19" name="矩形 18"/>
          <p:cNvSpPr/>
          <p:nvPr/>
        </p:nvSpPr>
        <p:spPr>
          <a:xfrm>
            <a:off x="5208843" y="3850594"/>
            <a:ext cx="1229824" cy="461665"/>
          </a:xfrm>
          <a:prstGeom prst="rect">
            <a:avLst/>
          </a:prstGeom>
        </p:spPr>
        <p:txBody>
          <a:bodyPr wrap="none">
            <a:spAutoFit/>
          </a:bodyPr>
          <a:lstStyle/>
          <a:p>
            <a:r>
              <a:rPr lang="en-US" altLang="zh-CN" sz="2400" b="1" i="1" dirty="0">
                <a:solidFill>
                  <a:srgbClr val="FF0000"/>
                </a:solidFill>
              </a:rPr>
              <a:t>manage</a:t>
            </a:r>
            <a:endParaRPr lang="zh-CN" altLang="en-US" sz="2400" b="1" i="1" dirty="0">
              <a:solidFill>
                <a:srgbClr val="FF0000"/>
              </a:solidFill>
            </a:endParaRPr>
          </a:p>
        </p:txBody>
      </p:sp>
      <p:sp>
        <p:nvSpPr>
          <p:cNvPr id="20" name="矩形 19"/>
          <p:cNvSpPr/>
          <p:nvPr/>
        </p:nvSpPr>
        <p:spPr>
          <a:xfrm>
            <a:off x="4658730" y="4256230"/>
            <a:ext cx="1306768" cy="461665"/>
          </a:xfrm>
          <a:prstGeom prst="rect">
            <a:avLst/>
          </a:prstGeom>
        </p:spPr>
        <p:txBody>
          <a:bodyPr wrap="none">
            <a:spAutoFit/>
          </a:bodyPr>
          <a:lstStyle/>
          <a:p>
            <a:r>
              <a:rPr lang="en-US" altLang="zh-CN" sz="2400" b="1" i="1" dirty="0">
                <a:solidFill>
                  <a:srgbClr val="FF0000"/>
                </a:solidFill>
              </a:rPr>
              <a:t>engineer</a:t>
            </a:r>
            <a:endParaRPr lang="zh-CN" altLang="en-US" sz="2400" b="1" i="1" dirty="0">
              <a:solidFill>
                <a:srgbClr val="FF0000"/>
              </a:solidFill>
            </a:endParaRPr>
          </a:p>
        </p:txBody>
      </p:sp>
      <p:sp>
        <p:nvSpPr>
          <p:cNvPr id="21" name="矩形 20"/>
          <p:cNvSpPr/>
          <p:nvPr/>
        </p:nvSpPr>
        <p:spPr>
          <a:xfrm>
            <a:off x="4993463" y="4630985"/>
            <a:ext cx="1445204" cy="461665"/>
          </a:xfrm>
          <a:prstGeom prst="rect">
            <a:avLst/>
          </a:prstGeom>
        </p:spPr>
        <p:txBody>
          <a:bodyPr wrap="none">
            <a:spAutoFit/>
          </a:bodyPr>
          <a:lstStyle/>
          <a:p>
            <a:r>
              <a:rPr lang="en-US" altLang="zh-CN" sz="2400" b="1" i="1" dirty="0">
                <a:solidFill>
                  <a:srgbClr val="FF0000"/>
                </a:solidFill>
              </a:rPr>
              <a:t>successful</a:t>
            </a:r>
            <a:endParaRPr lang="zh-CN" altLang="en-US" sz="2400" b="1" i="1" dirty="0">
              <a:solidFill>
                <a:srgbClr val="FF0000"/>
              </a:solidFill>
            </a:endParaRPr>
          </a:p>
        </p:txBody>
      </p:sp>
      <p:sp>
        <p:nvSpPr>
          <p:cNvPr id="22" name="矩形 21"/>
          <p:cNvSpPr/>
          <p:nvPr/>
        </p:nvSpPr>
        <p:spPr>
          <a:xfrm>
            <a:off x="4139112" y="5082648"/>
            <a:ext cx="1071127" cy="461665"/>
          </a:xfrm>
          <a:prstGeom prst="rect">
            <a:avLst/>
          </a:prstGeom>
        </p:spPr>
        <p:txBody>
          <a:bodyPr wrap="none">
            <a:spAutoFit/>
          </a:bodyPr>
          <a:lstStyle/>
          <a:p>
            <a:r>
              <a:rPr lang="en-US" altLang="zh-CN" sz="2400" b="1" i="1" dirty="0">
                <a:solidFill>
                  <a:srgbClr val="FF0000"/>
                </a:solidFill>
              </a:rPr>
              <a:t>wealth</a:t>
            </a:r>
            <a:endParaRPr lang="zh-CN" altLang="en-US" sz="2400" b="1" i="1" dirty="0">
              <a:solidFill>
                <a:srgbClr val="FF0000"/>
              </a:solidFill>
            </a:endParaRPr>
          </a:p>
        </p:txBody>
      </p:sp>
      <p:sp>
        <p:nvSpPr>
          <p:cNvPr id="23" name="矩形 22"/>
          <p:cNvSpPr/>
          <p:nvPr/>
        </p:nvSpPr>
        <p:spPr>
          <a:xfrm>
            <a:off x="6346625" y="5435613"/>
            <a:ext cx="1407052" cy="461665"/>
          </a:xfrm>
          <a:prstGeom prst="rect">
            <a:avLst/>
          </a:prstGeom>
        </p:spPr>
        <p:txBody>
          <a:bodyPr wrap="none">
            <a:spAutoFit/>
          </a:bodyPr>
          <a:lstStyle/>
          <a:p>
            <a:r>
              <a:rPr lang="zh-CN" altLang="zh-CN" kern="100" dirty="0">
                <a:ea typeface="Times New Roman" panose="02020603050405020304" charset="0"/>
              </a:rPr>
              <a:t> </a:t>
            </a:r>
            <a:r>
              <a:rPr lang="en-US" altLang="zh-CN" sz="2400" b="1" i="1" dirty="0">
                <a:solidFill>
                  <a:srgbClr val="FF0000"/>
                </a:solidFill>
              </a:rPr>
              <a:t>marketer</a:t>
            </a:r>
            <a:endParaRPr lang="zh-CN"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heel(1)">
                                      <p:cBhvr>
                                        <p:cTn id="19" dur="2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heel(1)">
                                      <p:cBhvr>
                                        <p:cTn id="24" dur="20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1)">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heel(1)">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1)">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heel(1)">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heel(1)">
                                      <p:cBhvr>
                                        <p:cTn id="4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9655207" cy="646331"/>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Add -some, -ern or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ic</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)al to the following words to form new words and give the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corresponding Chinese meanings of the new words.</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6" name="表格 25"/>
          <p:cNvGraphicFramePr>
            <a:graphicFrameLocks noGrp="1"/>
          </p:cNvGraphicFramePr>
          <p:nvPr/>
        </p:nvGraphicFramePr>
        <p:xfrm>
          <a:off x="1499506" y="1750229"/>
          <a:ext cx="9298071" cy="4209470"/>
        </p:xfrm>
        <a:graphic>
          <a:graphicData uri="http://schemas.openxmlformats.org/drawingml/2006/table">
            <a:tbl>
              <a:tblPr firstRow="1" bandRow="1">
                <a:tableStyleId>{00A15C55-8517-42AA-B614-E9B94910E393}</a:tableStyleId>
              </a:tblPr>
              <a:tblGrid>
                <a:gridCol w="2137189"/>
                <a:gridCol w="2137189"/>
                <a:gridCol w="2137189"/>
                <a:gridCol w="2886504"/>
              </a:tblGrid>
              <a:tr h="420947">
                <a:tc>
                  <a:txBody>
                    <a:bodyPr/>
                    <a:lstStyle/>
                    <a:p>
                      <a:pPr marL="0" lvl="0" algn="ctr" defTabSz="914400" rtl="0" eaLnBrk="1" latinLnBrk="0" hangingPunct="1">
                        <a:spcBef>
                          <a:spcPts val="360"/>
                        </a:spcBef>
                        <a:spcAft>
                          <a:spcPts val="360"/>
                        </a:spcAft>
                      </a:pPr>
                      <a:r>
                        <a:rPr lang="en-US" altLang="zh-CN" sz="1800" kern="0" dirty="0"/>
                        <a:t>Affix</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New 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Chinese Meanings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r>
              <a:tr h="420947">
                <a:tc rowSpan="3">
                  <a:txBody>
                    <a:bodyPr/>
                    <a:lstStyle/>
                    <a:p>
                      <a:pPr algn="ctr"/>
                      <a:r>
                        <a:rPr lang="en-US" altLang="zh-CN" sz="2400" u="none" strike="noStrike" kern="1200" baseline="0" dirty="0"/>
                        <a:t>-some</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u="none" strike="noStrike" kern="1200" baseline="0" dirty="0"/>
                        <a:t>tire</a:t>
                      </a:r>
                      <a:endParaRPr lang="zh-CN" altLang="en-US" sz="2000" u="none" strike="noStrike" kern="1200" baseline="0" dirty="0">
                        <a:solidFill>
                          <a:schemeClr val="dk1"/>
                        </a:solidFill>
                        <a:latin typeface="+mn-lt"/>
                        <a:ea typeface="+mn-ea"/>
                        <a:cs typeface="+mn-cs"/>
                      </a:endParaRPr>
                    </a:p>
                  </a:txBody>
                  <a:tcP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2000" b="0" i="0" u="none" strike="noStrike" kern="1200" baseline="0" dirty="0">
                        <a:solidFill>
                          <a:schemeClr val="dk1"/>
                        </a:solidFill>
                        <a:latin typeface="+mn-lt"/>
                        <a:ea typeface="+mn-ea"/>
                        <a:cs typeface="+mn-cs"/>
                      </a:endParaRPr>
                    </a:p>
                  </a:txBody>
                  <a:tcPr/>
                </a:tc>
                <a:tc>
                  <a:txBody>
                    <a:bodyPr/>
                    <a:lstStyle/>
                    <a:p>
                      <a:endParaRPr lang="zh-CN" altLang="en-US" sz="1800" kern="0" dirty="0">
                        <a:solidFill>
                          <a:srgbClr val="231F20"/>
                        </a:solidFill>
                        <a:latin typeface="Times New Roman" panose="02020603050405020304"/>
                        <a:ea typeface="+mn-ea"/>
                        <a:cs typeface="Times New Roman" panose="02020603050405020304"/>
                      </a:endParaRPr>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awe</a:t>
                      </a:r>
                      <a:endParaRPr lang="zh-CN" altLang="en-US" sz="2000" u="none" strike="noStrike" kern="1200" baseline="0" dirty="0">
                        <a:solidFill>
                          <a:schemeClr val="dk1"/>
                        </a:solidFill>
                        <a:latin typeface="+mn-lt"/>
                        <a:ea typeface="+mn-ea"/>
                        <a:cs typeface="+mn-cs"/>
                      </a:endParaRPr>
                    </a:p>
                  </a:txBody>
                  <a:tcP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bore</a:t>
                      </a:r>
                      <a:endParaRPr lang="zh-CN" altLang="en-US" sz="2000" u="none" strike="noStrike" kern="1200" baseline="0" dirty="0">
                        <a:solidFill>
                          <a:schemeClr val="dk1"/>
                        </a:solidFill>
                        <a:latin typeface="+mn-lt"/>
                        <a:ea typeface="+mn-ea"/>
                        <a:cs typeface="+mn-cs"/>
                      </a:endParaRPr>
                    </a:p>
                  </a:txBody>
                  <a:tcPr anchorCtr="1"/>
                </a:tc>
                <a:tc>
                  <a:txBody>
                    <a:bodyPr/>
                    <a:lstStyle/>
                    <a:p>
                      <a:endParaRPr lang="zh-CN" altLang="en-US" dirty="0"/>
                    </a:p>
                  </a:txBody>
                  <a:tcPr/>
                </a:tc>
                <a:tc>
                  <a:txBody>
                    <a:bodyPr/>
                    <a:lstStyle/>
                    <a:p>
                      <a:endParaRPr lang="zh-CN" altLang="en-US" dirty="0"/>
                    </a:p>
                  </a:txBody>
                  <a:tcPr/>
                </a:tc>
              </a:tr>
              <a:tr h="420947">
                <a:tc rowSpan="3">
                  <a:txBody>
                    <a:bodyPr/>
                    <a:lstStyle/>
                    <a:p>
                      <a:pPr marL="0" algn="ctr" defTabSz="914400" rtl="0" eaLnBrk="1" latinLnBrk="0" hangingPunct="1"/>
                      <a:r>
                        <a:rPr lang="en-US" altLang="zh-CN" sz="2400" u="none" strike="noStrike" kern="1200" baseline="0" dirty="0"/>
                        <a:t>-ern</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u="none" strike="noStrike" kern="1200" baseline="0" dirty="0"/>
                        <a:t>south</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north</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southeast</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rowSpan="3">
                  <a:txBody>
                    <a:bodyPr/>
                    <a:lstStyle/>
                    <a:p>
                      <a:pPr marL="0" algn="ctr" defTabSz="914400" rtl="0" eaLnBrk="1" latinLnBrk="0" hangingPunct="1"/>
                      <a:r>
                        <a:rPr lang="en-US" altLang="zh-CN" sz="2400" u="none" strike="noStrike" kern="1200" baseline="0" dirty="0"/>
                        <a:t>-(</a:t>
                      </a:r>
                      <a:r>
                        <a:rPr lang="en-US" altLang="zh-CN" sz="2400" u="none" strike="noStrike" kern="1200" baseline="0" dirty="0" err="1"/>
                        <a:t>ic</a:t>
                      </a:r>
                      <a:r>
                        <a:rPr lang="en-US" altLang="zh-CN" sz="2400" u="none" strike="noStrike" kern="1200" baseline="0" dirty="0"/>
                        <a:t>)al</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u="none" strike="noStrike" kern="1200" baseline="0" dirty="0"/>
                        <a:t>history</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physics</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sz="2000" kern="1200" dirty="0">
                        <a:solidFill>
                          <a:schemeClr val="dk1"/>
                        </a:solidFill>
                        <a:latin typeface="+mn-lt"/>
                        <a:ea typeface="+mn-ea"/>
                        <a:cs typeface="+mn-cs"/>
                      </a:endParaRPr>
                    </a:p>
                  </a:txBody>
                  <a:tcPr/>
                </a:tc>
                <a:tc>
                  <a:txBody>
                    <a:bodyPr/>
                    <a:lstStyle/>
                    <a:p>
                      <a:endParaRPr lang="zh-CN" altLang="en-US"/>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t>chemistry</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bl>
          </a:graphicData>
        </a:graphic>
      </p:graphicFrame>
      <p:sp>
        <p:nvSpPr>
          <p:cNvPr id="27" name="矩形 26"/>
          <p:cNvSpPr/>
          <p:nvPr/>
        </p:nvSpPr>
        <p:spPr>
          <a:xfrm>
            <a:off x="5784113" y="2202339"/>
            <a:ext cx="2115878" cy="400110"/>
          </a:xfrm>
          <a:prstGeom prst="rect">
            <a:avLst/>
          </a:prstGeom>
        </p:spPr>
        <p:txBody>
          <a:bodyPr wrap="square">
            <a:spAutoFit/>
          </a:bodyPr>
          <a:lstStyle/>
          <a:p>
            <a:pPr lvl="0" algn="ctr">
              <a:defRPr/>
            </a:pPr>
            <a:r>
              <a:rPr lang="en-US" altLang="zh-CN" sz="2000" dirty="0">
                <a:solidFill>
                  <a:schemeClr val="dk1"/>
                </a:solidFill>
              </a:rPr>
              <a:t>tiresome</a:t>
            </a:r>
            <a:endParaRPr lang="zh-CN" altLang="zh-CN" sz="2000" dirty="0">
              <a:solidFill>
                <a:schemeClr val="dk1"/>
              </a:solidFill>
            </a:endParaRPr>
          </a:p>
        </p:txBody>
      </p:sp>
      <p:sp>
        <p:nvSpPr>
          <p:cNvPr id="28" name="矩形 27"/>
          <p:cNvSpPr/>
          <p:nvPr/>
        </p:nvSpPr>
        <p:spPr>
          <a:xfrm>
            <a:off x="7899991" y="2202339"/>
            <a:ext cx="2897586" cy="377283"/>
          </a:xfrm>
          <a:prstGeom prst="rect">
            <a:avLst/>
          </a:prstGeom>
        </p:spPr>
        <p:txBody>
          <a:bodyPr wrap="square">
            <a:spAutoFit/>
          </a:bodyPr>
          <a:lstStyle/>
          <a:p>
            <a:pPr algn="ctr">
              <a:lnSpc>
                <a:spcPct val="110000"/>
              </a:lnSpc>
            </a:pPr>
            <a:r>
              <a:rPr lang="zh-CN" altLang="zh-CN" dirty="0"/>
              <a:t>无聊的</a:t>
            </a:r>
            <a:endParaRPr lang="zh-CN" altLang="en-US" dirty="0"/>
          </a:p>
        </p:txBody>
      </p:sp>
      <p:sp>
        <p:nvSpPr>
          <p:cNvPr id="29" name="矩形 28"/>
          <p:cNvSpPr/>
          <p:nvPr/>
        </p:nvSpPr>
        <p:spPr>
          <a:xfrm>
            <a:off x="5784113" y="2602449"/>
            <a:ext cx="2115878" cy="400110"/>
          </a:xfrm>
          <a:prstGeom prst="rect">
            <a:avLst/>
          </a:prstGeom>
        </p:spPr>
        <p:txBody>
          <a:bodyPr wrap="square">
            <a:spAutoFit/>
          </a:bodyPr>
          <a:lstStyle/>
          <a:p>
            <a:pPr algn="ctr">
              <a:defRPr/>
            </a:pPr>
            <a:r>
              <a:rPr lang="en-US" altLang="zh-CN" sz="2000" dirty="0">
                <a:solidFill>
                  <a:schemeClr val="dk1"/>
                </a:solidFill>
              </a:rPr>
              <a:t>awesome</a:t>
            </a:r>
            <a:endParaRPr lang="zh-CN" altLang="en-US" sz="2000" dirty="0">
              <a:solidFill>
                <a:schemeClr val="dk1"/>
              </a:solidFill>
            </a:endParaRPr>
          </a:p>
        </p:txBody>
      </p:sp>
      <p:sp>
        <p:nvSpPr>
          <p:cNvPr id="30" name="矩形 29"/>
          <p:cNvSpPr/>
          <p:nvPr/>
        </p:nvSpPr>
        <p:spPr>
          <a:xfrm>
            <a:off x="7899991" y="2617838"/>
            <a:ext cx="2897586" cy="377283"/>
          </a:xfrm>
          <a:prstGeom prst="rect">
            <a:avLst/>
          </a:prstGeom>
        </p:spPr>
        <p:txBody>
          <a:bodyPr wrap="square">
            <a:spAutoFit/>
          </a:bodyPr>
          <a:lstStyle/>
          <a:p>
            <a:pPr algn="ctr">
              <a:lnSpc>
                <a:spcPct val="110000"/>
              </a:lnSpc>
            </a:pPr>
            <a:r>
              <a:rPr lang="zh-CN" altLang="zh-CN" dirty="0"/>
              <a:t>可怕的</a:t>
            </a:r>
            <a:endParaRPr lang="zh-CN" altLang="en-US" dirty="0"/>
          </a:p>
        </p:txBody>
      </p:sp>
      <p:sp>
        <p:nvSpPr>
          <p:cNvPr id="31" name="矩形 30"/>
          <p:cNvSpPr/>
          <p:nvPr/>
        </p:nvSpPr>
        <p:spPr>
          <a:xfrm>
            <a:off x="5784113" y="3033337"/>
            <a:ext cx="2115878" cy="400110"/>
          </a:xfrm>
          <a:prstGeom prst="rect">
            <a:avLst/>
          </a:prstGeom>
        </p:spPr>
        <p:txBody>
          <a:bodyPr wrap="square">
            <a:spAutoFit/>
          </a:bodyPr>
          <a:lstStyle/>
          <a:p>
            <a:pPr algn="ctr">
              <a:defRPr/>
            </a:pPr>
            <a:r>
              <a:rPr lang="en-US" altLang="zh-CN" sz="2000" dirty="0" err="1">
                <a:solidFill>
                  <a:schemeClr val="dk1"/>
                </a:solidFill>
              </a:rPr>
              <a:t>boresome</a:t>
            </a:r>
            <a:endParaRPr lang="zh-CN" altLang="en-US" sz="2000" dirty="0">
              <a:solidFill>
                <a:schemeClr val="dk1"/>
              </a:solidFill>
            </a:endParaRPr>
          </a:p>
        </p:txBody>
      </p:sp>
      <p:sp>
        <p:nvSpPr>
          <p:cNvPr id="32" name="矩形 31"/>
          <p:cNvSpPr/>
          <p:nvPr/>
        </p:nvSpPr>
        <p:spPr>
          <a:xfrm>
            <a:off x="7899991" y="3026903"/>
            <a:ext cx="2897586" cy="372153"/>
          </a:xfrm>
          <a:prstGeom prst="rect">
            <a:avLst/>
          </a:prstGeom>
        </p:spPr>
        <p:txBody>
          <a:bodyPr wrap="square">
            <a:spAutoFit/>
          </a:bodyPr>
          <a:lstStyle/>
          <a:p>
            <a:pPr algn="ctr">
              <a:lnSpc>
                <a:spcPct val="110000"/>
              </a:lnSpc>
              <a:spcAft>
                <a:spcPts val="0"/>
              </a:spcAft>
            </a:pPr>
            <a:r>
              <a:rPr lang="zh-CN" altLang="zh-CN" dirty="0"/>
              <a:t>烦人的</a:t>
            </a:r>
            <a:endParaRPr lang="zh-CN" altLang="zh-CN" kern="0" dirty="0">
              <a:solidFill>
                <a:srgbClr val="231F20"/>
              </a:solidFill>
              <a:latin typeface="Times New Roman" panose="02020603050405020304"/>
              <a:cs typeface="Times New Roman" panose="02020603050405020304"/>
            </a:endParaRPr>
          </a:p>
        </p:txBody>
      </p:sp>
      <p:sp>
        <p:nvSpPr>
          <p:cNvPr id="33" name="矩形 32"/>
          <p:cNvSpPr/>
          <p:nvPr/>
        </p:nvSpPr>
        <p:spPr>
          <a:xfrm>
            <a:off x="5784113" y="3453592"/>
            <a:ext cx="2115877" cy="400110"/>
          </a:xfrm>
          <a:prstGeom prst="rect">
            <a:avLst/>
          </a:prstGeom>
        </p:spPr>
        <p:txBody>
          <a:bodyPr wrap="square">
            <a:spAutoFit/>
          </a:bodyPr>
          <a:lstStyle/>
          <a:p>
            <a:pPr algn="ctr">
              <a:defRPr/>
            </a:pPr>
            <a:r>
              <a:rPr lang="en-US" altLang="zh-CN" sz="2000" dirty="0">
                <a:solidFill>
                  <a:schemeClr val="dk1"/>
                </a:solidFill>
              </a:rPr>
              <a:t>southern </a:t>
            </a:r>
            <a:endParaRPr lang="zh-CN" altLang="en-US" sz="2000" dirty="0">
              <a:solidFill>
                <a:schemeClr val="dk1"/>
              </a:solidFill>
            </a:endParaRPr>
          </a:p>
        </p:txBody>
      </p:sp>
      <p:sp>
        <p:nvSpPr>
          <p:cNvPr id="34" name="矩形 33"/>
          <p:cNvSpPr/>
          <p:nvPr/>
        </p:nvSpPr>
        <p:spPr>
          <a:xfrm>
            <a:off x="7899990" y="3453592"/>
            <a:ext cx="2897587" cy="372153"/>
          </a:xfrm>
          <a:prstGeom prst="rect">
            <a:avLst/>
          </a:prstGeom>
        </p:spPr>
        <p:txBody>
          <a:bodyPr wrap="square">
            <a:spAutoFit/>
          </a:bodyPr>
          <a:lstStyle/>
          <a:p>
            <a:pPr algn="ctr">
              <a:lnSpc>
                <a:spcPct val="110000"/>
              </a:lnSpc>
            </a:pPr>
            <a:r>
              <a:rPr lang="zh-CN" altLang="zh-CN" dirty="0"/>
              <a:t>南方的</a:t>
            </a:r>
            <a:endParaRPr lang="zh-CN" altLang="en-US" kern="0" dirty="0">
              <a:solidFill>
                <a:srgbClr val="231F20"/>
              </a:solidFill>
              <a:latin typeface="Times New Roman" panose="02020603050405020304"/>
              <a:cs typeface="Times New Roman" panose="02020603050405020304"/>
            </a:endParaRPr>
          </a:p>
        </p:txBody>
      </p:sp>
      <p:sp>
        <p:nvSpPr>
          <p:cNvPr id="35" name="矩形 34"/>
          <p:cNvSpPr/>
          <p:nvPr/>
        </p:nvSpPr>
        <p:spPr>
          <a:xfrm>
            <a:off x="5774079" y="3870891"/>
            <a:ext cx="2125911" cy="400110"/>
          </a:xfrm>
          <a:prstGeom prst="rect">
            <a:avLst/>
          </a:prstGeom>
        </p:spPr>
        <p:txBody>
          <a:bodyPr wrap="square">
            <a:spAutoFit/>
          </a:bodyPr>
          <a:lstStyle/>
          <a:p>
            <a:pPr algn="ctr">
              <a:defRPr/>
            </a:pPr>
            <a:r>
              <a:rPr lang="en-US" altLang="zh-CN" sz="2000" dirty="0">
                <a:solidFill>
                  <a:schemeClr val="dk1"/>
                </a:solidFill>
              </a:rPr>
              <a:t>northern</a:t>
            </a:r>
            <a:endParaRPr lang="zh-CN" altLang="en-US" sz="2000" dirty="0">
              <a:solidFill>
                <a:schemeClr val="dk1"/>
              </a:solidFill>
            </a:endParaRPr>
          </a:p>
        </p:txBody>
      </p:sp>
      <p:sp>
        <p:nvSpPr>
          <p:cNvPr id="36" name="矩形 35"/>
          <p:cNvSpPr/>
          <p:nvPr/>
        </p:nvSpPr>
        <p:spPr>
          <a:xfrm>
            <a:off x="7921255" y="3868455"/>
            <a:ext cx="2876321" cy="377283"/>
          </a:xfrm>
          <a:prstGeom prst="rect">
            <a:avLst/>
          </a:prstGeom>
        </p:spPr>
        <p:txBody>
          <a:bodyPr wrap="square">
            <a:spAutoFit/>
          </a:bodyPr>
          <a:lstStyle/>
          <a:p>
            <a:pPr algn="ctr">
              <a:lnSpc>
                <a:spcPct val="110000"/>
              </a:lnSpc>
              <a:spcAft>
                <a:spcPts val="0"/>
              </a:spcAft>
            </a:pPr>
            <a:r>
              <a:rPr lang="zh-CN" altLang="zh-CN" dirty="0"/>
              <a:t>北方的</a:t>
            </a:r>
          </a:p>
        </p:txBody>
      </p:sp>
      <p:sp>
        <p:nvSpPr>
          <p:cNvPr id="37" name="矩形 36"/>
          <p:cNvSpPr/>
          <p:nvPr/>
        </p:nvSpPr>
        <p:spPr>
          <a:xfrm>
            <a:off x="5784113" y="4288190"/>
            <a:ext cx="2115877" cy="400110"/>
          </a:xfrm>
          <a:prstGeom prst="rect">
            <a:avLst/>
          </a:prstGeom>
        </p:spPr>
        <p:txBody>
          <a:bodyPr wrap="square">
            <a:spAutoFit/>
          </a:bodyPr>
          <a:lstStyle/>
          <a:p>
            <a:pPr algn="ctr">
              <a:defRPr/>
            </a:pPr>
            <a:r>
              <a:rPr lang="en-US" altLang="zh-CN" sz="2000" dirty="0">
                <a:solidFill>
                  <a:schemeClr val="dk1"/>
                </a:solidFill>
              </a:rPr>
              <a:t>southeastern</a:t>
            </a:r>
            <a:endParaRPr lang="zh-CN" altLang="en-US" sz="2000" dirty="0">
              <a:solidFill>
                <a:schemeClr val="dk1"/>
              </a:solidFill>
            </a:endParaRPr>
          </a:p>
        </p:txBody>
      </p:sp>
      <p:sp>
        <p:nvSpPr>
          <p:cNvPr id="38" name="矩形 37"/>
          <p:cNvSpPr/>
          <p:nvPr/>
        </p:nvSpPr>
        <p:spPr>
          <a:xfrm>
            <a:off x="5784113" y="4708445"/>
            <a:ext cx="2115877" cy="400110"/>
          </a:xfrm>
          <a:prstGeom prst="rect">
            <a:avLst/>
          </a:prstGeom>
        </p:spPr>
        <p:txBody>
          <a:bodyPr wrap="square">
            <a:spAutoFit/>
          </a:bodyPr>
          <a:lstStyle/>
          <a:p>
            <a:pPr algn="ctr">
              <a:defRPr/>
            </a:pPr>
            <a:r>
              <a:rPr lang="en-US" altLang="zh-CN" sz="2000" dirty="0">
                <a:solidFill>
                  <a:schemeClr val="dk1"/>
                </a:solidFill>
              </a:rPr>
              <a:t>historical</a:t>
            </a:r>
            <a:endParaRPr lang="zh-CN" altLang="en-US" sz="2000" dirty="0">
              <a:solidFill>
                <a:schemeClr val="dk1"/>
              </a:solidFill>
            </a:endParaRPr>
          </a:p>
        </p:txBody>
      </p:sp>
      <p:sp>
        <p:nvSpPr>
          <p:cNvPr id="39" name="矩形 38"/>
          <p:cNvSpPr/>
          <p:nvPr/>
        </p:nvSpPr>
        <p:spPr>
          <a:xfrm>
            <a:off x="5784113" y="5124791"/>
            <a:ext cx="2115877" cy="400110"/>
          </a:xfrm>
          <a:prstGeom prst="rect">
            <a:avLst/>
          </a:prstGeom>
        </p:spPr>
        <p:txBody>
          <a:bodyPr wrap="square">
            <a:spAutoFit/>
          </a:bodyPr>
          <a:lstStyle/>
          <a:p>
            <a:pPr algn="ctr">
              <a:defRPr/>
            </a:pPr>
            <a:r>
              <a:rPr lang="en-US" altLang="zh-CN" sz="2000" dirty="0">
                <a:solidFill>
                  <a:schemeClr val="dk1"/>
                </a:solidFill>
              </a:rPr>
              <a:t>physical </a:t>
            </a:r>
            <a:endParaRPr lang="zh-CN" altLang="en-US" sz="2000" dirty="0">
              <a:solidFill>
                <a:schemeClr val="dk1"/>
              </a:solidFill>
            </a:endParaRPr>
          </a:p>
        </p:txBody>
      </p:sp>
      <p:sp>
        <p:nvSpPr>
          <p:cNvPr id="40" name="矩形 39"/>
          <p:cNvSpPr/>
          <p:nvPr/>
        </p:nvSpPr>
        <p:spPr>
          <a:xfrm>
            <a:off x="5774079" y="5558468"/>
            <a:ext cx="2125911" cy="400110"/>
          </a:xfrm>
          <a:prstGeom prst="rect">
            <a:avLst/>
          </a:prstGeom>
        </p:spPr>
        <p:txBody>
          <a:bodyPr wrap="square">
            <a:spAutoFit/>
          </a:bodyPr>
          <a:lstStyle/>
          <a:p>
            <a:pPr algn="ctr">
              <a:defRPr/>
            </a:pPr>
            <a:r>
              <a:rPr lang="en-US" altLang="zh-CN" sz="2000" dirty="0">
                <a:solidFill>
                  <a:schemeClr val="dk1"/>
                </a:solidFill>
              </a:rPr>
              <a:t>chemical</a:t>
            </a:r>
            <a:endParaRPr lang="zh-CN" altLang="en-US" sz="2000" dirty="0">
              <a:solidFill>
                <a:schemeClr val="dk1"/>
              </a:solidFill>
            </a:endParaRPr>
          </a:p>
        </p:txBody>
      </p:sp>
      <p:sp>
        <p:nvSpPr>
          <p:cNvPr id="41" name="矩形 40"/>
          <p:cNvSpPr/>
          <p:nvPr/>
        </p:nvSpPr>
        <p:spPr>
          <a:xfrm>
            <a:off x="7921256" y="4311413"/>
            <a:ext cx="2876320" cy="377283"/>
          </a:xfrm>
          <a:prstGeom prst="rect">
            <a:avLst/>
          </a:prstGeom>
        </p:spPr>
        <p:txBody>
          <a:bodyPr wrap="square">
            <a:spAutoFit/>
          </a:bodyPr>
          <a:lstStyle/>
          <a:p>
            <a:pPr algn="ctr">
              <a:lnSpc>
                <a:spcPct val="110000"/>
              </a:lnSpc>
            </a:pPr>
            <a:r>
              <a:rPr lang="zh-CN" altLang="zh-CN" dirty="0"/>
              <a:t>东南的</a:t>
            </a:r>
          </a:p>
        </p:txBody>
      </p:sp>
      <p:sp>
        <p:nvSpPr>
          <p:cNvPr id="42" name="矩形 41"/>
          <p:cNvSpPr/>
          <p:nvPr/>
        </p:nvSpPr>
        <p:spPr>
          <a:xfrm>
            <a:off x="7921255" y="4708445"/>
            <a:ext cx="2876321" cy="377283"/>
          </a:xfrm>
          <a:prstGeom prst="rect">
            <a:avLst/>
          </a:prstGeom>
        </p:spPr>
        <p:txBody>
          <a:bodyPr wrap="square">
            <a:spAutoFit/>
          </a:bodyPr>
          <a:lstStyle/>
          <a:p>
            <a:pPr algn="ctr">
              <a:lnSpc>
                <a:spcPct val="110000"/>
              </a:lnSpc>
              <a:spcAft>
                <a:spcPts val="0"/>
              </a:spcAft>
            </a:pPr>
            <a:r>
              <a:rPr lang="zh-CN" altLang="zh-CN" dirty="0"/>
              <a:t>历史的</a:t>
            </a:r>
          </a:p>
        </p:txBody>
      </p:sp>
      <p:sp>
        <p:nvSpPr>
          <p:cNvPr id="43" name="矩形 42"/>
          <p:cNvSpPr/>
          <p:nvPr/>
        </p:nvSpPr>
        <p:spPr>
          <a:xfrm>
            <a:off x="7921255" y="5150816"/>
            <a:ext cx="2876321" cy="377283"/>
          </a:xfrm>
          <a:prstGeom prst="rect">
            <a:avLst/>
          </a:prstGeom>
        </p:spPr>
        <p:txBody>
          <a:bodyPr wrap="square">
            <a:spAutoFit/>
          </a:bodyPr>
          <a:lstStyle/>
          <a:p>
            <a:pPr algn="ctr">
              <a:lnSpc>
                <a:spcPct val="110000"/>
              </a:lnSpc>
            </a:pPr>
            <a:r>
              <a:rPr lang="zh-CN" altLang="zh-CN" dirty="0"/>
              <a:t>物理的</a:t>
            </a:r>
            <a:endParaRPr lang="zh-CN" altLang="en-US" dirty="0"/>
          </a:p>
        </p:txBody>
      </p:sp>
      <p:sp>
        <p:nvSpPr>
          <p:cNvPr id="44" name="矩形 43"/>
          <p:cNvSpPr/>
          <p:nvPr/>
        </p:nvSpPr>
        <p:spPr>
          <a:xfrm>
            <a:off x="7921254" y="5573857"/>
            <a:ext cx="2876322" cy="377283"/>
          </a:xfrm>
          <a:prstGeom prst="rect">
            <a:avLst/>
          </a:prstGeom>
        </p:spPr>
        <p:txBody>
          <a:bodyPr wrap="square">
            <a:spAutoFit/>
          </a:bodyPr>
          <a:lstStyle/>
          <a:p>
            <a:pPr algn="ctr">
              <a:lnSpc>
                <a:spcPct val="110000"/>
              </a:lnSpc>
            </a:pPr>
            <a:r>
              <a:rPr lang="zh-CN" altLang="zh-CN" dirty="0"/>
              <a:t>化学的</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p:cTn id="35"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 calcmode="lin" valueType="num">
                                      <p:cBhvr>
                                        <p:cTn id="49"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6">
                                            <p:txEl>
                                              <p:pRg st="0" end="0"/>
                                            </p:txEl>
                                          </p:spTgt>
                                        </p:tgtEl>
                                        <p:attrNameLst>
                                          <p:attrName>style.visibility</p:attrName>
                                        </p:attrNameLst>
                                      </p:cBhvr>
                                      <p:to>
                                        <p:strVal val="visible"/>
                                      </p:to>
                                    </p:set>
                                    <p:anim calcmode="lin" valueType="num">
                                      <p:cBhvr>
                                        <p:cTn id="70"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3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 calcmode="lin" valueType="num">
                                      <p:cBhvr>
                                        <p:cTn id="77"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3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fltVal val="0"/>
                                          </p:val>
                                        </p:tav>
                                        <p:tav tm="100000">
                                          <p:val>
                                            <p:strVal val="#ppt_h"/>
                                          </p:val>
                                        </p:tav>
                                      </p:tavLst>
                                    </p:anim>
                                    <p:animEffect transition="in" filter="fade">
                                      <p:cBhvr>
                                        <p:cTn id="86" dur="5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p:cTn id="105" dur="500" fill="hold"/>
                                        <p:tgtEl>
                                          <p:spTgt spid="39"/>
                                        </p:tgtEl>
                                        <p:attrNameLst>
                                          <p:attrName>ppt_w</p:attrName>
                                        </p:attrNameLst>
                                      </p:cBhvr>
                                      <p:tavLst>
                                        <p:tav tm="0">
                                          <p:val>
                                            <p:fltVal val="0"/>
                                          </p:val>
                                        </p:tav>
                                        <p:tav tm="100000">
                                          <p:val>
                                            <p:strVal val="#ppt_w"/>
                                          </p:val>
                                        </p:tav>
                                      </p:tavLst>
                                    </p:anim>
                                    <p:anim calcmode="lin" valueType="num">
                                      <p:cBhvr>
                                        <p:cTn id="106" dur="500" fill="hold"/>
                                        <p:tgtEl>
                                          <p:spTgt spid="39"/>
                                        </p:tgtEl>
                                        <p:attrNameLst>
                                          <p:attrName>ppt_h</p:attrName>
                                        </p:attrNameLst>
                                      </p:cBhvr>
                                      <p:tavLst>
                                        <p:tav tm="0">
                                          <p:val>
                                            <p:fltVal val="0"/>
                                          </p:val>
                                        </p:tav>
                                        <p:tav tm="100000">
                                          <p:val>
                                            <p:strVal val="#ppt_h"/>
                                          </p:val>
                                        </p:tav>
                                      </p:tavLst>
                                    </p:anim>
                                    <p:animEffect transition="in" filter="fade">
                                      <p:cBhvr>
                                        <p:cTn id="107" dur="5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43">
                                            <p:txEl>
                                              <p:pRg st="0" end="0"/>
                                            </p:txEl>
                                          </p:spTgt>
                                        </p:tgtEl>
                                        <p:attrNameLst>
                                          <p:attrName>style.visibility</p:attrName>
                                        </p:attrNameLst>
                                      </p:cBhvr>
                                      <p:to>
                                        <p:strVal val="visible"/>
                                      </p:to>
                                    </p:set>
                                    <p:anim calcmode="lin" valueType="num">
                                      <p:cBhvr>
                                        <p:cTn id="112"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43">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p:cTn id="119" dur="500" fill="hold"/>
                                        <p:tgtEl>
                                          <p:spTgt spid="40"/>
                                        </p:tgtEl>
                                        <p:attrNameLst>
                                          <p:attrName>ppt_w</p:attrName>
                                        </p:attrNameLst>
                                      </p:cBhvr>
                                      <p:tavLst>
                                        <p:tav tm="0">
                                          <p:val>
                                            <p:fltVal val="0"/>
                                          </p:val>
                                        </p:tav>
                                        <p:tav tm="100000">
                                          <p:val>
                                            <p:strVal val="#ppt_w"/>
                                          </p:val>
                                        </p:tav>
                                      </p:tavLst>
                                    </p:anim>
                                    <p:anim calcmode="lin" valueType="num">
                                      <p:cBhvr>
                                        <p:cTn id="120" dur="500" fill="hold"/>
                                        <p:tgtEl>
                                          <p:spTgt spid="40"/>
                                        </p:tgtEl>
                                        <p:attrNameLst>
                                          <p:attrName>ppt_h</p:attrName>
                                        </p:attrNameLst>
                                      </p:cBhvr>
                                      <p:tavLst>
                                        <p:tav tm="0">
                                          <p:val>
                                            <p:fltVal val="0"/>
                                          </p:val>
                                        </p:tav>
                                        <p:tav tm="100000">
                                          <p:val>
                                            <p:strVal val="#ppt_h"/>
                                          </p:val>
                                        </p:tav>
                                      </p:tavLst>
                                    </p:anim>
                                    <p:animEffect transition="in" filter="fade">
                                      <p:cBhvr>
                                        <p:cTn id="121" dur="500"/>
                                        <p:tgtEl>
                                          <p:spTgt spid="40"/>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p:cTn id="126" dur="500" fill="hold"/>
                                        <p:tgtEl>
                                          <p:spTgt spid="44"/>
                                        </p:tgtEl>
                                        <p:attrNameLst>
                                          <p:attrName>ppt_w</p:attrName>
                                        </p:attrNameLst>
                                      </p:cBhvr>
                                      <p:tavLst>
                                        <p:tav tm="0">
                                          <p:val>
                                            <p:fltVal val="0"/>
                                          </p:val>
                                        </p:tav>
                                        <p:tav tm="100000">
                                          <p:val>
                                            <p:strVal val="#ppt_w"/>
                                          </p:val>
                                        </p:tav>
                                      </p:tavLst>
                                    </p:anim>
                                    <p:anim calcmode="lin" valueType="num">
                                      <p:cBhvr>
                                        <p:cTn id="127" dur="500" fill="hold"/>
                                        <p:tgtEl>
                                          <p:spTgt spid="44"/>
                                        </p:tgtEl>
                                        <p:attrNameLst>
                                          <p:attrName>ppt_h</p:attrName>
                                        </p:attrNameLst>
                                      </p:cBhvr>
                                      <p:tavLst>
                                        <p:tav tm="0">
                                          <p:val>
                                            <p:fltVal val="0"/>
                                          </p:val>
                                        </p:tav>
                                        <p:tav tm="100000">
                                          <p:val>
                                            <p:strVal val="#ppt_h"/>
                                          </p:val>
                                        </p:tav>
                                      </p:tavLst>
                                    </p:anim>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4" grpId="0"/>
      <p:bldP spid="35" grpId="0"/>
      <p:bldP spid="38" grpId="0"/>
      <p:bldP spid="39" grpId="0"/>
      <p:bldP spid="40" grpId="0"/>
      <p:bldP spid="41" grpId="0"/>
      <p:bldP spid="42"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5" y="811437"/>
            <a:ext cx="9877331"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There are two sentences chosen from the text. Choose the best Chinese translation for each sentence.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457564" y="2115949"/>
            <a:ext cx="9702182" cy="3293209"/>
          </a:xfrm>
          <a:prstGeom prst="rect">
            <a:avLst/>
          </a:prstGeom>
        </p:spPr>
        <p:txBody>
          <a:bodyPr wrap="square">
            <a:spAutoFit/>
          </a:bodyPr>
          <a:lstStyle/>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1     I’m still hungry to accomplish certain things, as that’s what life is all about.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我仍然希望达到某种目的，因为这就是生活。</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我仍然渴望完成某些事情，因为这就是生活的全部。</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我仍然渴望完成某件事情，因为这就是生活的全部。</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2    But if wealth is your </a:t>
            </a:r>
            <a:r>
              <a:rPr lang="en-US" altLang="zh-CN" sz="2000" dirty="0" err="1">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defi</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err="1">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nition</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of success, you will possibly never achieve it.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但是，如果财富是你对成功的定义，你将可能永远不会获得它。</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但是，如果富有是你对成功的定义，你永远不会实现。</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但是，如果财富是你对成功的看法，你将永远不会达到。</a:t>
            </a:r>
          </a:p>
        </p:txBody>
      </p:sp>
      <p:sp>
        <p:nvSpPr>
          <p:cNvPr id="7" name="矩形 6"/>
          <p:cNvSpPr/>
          <p:nvPr/>
        </p:nvSpPr>
        <p:spPr>
          <a:xfrm>
            <a:off x="801257" y="2106881"/>
            <a:ext cx="372140" cy="646331"/>
          </a:xfrm>
          <a:prstGeom prst="rect">
            <a:avLst/>
          </a:prstGeom>
        </p:spPr>
        <p:txBody>
          <a:bodyPr wrap="square">
            <a:spAutoFit/>
          </a:bodyPr>
          <a:lstStyle/>
          <a:p>
            <a:r>
              <a:rPr lang="en-US" altLang="zh-CN"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B</a:t>
            </a:r>
            <a:endParaRPr lang="zh-CN" altLang="en-US"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8" name="矩形 7"/>
          <p:cNvSpPr/>
          <p:nvPr/>
        </p:nvSpPr>
        <p:spPr>
          <a:xfrm>
            <a:off x="792581" y="3641407"/>
            <a:ext cx="522900" cy="646331"/>
          </a:xfrm>
          <a:prstGeom prst="rect">
            <a:avLst/>
          </a:prstGeom>
        </p:spPr>
        <p:txBody>
          <a:bodyPr wrap="none">
            <a:spAutoFit/>
          </a:bodyPr>
          <a:lstStyle/>
          <a:p>
            <a:r>
              <a:rPr lang="en-US" altLang="zh-CN"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A</a:t>
            </a:r>
            <a:endParaRPr lang="zh-CN" altLang="en-US"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827527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Complete the following sentences with the given sentence structures.</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32626" y="1434988"/>
            <a:ext cx="10586736" cy="4893647"/>
          </a:xfrm>
          <a:prstGeom prst="rect">
            <a:avLst/>
          </a:prstGeom>
        </p:spPr>
        <p:txBody>
          <a:bodyPr wrap="square">
            <a:spAutoFit/>
          </a:bodyPr>
          <a:lstStyle/>
          <a:p>
            <a:pPr algn="ctr">
              <a:lnSpc>
                <a:spcPct val="130000"/>
              </a:lnSpc>
            </a:pPr>
            <a:r>
              <a:rPr lang="en-US" altLang="zh-CN" sz="2000" b="1" dirty="0">
                <a:solidFill>
                  <a:schemeClr val="accent2">
                    <a:lumMod val="60000"/>
                    <a:lumOff val="40000"/>
                  </a:schemeClr>
                </a:solidFill>
                <a:latin typeface="Comic Sans MS" panose="030F0702030302020204" pitchFamily="66" charset="0"/>
                <a:ea typeface="宋体" panose="02010600030101010101" pitchFamily="2" charset="-122"/>
                <a:cs typeface="Times New Roman" panose="02020603050405020304" charset="0"/>
              </a:rPr>
              <a:t>I’m certain that...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我相信</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；我确定</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e.g. I’m certain that they will give you some good advice.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我相信他们会给你一些好建议的。</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1     _</a:t>
            </a:r>
            <a:r>
              <a:rPr lang="en-US" altLang="zh-CN" sz="2000" dirty="0">
                <a:solidFill>
                  <a:schemeClr val="tx1">
                    <a:lumMod val="65000"/>
                    <a:lumOff val="35000"/>
                  </a:schemeClr>
                </a:solidFill>
                <a:latin typeface="Comic Sans MS" panose="030F0702030302020204" pitchFamily="66" charset="0"/>
                <a:cs typeface="Times New Roman" panose="02020603050405020304" charset="0"/>
              </a:rPr>
              <a:t>______________________</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我相信他会来</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r>
              <a:rPr lang="en-US" altLang="zh-CN" dirty="0"/>
              <a:t>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to my house to join the party.</a:t>
            </a:r>
          </a:p>
          <a:p>
            <a:pPr>
              <a:lnSpc>
                <a:spcPct val="130000"/>
              </a:lnSpc>
            </a:pPr>
            <a:r>
              <a:rPr lang="en-US" altLang="zh-CN" sz="2000" dirty="0">
                <a:solidFill>
                  <a:schemeClr val="tx1">
                    <a:lumMod val="65000"/>
                    <a:lumOff val="35000"/>
                  </a:schemeClr>
                </a:solidFill>
                <a:latin typeface="Comic Sans MS" panose="030F0702030302020204" pitchFamily="66" charset="0"/>
                <a:cs typeface="Times New Roman" panose="02020603050405020304" charset="0"/>
              </a:rPr>
              <a:t>2     _____________________________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我相信她会待在家</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r>
              <a:rPr lang="en-US" altLang="zh-CN" dirty="0"/>
              <a:t>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to do the housework.</a:t>
            </a:r>
          </a:p>
          <a:p>
            <a:pPr algn="ctr">
              <a:lnSpc>
                <a:spcPct val="130000"/>
              </a:lnSpc>
            </a:pPr>
            <a:endParaRPr lang="en-US" altLang="zh-CN" sz="2000" b="1" dirty="0">
              <a:solidFill>
                <a:srgbClr val="31BEA6"/>
              </a:solidFill>
              <a:latin typeface="Comic Sans MS" panose="030F0702030302020204" pitchFamily="66" charset="0"/>
              <a:ea typeface="宋体" panose="02010600030101010101" pitchFamily="2" charset="-122"/>
              <a:cs typeface="Times New Roman" panose="02020603050405020304" charset="0"/>
            </a:endParaRPr>
          </a:p>
          <a:p>
            <a:pPr algn="ctr">
              <a:lnSpc>
                <a:spcPct val="130000"/>
              </a:lnSpc>
            </a:pPr>
            <a:r>
              <a:rPr lang="en-US" altLang="zh-CN" sz="2000" b="1" dirty="0">
                <a:solidFill>
                  <a:schemeClr val="accent2">
                    <a:lumMod val="60000"/>
                    <a:lumOff val="40000"/>
                  </a:schemeClr>
                </a:solidFill>
                <a:latin typeface="Comic Sans MS" panose="030F0702030302020204" pitchFamily="66" charset="0"/>
                <a:ea typeface="宋体" panose="02010600030101010101" pitchFamily="2" charset="-122"/>
                <a:cs typeface="Times New Roman" panose="02020603050405020304" charset="0"/>
              </a:rPr>
              <a:t>the more... the more...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越</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越</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e.g. The more powerful the car is, the more difficult it is to handle. </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汽车的功率越大，就越难驾驭。</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1     _________ you are expecting, ________ you’ll be disappointed!</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（希望越大，失望越大！）</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2    _________ you prepare for the speech, ________ skillful you will be.</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charset="0"/>
              </a:rPr>
              <a:t>（你准备得越多，就越熟练。）</a:t>
            </a:r>
          </a:p>
        </p:txBody>
      </p:sp>
      <p:sp>
        <p:nvSpPr>
          <p:cNvPr id="11" name="矩形 10"/>
          <p:cNvSpPr/>
          <p:nvPr/>
        </p:nvSpPr>
        <p:spPr>
          <a:xfrm>
            <a:off x="1135795" y="2181188"/>
            <a:ext cx="3879588"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I’m certain that he will come</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
        <p:nvSpPr>
          <p:cNvPr id="12" name="矩形 11"/>
          <p:cNvSpPr/>
          <p:nvPr/>
        </p:nvSpPr>
        <p:spPr>
          <a:xfrm>
            <a:off x="1135795" y="2591813"/>
            <a:ext cx="5012911"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I’m certain that she will stay at home </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
        <p:nvSpPr>
          <p:cNvPr id="9" name="矩形 8"/>
          <p:cNvSpPr/>
          <p:nvPr/>
        </p:nvSpPr>
        <p:spPr>
          <a:xfrm>
            <a:off x="1479173" y="4605300"/>
            <a:ext cx="1399742"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The more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
        <p:nvSpPr>
          <p:cNvPr id="13" name="矩形 12"/>
          <p:cNvSpPr/>
          <p:nvPr/>
        </p:nvSpPr>
        <p:spPr>
          <a:xfrm>
            <a:off x="5128717" y="4587837"/>
            <a:ext cx="1399742"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The more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
        <p:nvSpPr>
          <p:cNvPr id="14" name="矩形 13"/>
          <p:cNvSpPr/>
          <p:nvPr/>
        </p:nvSpPr>
        <p:spPr>
          <a:xfrm>
            <a:off x="1476665" y="5397854"/>
            <a:ext cx="1399742"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The more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
        <p:nvSpPr>
          <p:cNvPr id="15" name="矩形 14"/>
          <p:cNvSpPr/>
          <p:nvPr/>
        </p:nvSpPr>
        <p:spPr>
          <a:xfrm>
            <a:off x="6235471" y="5380391"/>
            <a:ext cx="1399742"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charset="0"/>
              </a:rPr>
              <a:t>The more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4" dur="500"/>
                                        <p:tgtEl>
                                          <p:spTgt spid="6">
                                            <p:txEl>
                                              <p:pRg st="5" end="5"/>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0" dur="500"/>
                                        <p:tgtEl>
                                          <p:spTgt spid="6">
                                            <p:txEl>
                                              <p:pRg st="7" end="7"/>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randombar(horizontal)">
                                      <p:cBhvr>
                                        <p:cTn id="43" dur="500"/>
                                        <p:tgtEl>
                                          <p:spTgt spid="6">
                                            <p:txEl>
                                              <p:pRg st="9" end="9"/>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6" dur="500"/>
                                        <p:tgtEl>
                                          <p:spTgt spid="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37920" y="113665"/>
            <a:ext cx="11014075" cy="460375"/>
          </a:xfrm>
          <a:prstGeom prst="rect">
            <a:avLst/>
          </a:prstGeom>
          <a:noFill/>
        </p:spPr>
        <p:txBody>
          <a:bodyPr wrap="square" rtlCol="0">
            <a:spAutoFit/>
          </a:bodyPr>
          <a:lstStyle/>
          <a:p>
            <a:r>
              <a:rPr lang="zh-CN" altLang="en-US" sz="2400" b="1"/>
              <a:t>习近平主席在印尼国会发表演讲：</a:t>
            </a:r>
            <a:r>
              <a:rPr lang="en-US" altLang="zh-CN" sz="2400" b="1"/>
              <a:t> “金钱易得，朋友难求”</a:t>
            </a:r>
          </a:p>
        </p:txBody>
      </p:sp>
      <p:sp>
        <p:nvSpPr>
          <p:cNvPr id="4" name="文本框 3"/>
          <p:cNvSpPr txBox="1"/>
          <p:nvPr/>
        </p:nvSpPr>
        <p:spPr>
          <a:xfrm>
            <a:off x="659765" y="582930"/>
            <a:ext cx="11172825" cy="460375"/>
          </a:xfrm>
          <a:prstGeom prst="rect">
            <a:avLst/>
          </a:prstGeom>
          <a:noFill/>
        </p:spPr>
        <p:txBody>
          <a:bodyPr wrap="square" rtlCol="0">
            <a:spAutoFit/>
          </a:bodyPr>
          <a:lstStyle/>
          <a:p>
            <a:r>
              <a:rPr lang="en-US" altLang="zh-CN" sz="2400">
                <a:ln w="12700">
                  <a:solidFill>
                    <a:schemeClr val="accent5"/>
                  </a:solidFill>
                  <a:prstDash val="solid"/>
                </a:ln>
                <a:pattFill prst="ltDnDiag">
                  <a:fgClr>
                    <a:schemeClr val="accent5">
                      <a:lumMod val="60000"/>
                      <a:lumOff val="40000"/>
                    </a:schemeClr>
                  </a:fgClr>
                  <a:bgClr>
                    <a:schemeClr val="bg1"/>
                  </a:bgClr>
                </a:pattFill>
                <a:effectLst/>
              </a:rPr>
              <a:t>Please give your own opinion about the role that money has always played in our life.</a:t>
            </a:r>
          </a:p>
        </p:txBody>
      </p:sp>
      <p:pic>
        <p:nvPicPr>
          <p:cNvPr id="5" name="图片 4" descr="0023ae98874813b738e412"/>
          <p:cNvPicPr>
            <a:picLocks noChangeAspect="1"/>
          </p:cNvPicPr>
          <p:nvPr/>
        </p:nvPicPr>
        <p:blipFill>
          <a:blip r:embed="rId2" cstate="print"/>
          <a:stretch>
            <a:fillRect/>
          </a:stretch>
        </p:blipFill>
        <p:spPr>
          <a:xfrm>
            <a:off x="1137920" y="1547495"/>
            <a:ext cx="9486900" cy="40703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Text B (1).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474133" y="0"/>
            <a:ext cx="11277600" cy="63436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 Text B (2).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1</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98043" y="2880621"/>
            <a:ext cx="4713288" cy="1477328"/>
          </a:xfrm>
          <a:prstGeom prst="rect">
            <a:avLst/>
          </a:prstGeom>
          <a:solidFill>
            <a:srgbClr val="FFFF99"/>
          </a:solidFill>
        </p:spPr>
        <p:txBody>
          <a:bodyPr wrap="square">
            <a:spAutoFit/>
          </a:bodyPr>
          <a:lstStyle/>
          <a:p>
            <a:pPr algn="ctr"/>
            <a:r>
              <a:rPr lang="zh-CN" altLang="zh-CN" b="1" smtClean="0"/>
              <a:t>硬币的故事</a:t>
            </a:r>
            <a:endParaRPr lang="en-US" altLang="zh-CN" b="1" smtClean="0"/>
          </a:p>
          <a:p>
            <a:endParaRPr lang="zh-CN" altLang="zh-CN" b="1" smtClean="0"/>
          </a:p>
          <a:p>
            <a:r>
              <a:rPr lang="en-US" altLang="zh-CN" smtClean="0"/>
              <a:t>         Julia</a:t>
            </a:r>
            <a:r>
              <a:rPr lang="zh-CN" altLang="zh-CN" smtClean="0"/>
              <a:t>和堂兄弟姐妹每个月都会去祖父母家参加家庭聚餐。孩子们总是兴奋地等着祖父给他们一些硬币，然后拿着钱跑去买糖果。</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38356" y="2601143"/>
            <a:ext cx="5194975" cy="2172903"/>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zh-CN" altLang="en-US" sz="2000" smtClean="0"/>
              <a:t>　</a:t>
            </a:r>
            <a:r>
              <a:rPr lang="en-US" altLang="zh-CN" sz="2000" smtClean="0"/>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Every month, Julia and her cousins go for the big family meal at their grandparents’ house. They always wait </a:t>
            </a:r>
            <a:r>
              <a:rPr lang="en-US" altLang="zh-CN" sz="1700" b="1" kern="100" smtClean="0">
                <a:solidFill>
                  <a:srgbClr val="0070C0"/>
                </a:solidFill>
                <a:latin typeface="Times New Roman" panose="02020603050405020304" charset="0"/>
              </a:rPr>
              <a:t>excitedly</a:t>
            </a:r>
            <a:r>
              <a:rPr lang="en-US" altLang="zh-CN" sz="2000" b="1" baseline="30000" smtClean="0">
                <a:solidFill>
                  <a:schemeClr val="accent5"/>
                </a:solidFill>
                <a:latin typeface="Times New Roman" panose="02020603050405020304" charset="0"/>
                <a:cs typeface="Times New Roman" panose="02020603050405020304" charset="0"/>
              </a:rPr>
              <a:t>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for the moment their grandfather gives them a few coins. Then all the children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run off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to buy candies.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47" name="Group 80"/>
          <p:cNvGraphicFramePr>
            <a:graphicFrameLocks noGrp="1"/>
          </p:cNvGraphicFramePr>
          <p:nvPr/>
        </p:nvGraphicFramePr>
        <p:xfrm>
          <a:off x="4031794" y="2489694"/>
          <a:ext cx="1009753" cy="334986"/>
        </p:xfrm>
        <a:graphic>
          <a:graphicData uri="http://schemas.openxmlformats.org/drawingml/2006/table">
            <a:tbl>
              <a:tblPr/>
              <a:tblGrid>
                <a:gridCol w="100975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1066423" y="2003675"/>
            <a:ext cx="4471477" cy="461665"/>
          </a:xfrm>
          <a:prstGeom prst="rect">
            <a:avLst/>
          </a:prstGeom>
        </p:spPr>
        <p:txBody>
          <a:bodyPr wrap="square">
            <a:spAutoFit/>
          </a:bodyPr>
          <a:lstStyle/>
          <a:p>
            <a:pPr algn="ctr"/>
            <a:r>
              <a:rPr lang="en-US" altLang="zh-CN" sz="2400" b="1" smtClean="0">
                <a:solidFill>
                  <a:srgbClr val="00B050"/>
                </a:solidFill>
                <a:latin typeface="Comic Sans MS" panose="030F0702030302020204" pitchFamily="66" charset="0"/>
              </a:rPr>
              <a:t>A Story About Coins </a:t>
            </a:r>
            <a:endParaRPr lang="zh-CN" altLang="en-US" sz="2400" b="1" dirty="0">
              <a:solidFill>
                <a:srgbClr val="00B050"/>
              </a:solidFill>
              <a:latin typeface="Comic Sans MS" panose="030F0702030302020204" pitchFamily="66" charset="0"/>
            </a:endParaRPr>
          </a:p>
        </p:txBody>
      </p:sp>
      <p:sp>
        <p:nvSpPr>
          <p:cNvPr id="50" name="矩形 49"/>
          <p:cNvSpPr/>
          <p:nvPr/>
        </p:nvSpPr>
        <p:spPr>
          <a:xfrm>
            <a:off x="6371797" y="3421251"/>
            <a:ext cx="4880403"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zh-CN" altLang="en-US" smtClean="0"/>
              <a:t> </a:t>
            </a:r>
            <a:r>
              <a:rPr lang="en-US" altLang="zh-CN" b="1" kern="100" smtClean="0">
                <a:solidFill>
                  <a:srgbClr val="0070C0"/>
                </a:solidFill>
                <a:latin typeface="Times New Roman" panose="02020603050405020304" charset="0"/>
              </a:rPr>
              <a:t>excitedly</a:t>
            </a:r>
            <a:r>
              <a:rPr lang="en-US" altLang="zh-CN" b="1" smtClean="0"/>
              <a:t> </a:t>
            </a:r>
            <a:r>
              <a:rPr lang="en-US" altLang="zh-CN" smtClean="0"/>
              <a:t>/ɪk'saɪtɪdli/    adv. </a:t>
            </a:r>
            <a:r>
              <a:rPr lang="zh-CN" altLang="en-US" smtClean="0"/>
              <a:t>兴奋地，激动地</a:t>
            </a:r>
            <a:endParaRPr lang="zh-CN" altLang="zh-CN" smtClean="0"/>
          </a:p>
        </p:txBody>
      </p:sp>
      <p:graphicFrame>
        <p:nvGraphicFramePr>
          <p:cNvPr id="51" name="Group 80"/>
          <p:cNvGraphicFramePr>
            <a:graphicFrameLocks noGrp="1"/>
          </p:cNvGraphicFramePr>
          <p:nvPr/>
        </p:nvGraphicFramePr>
        <p:xfrm>
          <a:off x="4476410" y="3145873"/>
          <a:ext cx="548596" cy="349927"/>
        </p:xfrm>
        <a:graphic>
          <a:graphicData uri="http://schemas.openxmlformats.org/drawingml/2006/table">
            <a:tbl>
              <a:tblPr/>
              <a:tblGrid>
                <a:gridCol w="548596"/>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5118993" y="3140933"/>
          <a:ext cx="512686" cy="349927"/>
        </p:xfrm>
        <a:graphic>
          <a:graphicData uri="http://schemas.openxmlformats.org/drawingml/2006/table">
            <a:tbl>
              <a:tblPr/>
              <a:tblGrid>
                <a:gridCol w="512686"/>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2760353" y="4012605"/>
          <a:ext cx="1009753" cy="349927"/>
        </p:xfrm>
        <a:graphic>
          <a:graphicData uri="http://schemas.openxmlformats.org/drawingml/2006/table">
            <a:tbl>
              <a:tblPr/>
              <a:tblGrid>
                <a:gridCol w="10097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2110872" y="4890235"/>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6" name="Group 80"/>
          <p:cNvGraphicFramePr>
            <a:graphicFrameLocks noGrp="1"/>
          </p:cNvGraphicFramePr>
          <p:nvPr/>
        </p:nvGraphicFramePr>
        <p:xfrm>
          <a:off x="2861415" y="3601931"/>
          <a:ext cx="811850" cy="349927"/>
        </p:xfrm>
        <a:graphic>
          <a:graphicData uri="http://schemas.openxmlformats.org/drawingml/2006/table">
            <a:tbl>
              <a:tblPr/>
              <a:tblGrid>
                <a:gridCol w="81185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7" name="矩形 56"/>
          <p:cNvSpPr/>
          <p:nvPr/>
        </p:nvSpPr>
        <p:spPr>
          <a:xfrm>
            <a:off x="6515730" y="4327184"/>
            <a:ext cx="2585937"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run off        </a:t>
            </a:r>
            <a:r>
              <a:rPr lang="zh-CN" altLang="en-US" smtClean="0"/>
              <a:t>跑掉</a:t>
            </a:r>
          </a:p>
        </p:txBody>
      </p:sp>
      <p:graphicFrame>
        <p:nvGraphicFramePr>
          <p:cNvPr id="58" name="Group 80"/>
          <p:cNvGraphicFramePr>
            <a:graphicFrameLocks noGrp="1"/>
          </p:cNvGraphicFramePr>
          <p:nvPr/>
        </p:nvGraphicFramePr>
        <p:xfrm>
          <a:off x="1769215" y="4355464"/>
          <a:ext cx="811850" cy="349927"/>
        </p:xfrm>
        <a:graphic>
          <a:graphicData uri="http://schemas.openxmlformats.org/drawingml/2006/table">
            <a:tbl>
              <a:tblPr/>
              <a:tblGrid>
                <a:gridCol w="81185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0" name="B-1.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19200"/>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0"/>
                                        </p:tgtEl>
                                        <p:attrNameLst>
                                          <p:attrName>ppt_x</p:attrName>
                                        </p:attrNameLst>
                                      </p:cBhvr>
                                      <p:tavLst>
                                        <p:tav tm="0">
                                          <p:val>
                                            <p:strVal val="ppt_x"/>
                                          </p:val>
                                        </p:tav>
                                        <p:tav tm="100000">
                                          <p:val>
                                            <p:strVal val="ppt_x"/>
                                          </p:val>
                                        </p:tav>
                                      </p:tavLst>
                                    </p:anim>
                                    <p:anim calcmode="lin" valueType="num">
                                      <p:cBhvr additive="base">
                                        <p:cTn id="23" dur="500"/>
                                        <p:tgtEl>
                                          <p:spTgt spid="50"/>
                                        </p:tgtEl>
                                        <p:attrNameLst>
                                          <p:attrName>ppt_y</p:attrName>
                                        </p:attrNameLst>
                                      </p:cBhvr>
                                      <p:tavLst>
                                        <p:tav tm="0">
                                          <p:val>
                                            <p:strVal val="ppt_y"/>
                                          </p:val>
                                        </p:tav>
                                        <p:tav tm="100000">
                                          <p:val>
                                            <p:strVal val="1+ppt_h/2"/>
                                          </p:val>
                                        </p:tav>
                                      </p:tavLst>
                                    </p:anim>
                                    <p:set>
                                      <p:cBhvr>
                                        <p:cTn id="2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5" restart="whenNotActive" fill="hold" evtFilter="cancelBubble" nodeType="interactiveSeq">
                <p:stCondLst>
                  <p:cond evt="onClick" delay="0">
                    <p:tgtEl>
                      <p:spTgt spid="5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7"/>
                                        </p:tgtEl>
                                        <p:attrNameLst>
                                          <p:attrName>ppt_x</p:attrName>
                                        </p:attrNameLst>
                                      </p:cBhvr>
                                      <p:tavLst>
                                        <p:tav tm="0">
                                          <p:val>
                                            <p:strVal val="ppt_x"/>
                                          </p:val>
                                        </p:tav>
                                        <p:tav tm="100000">
                                          <p:val>
                                            <p:strVal val="ppt_x"/>
                                          </p:val>
                                        </p:tav>
                                      </p:tavLst>
                                    </p:anim>
                                    <p:anim calcmode="lin" valueType="num">
                                      <p:cBhvr additive="base">
                                        <p:cTn id="36" dur="500"/>
                                        <p:tgtEl>
                                          <p:spTgt spid="57"/>
                                        </p:tgtEl>
                                        <p:attrNameLst>
                                          <p:attrName>ppt_y</p:attrName>
                                        </p:attrNameLst>
                                      </p:cBhvr>
                                      <p:tavLst>
                                        <p:tav tm="0">
                                          <p:val>
                                            <p:strVal val="ppt_y"/>
                                          </p:val>
                                        </p:tav>
                                        <p:tav tm="100000">
                                          <p:val>
                                            <p:strVal val="1+ppt_h/2"/>
                                          </p:val>
                                        </p:tav>
                                      </p:tavLst>
                                    </p:anim>
                                    <p:set>
                                      <p:cBhvr>
                                        <p:cTn id="3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8809" fill="hold"/>
                                        <p:tgtEl>
                                          <p:spTgt spid="60"/>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0"/>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60"/>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50" grpId="0" animBg="1"/>
      <p:bldP spid="50" grpId="1" animBg="1"/>
      <p:bldP spid="57" grpId="0" animBg="1"/>
      <p:bldP spid="5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2-3</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715706" y="2411640"/>
            <a:ext cx="5203534" cy="2308324"/>
          </a:xfrm>
          <a:prstGeom prst="rect">
            <a:avLst/>
          </a:prstGeom>
          <a:solidFill>
            <a:srgbClr val="FFFF99"/>
          </a:solidFill>
        </p:spPr>
        <p:txBody>
          <a:bodyPr wrap="square">
            <a:spAutoFit/>
          </a:bodyPr>
          <a:lstStyle/>
          <a:p>
            <a:r>
              <a:rPr lang="en-US" altLang="zh-CN" smtClean="0"/>
              <a:t>         </a:t>
            </a:r>
            <a:r>
              <a:rPr lang="zh-CN" altLang="zh-CN" smtClean="0"/>
              <a:t>亲戚们经常评论说，这样下去，孩子们永远也学不会理财。因此，他们提出了一个测试计划。在测试中，孩子们必须在一年中展示他们是如何管理这些钱的。</a:t>
            </a:r>
          </a:p>
          <a:p>
            <a:r>
              <a:rPr lang="en-US" altLang="zh-CN" smtClean="0"/>
              <a:t>         Ruben</a:t>
            </a:r>
            <a:r>
              <a:rPr lang="zh-CN" altLang="zh-CN" smtClean="0"/>
              <a:t>和</a:t>
            </a:r>
            <a:r>
              <a:rPr lang="en-US" altLang="zh-CN" smtClean="0"/>
              <a:t>Nico</a:t>
            </a:r>
            <a:r>
              <a:rPr lang="zh-CN" altLang="zh-CN" smtClean="0"/>
              <a:t>年纪最小，他们继续用得到的钱去买糖果。每次他们都在其他孩子面前炫耀他们的糖果。这使得另外两个孩子</a:t>
            </a:r>
            <a:r>
              <a:rPr lang="en-US" altLang="zh-CN" smtClean="0"/>
              <a:t>Clara</a:t>
            </a:r>
            <a:r>
              <a:rPr lang="zh-CN" altLang="zh-CN" smtClean="0"/>
              <a:t>和</a:t>
            </a:r>
            <a:r>
              <a:rPr lang="en-US" altLang="zh-CN" smtClean="0"/>
              <a:t>Joe</a:t>
            </a:r>
            <a:r>
              <a:rPr lang="zh-CN" altLang="zh-CN" smtClean="0"/>
              <a:t>很生气，于是他俩的存钱计划就此搁置。</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998077" y="2343448"/>
            <a:ext cx="496532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 behave </a:t>
            </a:r>
            <a:r>
              <a:rPr lang="en-US" altLang="zh-CN" smtClean="0"/>
              <a:t>/bɪ'heɪv/         v. </a:t>
            </a:r>
            <a:r>
              <a:rPr lang="zh-CN" altLang="en-US" smtClean="0"/>
              <a:t>表现</a:t>
            </a:r>
            <a:endParaRPr lang="zh-CN" altLang="zh-CN"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617359" y="1730330"/>
            <a:ext cx="5952773" cy="4212050"/>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2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Relatives often </a:t>
            </a:r>
            <a:r>
              <a:rPr lang="en-US" altLang="zh-CN" sz="1700" b="1" kern="100" smtClean="0">
                <a:solidFill>
                  <a:srgbClr val="0070C0"/>
                </a:solidFill>
                <a:latin typeface="Times New Roman" panose="02020603050405020304" charset="0"/>
              </a:rPr>
              <a:t>comment</a:t>
            </a:r>
            <a:r>
              <a:rPr lang="en-US" altLang="zh-CN" sz="2000" b="1" baseline="30000" smtClean="0">
                <a:solidFill>
                  <a:schemeClr val="accent5"/>
                </a:solidFill>
                <a:latin typeface="Times New Roman" panose="02020603050405020304" charset="0"/>
                <a:cs typeface="Times New Roman" panose="02020603050405020304" charset="0"/>
              </a:rPr>
              <a:t>2</a:t>
            </a:r>
            <a:r>
              <a:rPr lang="en-US" altLang="zh-CN" sz="1700" b="1" kern="100" smtClean="0">
                <a:solidFill>
                  <a:srgbClr val="0070C0"/>
                </a:solidFill>
                <a:latin typeface="Times New Roman" panose="02020603050405020304" charset="0"/>
              </a:rPr>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that, </a:t>
            </a:r>
            <a:r>
              <a:rPr lang="en-US" altLang="zh-CN" sz="1700" b="1" kern="100" smtClean="0">
                <a:solidFill>
                  <a:srgbClr val="0070C0"/>
                </a:solidFill>
                <a:latin typeface="Times New Roman" panose="02020603050405020304" charset="0"/>
              </a:rPr>
              <a:t>behaving</a:t>
            </a:r>
            <a:r>
              <a:rPr lang="en-US" altLang="zh-CN" sz="2000" b="1" baseline="30000" smtClean="0">
                <a:solidFill>
                  <a:schemeClr val="accent5"/>
                </a:solidFill>
                <a:latin typeface="Times New Roman" panose="02020603050405020304" charset="0"/>
                <a:cs typeface="Times New Roman" panose="02020603050405020304" charset="0"/>
              </a:rPr>
              <a:t>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like this, the children will never learn to manage their money. So they </a:t>
            </a:r>
            <a:r>
              <a:rPr lang="en-US" altLang="zh-CN" sz="1700" b="1" kern="100" smtClean="0">
                <a:solidFill>
                  <a:srgbClr val="0070C0"/>
                </a:solidFill>
                <a:latin typeface="Times New Roman" panose="02020603050405020304" charset="0"/>
              </a:rPr>
              <a:t>propose</a:t>
            </a:r>
            <a:r>
              <a:rPr lang="en-US" altLang="zh-CN" sz="2000" b="1" baseline="30000" smtClean="0">
                <a:solidFill>
                  <a:schemeClr val="accent5"/>
                </a:solidFill>
                <a:latin typeface="Times New Roman" panose="02020603050405020304" charset="0"/>
                <a:cs typeface="Times New Roman" panose="02020603050405020304" charset="0"/>
              </a:rPr>
              <a:t>4</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 test, in which the children will have to show, over the </a:t>
            </a:r>
            <a:r>
              <a:rPr lang="en-US" altLang="zh-CN" sz="1700" b="1" kern="100" smtClean="0">
                <a:solidFill>
                  <a:srgbClr val="0070C0"/>
                </a:solidFill>
                <a:latin typeface="Times New Roman" panose="02020603050405020304" charset="0"/>
              </a:rPr>
              <a:t>course</a:t>
            </a:r>
            <a:r>
              <a:rPr lang="en-US" altLang="zh-CN" sz="2000" b="1" baseline="30000" smtClean="0">
                <a:solidFill>
                  <a:schemeClr val="accent5"/>
                </a:solidFill>
                <a:latin typeface="Times New Roman" panose="02020603050405020304" charset="0"/>
                <a:cs typeface="Times New Roman" panose="02020603050405020304" charset="0"/>
              </a:rPr>
              <a:t>5</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of a year, what they could do to manage those coins. </a:t>
            </a:r>
          </a:p>
          <a:p>
            <a:pPr algn="just">
              <a:lnSpc>
                <a:spcPct val="130000"/>
              </a:lnSpc>
            </a:pPr>
            <a:r>
              <a:rPr lang="en-US" altLang="zh-CN" sz="2400" b="1" smtClean="0">
                <a:solidFill>
                  <a:srgbClr val="FF0000"/>
                </a:solidFill>
                <a:latin typeface="Comic Sans MS" panose="030F0702030302020204" pitchFamily="66" charset="0"/>
              </a:rPr>
              <a:t>3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Ruben and Nico, the two smallest kids, continue spending it all on sweets. Every time, they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show off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their sweets in front of other children. They made another two kids called Clara and Joe so angry that they could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no longer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keep saving their money.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7151231" y="1810180"/>
            <a:ext cx="4295702"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comment </a:t>
            </a:r>
            <a:r>
              <a:rPr lang="en-US" altLang="zh-CN" smtClean="0"/>
              <a:t>/'kɒment/      v. </a:t>
            </a:r>
            <a:r>
              <a:rPr lang="zh-CN" altLang="en-US" smtClean="0"/>
              <a:t>评论，谈论</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878855" y="4127147"/>
          <a:ext cx="1736412" cy="349927"/>
        </p:xfrm>
        <a:graphic>
          <a:graphicData uri="http://schemas.openxmlformats.org/drawingml/2006/table">
            <a:tbl>
              <a:tblPr/>
              <a:tblGrid>
                <a:gridCol w="17364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4427322" y="1875014"/>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1244600" y="2704747"/>
          <a:ext cx="829734" cy="349927"/>
        </p:xfrm>
        <a:graphic>
          <a:graphicData uri="http://schemas.openxmlformats.org/drawingml/2006/table">
            <a:tbl>
              <a:tblPr/>
              <a:tblGrid>
                <a:gridCol w="82973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2" name="矩形 51"/>
          <p:cNvSpPr/>
          <p:nvPr/>
        </p:nvSpPr>
        <p:spPr>
          <a:xfrm>
            <a:off x="6659410" y="2343449"/>
            <a:ext cx="5227790" cy="2219325"/>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 propose</a:t>
            </a:r>
            <a:r>
              <a:rPr lang="en-US" altLang="zh-CN" smtClean="0"/>
              <a:t> /prə'pəʊz/ </a:t>
            </a:r>
          </a:p>
          <a:p>
            <a:pPr>
              <a:lnSpc>
                <a:spcPct val="130000"/>
              </a:lnSpc>
            </a:pPr>
            <a:r>
              <a:rPr lang="en-US" altLang="zh-CN" smtClean="0"/>
              <a:t>v. to suggest a plan, an idea, etc. for people to think about and decide on  </a:t>
            </a:r>
            <a:r>
              <a:rPr lang="zh-CN" altLang="zh-CN" smtClean="0"/>
              <a:t>提议；建议</a:t>
            </a:r>
          </a:p>
          <a:p>
            <a:pPr>
              <a:lnSpc>
                <a:spcPct val="130000"/>
              </a:lnSpc>
            </a:pPr>
            <a:r>
              <a:rPr lang="en-US" altLang="zh-CN" smtClean="0"/>
              <a:t>e.g. The government proposed changes to the voting system.</a:t>
            </a:r>
            <a:endParaRPr lang="zh-CN" altLang="zh-CN" smtClean="0"/>
          </a:p>
          <a:p>
            <a:pPr>
              <a:lnSpc>
                <a:spcPct val="130000"/>
              </a:lnSpc>
            </a:pPr>
            <a:r>
              <a:rPr lang="en-US" altLang="zh-CN" smtClean="0"/>
              <a:t>        </a:t>
            </a:r>
            <a:r>
              <a:rPr lang="zh-CN" altLang="zh-CN" smtClean="0"/>
              <a:t>政府建议修改表决制度。</a:t>
            </a:r>
          </a:p>
        </p:txBody>
      </p:sp>
      <p:sp>
        <p:nvSpPr>
          <p:cNvPr id="53" name="矩形 52"/>
          <p:cNvSpPr/>
          <p:nvPr/>
        </p:nvSpPr>
        <p:spPr>
          <a:xfrm>
            <a:off x="6921877" y="3046182"/>
            <a:ext cx="3483656"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 course</a:t>
            </a:r>
            <a:r>
              <a:rPr lang="en-US" altLang="zh-CN" b="1" smtClean="0"/>
              <a:t> </a:t>
            </a:r>
            <a:r>
              <a:rPr lang="en-US" altLang="zh-CN" smtClean="0"/>
              <a:t>/kɔːs/     n. </a:t>
            </a:r>
            <a:r>
              <a:rPr lang="zh-CN" altLang="en-US" smtClean="0"/>
              <a:t>进展；进程</a:t>
            </a:r>
            <a:endParaRPr lang="zh-CN" altLang="zh-CN" smtClean="0"/>
          </a:p>
        </p:txBody>
      </p:sp>
      <p:graphicFrame>
        <p:nvGraphicFramePr>
          <p:cNvPr id="54" name="Group 80"/>
          <p:cNvGraphicFramePr>
            <a:graphicFrameLocks noGrp="1"/>
          </p:cNvGraphicFramePr>
          <p:nvPr/>
        </p:nvGraphicFramePr>
        <p:xfrm>
          <a:off x="2260600" y="3161947"/>
          <a:ext cx="829734" cy="334986"/>
        </p:xfrm>
        <a:graphic>
          <a:graphicData uri="http://schemas.openxmlformats.org/drawingml/2006/table">
            <a:tbl>
              <a:tblPr/>
              <a:tblGrid>
                <a:gridCol w="829734"/>
              </a:tblGrid>
              <a:tr h="292453">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2937933" y="1883480"/>
          <a:ext cx="829734" cy="334986"/>
        </p:xfrm>
        <a:graphic>
          <a:graphicData uri="http://schemas.openxmlformats.org/drawingml/2006/table">
            <a:tbl>
              <a:tblPr/>
              <a:tblGrid>
                <a:gridCol w="829734"/>
              </a:tblGrid>
              <a:tr h="292453">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6" name="矩形 55"/>
          <p:cNvSpPr/>
          <p:nvPr/>
        </p:nvSpPr>
        <p:spPr>
          <a:xfrm>
            <a:off x="7447064" y="4462650"/>
            <a:ext cx="2585937"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show off      </a:t>
            </a:r>
            <a:r>
              <a:rPr lang="zh-CN" altLang="en-US" smtClean="0"/>
              <a:t>炫耀</a:t>
            </a:r>
          </a:p>
        </p:txBody>
      </p:sp>
      <p:sp>
        <p:nvSpPr>
          <p:cNvPr id="57" name="矩形 56"/>
          <p:cNvSpPr/>
          <p:nvPr/>
        </p:nvSpPr>
        <p:spPr>
          <a:xfrm>
            <a:off x="7311596" y="4945251"/>
            <a:ext cx="323787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no longer      </a:t>
            </a:r>
            <a:r>
              <a:rPr lang="zh-CN" altLang="en-US" smtClean="0"/>
              <a:t>不再</a:t>
            </a:r>
            <a:r>
              <a:rPr lang="en-US" altLang="zh-CN" smtClean="0">
                <a:latin typeface="+mn-ea"/>
              </a:rPr>
              <a:t>……</a:t>
            </a:r>
            <a:r>
              <a:rPr lang="en-US" altLang="zh-CN" smtClean="0"/>
              <a:t> </a:t>
            </a:r>
            <a:endParaRPr lang="zh-CN" altLang="zh-CN" smtClean="0"/>
          </a:p>
        </p:txBody>
      </p:sp>
      <p:graphicFrame>
        <p:nvGraphicFramePr>
          <p:cNvPr id="58" name="Group 80"/>
          <p:cNvGraphicFramePr>
            <a:graphicFrameLocks noGrp="1"/>
          </p:cNvGraphicFramePr>
          <p:nvPr/>
        </p:nvGraphicFramePr>
        <p:xfrm>
          <a:off x="5562600" y="4321880"/>
          <a:ext cx="829734" cy="334986"/>
        </p:xfrm>
        <a:graphic>
          <a:graphicData uri="http://schemas.openxmlformats.org/drawingml/2006/table">
            <a:tbl>
              <a:tblPr/>
              <a:tblGrid>
                <a:gridCol w="829734"/>
              </a:tblGrid>
              <a:tr h="292453">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0" name="Group 80"/>
          <p:cNvGraphicFramePr>
            <a:graphicFrameLocks noGrp="1"/>
          </p:cNvGraphicFramePr>
          <p:nvPr/>
        </p:nvGraphicFramePr>
        <p:xfrm>
          <a:off x="1354667" y="5549547"/>
          <a:ext cx="829734" cy="334986"/>
        </p:xfrm>
        <a:graphic>
          <a:graphicData uri="http://schemas.openxmlformats.org/drawingml/2006/table">
            <a:tbl>
              <a:tblPr/>
              <a:tblGrid>
                <a:gridCol w="829734"/>
              </a:tblGrid>
              <a:tr h="292453">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1" name="B-2.3.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346200"/>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4"/>
                                        </p:tgtEl>
                                        <p:attrNameLst>
                                          <p:attrName>ppt_x</p:attrName>
                                        </p:attrNameLst>
                                      </p:cBhvr>
                                      <p:tavLst>
                                        <p:tav tm="0">
                                          <p:val>
                                            <p:strVal val="ppt_x"/>
                                          </p:val>
                                        </p:tav>
                                        <p:tav tm="100000">
                                          <p:val>
                                            <p:strVal val="ppt_x"/>
                                          </p:val>
                                        </p:tav>
                                      </p:tavLst>
                                    </p:anim>
                                    <p:anim calcmode="lin" valueType="num">
                                      <p:cBhvr additive="base">
                                        <p:cTn id="23" dur="500"/>
                                        <p:tgtEl>
                                          <p:spTgt spid="44"/>
                                        </p:tgtEl>
                                        <p:attrNameLst>
                                          <p:attrName>ppt_y</p:attrName>
                                        </p:attrNameLst>
                                      </p:cBhvr>
                                      <p:tavLst>
                                        <p:tav tm="0">
                                          <p:val>
                                            <p:strVal val="ppt_y"/>
                                          </p:val>
                                        </p:tav>
                                        <p:tav tm="100000">
                                          <p:val>
                                            <p:strVal val="1+ppt_h/2"/>
                                          </p:val>
                                        </p:tav>
                                      </p:tavLst>
                                    </p:anim>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500" fill="hold"/>
                                        <p:tgtEl>
                                          <p:spTgt spid="52"/>
                                        </p:tgtEl>
                                        <p:attrNameLst>
                                          <p:attrName>ppt_x</p:attrName>
                                        </p:attrNameLst>
                                      </p:cBhvr>
                                      <p:tavLst>
                                        <p:tav tm="0">
                                          <p:val>
                                            <p:strVal val="#ppt_x"/>
                                          </p:val>
                                        </p:tav>
                                        <p:tav tm="100000">
                                          <p:val>
                                            <p:strVal val="#ppt_x"/>
                                          </p:val>
                                        </p:tav>
                                      </p:tavLst>
                                    </p:anim>
                                    <p:anim calcmode="lin" valueType="num">
                                      <p:cBhvr additive="base">
                                        <p:cTn id="3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2"/>
                                        </p:tgtEl>
                                        <p:attrNameLst>
                                          <p:attrName>ppt_x</p:attrName>
                                        </p:attrNameLst>
                                      </p:cBhvr>
                                      <p:tavLst>
                                        <p:tav tm="0">
                                          <p:val>
                                            <p:strVal val="ppt_x"/>
                                          </p:val>
                                        </p:tav>
                                        <p:tav tm="100000">
                                          <p:val>
                                            <p:strVal val="ppt_x"/>
                                          </p:val>
                                        </p:tav>
                                      </p:tavLst>
                                    </p:anim>
                                    <p:anim calcmode="lin" valueType="num">
                                      <p:cBhvr additive="base">
                                        <p:cTn id="36" dur="500"/>
                                        <p:tgtEl>
                                          <p:spTgt spid="52"/>
                                        </p:tgtEl>
                                        <p:attrNameLst>
                                          <p:attrName>ppt_y</p:attrName>
                                        </p:attrNameLst>
                                      </p:cBhvr>
                                      <p:tavLst>
                                        <p:tav tm="0">
                                          <p:val>
                                            <p:strVal val="ppt_y"/>
                                          </p:val>
                                        </p:tav>
                                        <p:tav tm="100000">
                                          <p:val>
                                            <p:strVal val="1+ppt_h/2"/>
                                          </p:val>
                                        </p:tav>
                                      </p:tavLst>
                                    </p:anim>
                                    <p:set>
                                      <p:cBhvr>
                                        <p:cTn id="3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3"/>
                                        </p:tgtEl>
                                        <p:attrNameLst>
                                          <p:attrName>ppt_x</p:attrName>
                                        </p:attrNameLst>
                                      </p:cBhvr>
                                      <p:tavLst>
                                        <p:tav tm="0">
                                          <p:val>
                                            <p:strVal val="ppt_x"/>
                                          </p:val>
                                        </p:tav>
                                        <p:tav tm="100000">
                                          <p:val>
                                            <p:strVal val="ppt_x"/>
                                          </p:val>
                                        </p:tav>
                                      </p:tavLst>
                                    </p:anim>
                                    <p:anim calcmode="lin" valueType="num">
                                      <p:cBhvr additive="base">
                                        <p:cTn id="49" dur="500"/>
                                        <p:tgtEl>
                                          <p:spTgt spid="53"/>
                                        </p:tgtEl>
                                        <p:attrNameLst>
                                          <p:attrName>ppt_y</p:attrName>
                                        </p:attrNameLst>
                                      </p:cBhvr>
                                      <p:tavLst>
                                        <p:tav tm="0">
                                          <p:val>
                                            <p:strVal val="ppt_y"/>
                                          </p:val>
                                        </p:tav>
                                        <p:tav tm="100000">
                                          <p:val>
                                            <p:strVal val="1+ppt_h/2"/>
                                          </p:val>
                                        </p:tav>
                                      </p:tavLst>
                                    </p:anim>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ppt_x"/>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6"/>
                                        </p:tgtEl>
                                        <p:attrNameLst>
                                          <p:attrName>ppt_x</p:attrName>
                                        </p:attrNameLst>
                                      </p:cBhvr>
                                      <p:tavLst>
                                        <p:tav tm="0">
                                          <p:val>
                                            <p:strVal val="ppt_x"/>
                                          </p:val>
                                        </p:tav>
                                        <p:tav tm="100000">
                                          <p:val>
                                            <p:strVal val="ppt_x"/>
                                          </p:val>
                                        </p:tav>
                                      </p:tavLst>
                                    </p:anim>
                                    <p:anim calcmode="lin" valueType="num">
                                      <p:cBhvr additive="base">
                                        <p:cTn id="62" dur="500"/>
                                        <p:tgtEl>
                                          <p:spTgt spid="46"/>
                                        </p:tgtEl>
                                        <p:attrNameLst>
                                          <p:attrName>ppt_y</p:attrName>
                                        </p:attrNameLst>
                                      </p:cBhvr>
                                      <p:tavLst>
                                        <p:tav tm="0">
                                          <p:val>
                                            <p:strVal val="ppt_y"/>
                                          </p:val>
                                        </p:tav>
                                        <p:tav tm="100000">
                                          <p:val>
                                            <p:strVal val="1+ppt_h/2"/>
                                          </p:val>
                                        </p:tav>
                                      </p:tavLst>
                                    </p:anim>
                                    <p:set>
                                      <p:cBhvr>
                                        <p:cTn id="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8"/>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6"/>
                                        </p:tgtEl>
                                        <p:attrNameLst>
                                          <p:attrName>ppt_x</p:attrName>
                                        </p:attrNameLst>
                                      </p:cBhvr>
                                      <p:tavLst>
                                        <p:tav tm="0">
                                          <p:val>
                                            <p:strVal val="ppt_x"/>
                                          </p:val>
                                        </p:tav>
                                        <p:tav tm="100000">
                                          <p:val>
                                            <p:strVal val="ppt_x"/>
                                          </p:val>
                                        </p:tav>
                                      </p:tavLst>
                                    </p:anim>
                                    <p:anim calcmode="lin" valueType="num">
                                      <p:cBhvr additive="base">
                                        <p:cTn id="75" dur="500"/>
                                        <p:tgtEl>
                                          <p:spTgt spid="56"/>
                                        </p:tgtEl>
                                        <p:attrNameLst>
                                          <p:attrName>ppt_y</p:attrName>
                                        </p:attrNameLst>
                                      </p:cBhvr>
                                      <p:tavLst>
                                        <p:tav tm="0">
                                          <p:val>
                                            <p:strVal val="ppt_y"/>
                                          </p:val>
                                        </p:tav>
                                        <p:tav tm="100000">
                                          <p:val>
                                            <p:strVal val="1+ppt_h/2"/>
                                          </p:val>
                                        </p:tav>
                                      </p:tavLst>
                                    </p:anim>
                                    <p:set>
                                      <p:cBhvr>
                                        <p:cTn id="7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ppt_x"/>
                                          </p:val>
                                        </p:tav>
                                        <p:tav tm="100000">
                                          <p:val>
                                            <p:strVal val="#ppt_x"/>
                                          </p:val>
                                        </p:tav>
                                      </p:tavLst>
                                    </p:anim>
                                    <p:anim calcmode="lin" valueType="num">
                                      <p:cBhvr additive="base">
                                        <p:cTn id="8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57"/>
                                        </p:tgtEl>
                                        <p:attrNameLst>
                                          <p:attrName>ppt_x</p:attrName>
                                        </p:attrNameLst>
                                      </p:cBhvr>
                                      <p:tavLst>
                                        <p:tav tm="0">
                                          <p:val>
                                            <p:strVal val="ppt_x"/>
                                          </p:val>
                                        </p:tav>
                                        <p:tav tm="100000">
                                          <p:val>
                                            <p:strVal val="ppt_x"/>
                                          </p:val>
                                        </p:tav>
                                      </p:tavLst>
                                    </p:anim>
                                    <p:anim calcmode="lin" valueType="num">
                                      <p:cBhvr additive="base">
                                        <p:cTn id="88" dur="500"/>
                                        <p:tgtEl>
                                          <p:spTgt spid="57"/>
                                        </p:tgtEl>
                                        <p:attrNameLst>
                                          <p:attrName>ppt_y</p:attrName>
                                        </p:attrNameLst>
                                      </p:cBhvr>
                                      <p:tavLst>
                                        <p:tav tm="0">
                                          <p:val>
                                            <p:strVal val="ppt_y"/>
                                          </p:val>
                                        </p:tav>
                                        <p:tav tm="100000">
                                          <p:val>
                                            <p:strVal val="1+ppt_h/2"/>
                                          </p:val>
                                        </p:tav>
                                      </p:tavLst>
                                    </p:anim>
                                    <p:set>
                                      <p:cBhvr>
                                        <p:cTn id="8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1"/>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1615" fill="hold"/>
                                        <p:tgtEl>
                                          <p:spTgt spid="61"/>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61"/>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61"/>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2" grpId="0" animBg="1"/>
      <p:bldP spid="52" grpId="1" animBg="1"/>
      <p:bldP spid="53" grpId="0" animBg="1"/>
      <p:bldP spid="53" grpId="1" animBg="1"/>
      <p:bldP spid="56" grpId="0" animBg="1"/>
      <p:bldP spid="56" grpId="1" animBg="1"/>
      <p:bldP spid="57" grpId="0" animBg="1"/>
      <p:bldP spid="5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571773" y="2640238"/>
            <a:ext cx="5203534" cy="1477328"/>
          </a:xfrm>
          <a:prstGeom prst="rect">
            <a:avLst/>
          </a:prstGeom>
          <a:solidFill>
            <a:srgbClr val="FFFF99"/>
          </a:solidFill>
        </p:spPr>
        <p:txBody>
          <a:bodyPr wrap="square">
            <a:spAutoFit/>
          </a:bodyPr>
          <a:lstStyle/>
          <a:p>
            <a:r>
              <a:rPr lang="en-US" altLang="zh-CN" smtClean="0"/>
              <a:t>         Monty</a:t>
            </a:r>
            <a:r>
              <a:rPr lang="zh-CN" altLang="zh-CN" smtClean="0"/>
              <a:t>决定通过交易来管理他的钱：买卖东西或者和其他孩子玩纸牌游戏赢钱，很快就用很少的成本挣了一笔钱。然而，</a:t>
            </a:r>
            <a:r>
              <a:rPr lang="en-US" altLang="zh-CN" smtClean="0"/>
              <a:t>Monty</a:t>
            </a:r>
            <a:r>
              <a:rPr lang="zh-CN" altLang="zh-CN" smtClean="0"/>
              <a:t>参与到越来越多有风险的交易中。几个月后，他在赛马比赛中输光了所有的钱。</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566276" y="2783715"/>
            <a:ext cx="4169457"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bet </a:t>
            </a:r>
            <a:r>
              <a:rPr lang="en-US" altLang="zh-CN" smtClean="0"/>
              <a:t>/bet/           v. </a:t>
            </a:r>
            <a:r>
              <a:rPr lang="zh-CN" altLang="en-US" smtClean="0"/>
              <a:t>赌博；与</a:t>
            </a:r>
            <a:r>
              <a:rPr lang="en-US" altLang="zh-CN" smtClean="0">
                <a:latin typeface="+mn-ea"/>
              </a:rPr>
              <a:t>……</a:t>
            </a:r>
            <a:r>
              <a:rPr lang="zh-CN" altLang="en-US" smtClean="0"/>
              <a:t>打赌</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18959" y="2379133"/>
            <a:ext cx="5554841" cy="2572051"/>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4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Monty decides to manage his money by </a:t>
            </a:r>
            <a:r>
              <a:rPr lang="en-US" altLang="zh-CN" sz="1700" b="1" kern="100" smtClean="0">
                <a:solidFill>
                  <a:srgbClr val="0070C0"/>
                </a:solidFill>
                <a:latin typeface="Times New Roman" panose="02020603050405020304" charset="0"/>
              </a:rPr>
              <a:t>exchanging</a:t>
            </a:r>
            <a:r>
              <a:rPr lang="en-US" altLang="zh-CN" sz="2000" b="1" baseline="30000" smtClean="0">
                <a:solidFill>
                  <a:schemeClr val="accent5"/>
                </a:solidFill>
                <a:latin typeface="Times New Roman" panose="02020603050405020304" charset="0"/>
                <a:cs typeface="Times New Roman" panose="02020603050405020304" charset="0"/>
              </a:rPr>
              <a:t>6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it: buying and selling things, or </a:t>
            </a:r>
            <a:r>
              <a:rPr lang="en-US" altLang="zh-CN" sz="1700" b="1" kern="100" smtClean="0">
                <a:solidFill>
                  <a:srgbClr val="0070C0"/>
                </a:solidFill>
                <a:latin typeface="Times New Roman" panose="02020603050405020304" charset="0"/>
              </a:rPr>
              <a:t>betting</a:t>
            </a:r>
            <a:r>
              <a:rPr lang="en-US" altLang="zh-CN" sz="2000" b="1" baseline="30000" smtClean="0">
                <a:solidFill>
                  <a:schemeClr val="accent5"/>
                </a:solidFill>
                <a:latin typeface="Times New Roman" panose="02020603050405020304" charset="0"/>
                <a:cs typeface="Times New Roman" panose="02020603050405020304" charset="0"/>
              </a:rPr>
              <a:t>7</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it with other children in card games. Soon he </a:t>
            </a:r>
            <a:r>
              <a:rPr lang="en-US" altLang="zh-CN" sz="1700" b="1" kern="100" smtClean="0">
                <a:solidFill>
                  <a:srgbClr val="0070C0"/>
                </a:solidFill>
                <a:latin typeface="Times New Roman" panose="02020603050405020304" charset="0"/>
              </a:rPr>
              <a:t>collected</a:t>
            </a:r>
            <a:r>
              <a:rPr lang="en-US" altLang="zh-CN" sz="2000" b="1" baseline="30000" smtClean="0">
                <a:solidFill>
                  <a:schemeClr val="accent5"/>
                </a:solidFill>
                <a:latin typeface="Times New Roman" panose="02020603050405020304" charset="0"/>
                <a:cs typeface="Times New Roman" panose="02020603050405020304" charset="0"/>
              </a:rPr>
              <a:t>8</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 lot of money with little effort. However, Monty got </a:t>
            </a:r>
            <a:r>
              <a:rPr lang="en-US" altLang="zh-CN" sz="1700" b="1" kern="100" smtClean="0">
                <a:solidFill>
                  <a:srgbClr val="0070C0"/>
                </a:solidFill>
                <a:latin typeface="Times New Roman" panose="02020603050405020304" charset="0"/>
              </a:rPr>
              <a:t>involved</a:t>
            </a:r>
            <a:r>
              <a:rPr lang="en-US" altLang="zh-CN" sz="2000" b="1" baseline="30000" smtClean="0">
                <a:solidFill>
                  <a:schemeClr val="accent5"/>
                </a:solidFill>
                <a:latin typeface="Times New Roman" panose="02020603050405020304" charset="0"/>
                <a:cs typeface="Times New Roman" panose="02020603050405020304" charset="0"/>
              </a:rPr>
              <a:t>9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in more and more </a:t>
            </a:r>
            <a:r>
              <a:rPr lang="en-US" altLang="zh-CN" sz="1700" b="1" kern="100" smtClean="0">
                <a:solidFill>
                  <a:srgbClr val="0070C0"/>
                </a:solidFill>
                <a:latin typeface="Times New Roman" panose="02020603050405020304" charset="0"/>
              </a:rPr>
              <a:t>risky</a:t>
            </a:r>
            <a:r>
              <a:rPr lang="en-US" altLang="zh-CN" sz="2000" b="1" baseline="30000" smtClean="0">
                <a:solidFill>
                  <a:schemeClr val="accent5"/>
                </a:solidFill>
                <a:latin typeface="Times New Roman" panose="02020603050405020304" charset="0"/>
                <a:cs typeface="Times New Roman" panose="02020603050405020304" charset="0"/>
              </a:rPr>
              <a:t>10</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1700" b="1" kern="100" smtClean="0">
                <a:solidFill>
                  <a:srgbClr val="0070C0"/>
                </a:solidFill>
                <a:latin typeface="Times New Roman" panose="02020603050405020304" charset="0"/>
              </a:rPr>
              <a:t>deals</a:t>
            </a:r>
            <a:r>
              <a:rPr lang="en-US" altLang="zh-CN" sz="2000" b="1" baseline="30000" smtClean="0">
                <a:solidFill>
                  <a:schemeClr val="accent5"/>
                </a:solidFill>
                <a:latin typeface="Times New Roman" panose="02020603050405020304" charset="0"/>
                <a:cs typeface="Times New Roman" panose="02020603050405020304" charset="0"/>
              </a:rPr>
              <a:t>11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 few months later he lost all the money on a horse race.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541631" y="1856847"/>
            <a:ext cx="5218569" cy="3333220"/>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involve </a:t>
            </a:r>
            <a:r>
              <a:rPr lang="en-US" altLang="zh-CN" smtClean="0"/>
              <a:t>/ɪn'vɒlv/ </a:t>
            </a:r>
          </a:p>
          <a:p>
            <a:pPr>
              <a:lnSpc>
                <a:spcPct val="130000"/>
              </a:lnSpc>
            </a:pPr>
            <a:r>
              <a:rPr lang="en-US" altLang="zh-CN" smtClean="0"/>
              <a:t>v. to make sb. take part in sth.  </a:t>
            </a:r>
            <a:r>
              <a:rPr lang="zh-CN" altLang="zh-CN" smtClean="0"/>
              <a:t>（使）参加，加入</a:t>
            </a:r>
          </a:p>
          <a:p>
            <a:pPr>
              <a:lnSpc>
                <a:spcPct val="130000"/>
              </a:lnSpc>
            </a:pPr>
            <a:r>
              <a:rPr lang="en-US" altLang="zh-CN" smtClean="0"/>
              <a:t>involve sb. in sth.  </a:t>
            </a:r>
            <a:r>
              <a:rPr lang="zh-CN" altLang="zh-CN" smtClean="0"/>
              <a:t>把某人（或牵扯）到某事里</a:t>
            </a:r>
          </a:p>
          <a:p>
            <a:pPr>
              <a:lnSpc>
                <a:spcPct val="130000"/>
              </a:lnSpc>
            </a:pPr>
            <a:r>
              <a:rPr lang="en-US" altLang="zh-CN" b="1" i="1" smtClean="0"/>
              <a:t>e.g.  </a:t>
            </a:r>
            <a:r>
              <a:rPr lang="en-US" altLang="zh-CN" smtClean="0"/>
              <a:t>Parents should involve themselves in their child’s education.</a:t>
            </a:r>
            <a:endParaRPr lang="zh-CN" altLang="zh-CN" smtClean="0"/>
          </a:p>
          <a:p>
            <a:pPr>
              <a:lnSpc>
                <a:spcPct val="130000"/>
              </a:lnSpc>
            </a:pPr>
            <a:r>
              <a:rPr lang="en-US" altLang="zh-CN" smtClean="0"/>
              <a:t>        </a:t>
            </a:r>
            <a:r>
              <a:rPr lang="zh-CN" altLang="zh-CN" smtClean="0"/>
              <a:t>父母应当参与孩子的教育。</a:t>
            </a:r>
          </a:p>
          <a:p>
            <a:pPr>
              <a:lnSpc>
                <a:spcPct val="130000"/>
              </a:lnSpc>
            </a:pPr>
            <a:r>
              <a:rPr lang="en-US" altLang="zh-CN" smtClean="0"/>
              <a:t>be involved in…  </a:t>
            </a:r>
            <a:r>
              <a:rPr lang="zh-CN" altLang="zh-CN" smtClean="0"/>
              <a:t>参与</a:t>
            </a:r>
          </a:p>
          <a:p>
            <a:pPr>
              <a:lnSpc>
                <a:spcPct val="130000"/>
              </a:lnSpc>
            </a:pPr>
            <a:r>
              <a:rPr lang="en-US" altLang="zh-CN" b="1" i="1" smtClean="0"/>
              <a:t>e.g.  </a:t>
            </a:r>
            <a:r>
              <a:rPr lang="en-US" altLang="zh-CN" smtClean="0"/>
              <a:t>She wants to be involved in every area of your life.   </a:t>
            </a:r>
            <a:r>
              <a:rPr lang="zh-CN" altLang="zh-CN" smtClean="0"/>
              <a:t>她想参与你生活中的方方面面。</a:t>
            </a:r>
          </a:p>
        </p:txBody>
      </p:sp>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7001188" y="5625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3876989" y="4152547"/>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600896" y="2944714"/>
            <a:ext cx="5218569" cy="1532727"/>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risky</a:t>
            </a:r>
            <a:r>
              <a:rPr lang="en-US" altLang="zh-CN" b="1" smtClean="0"/>
              <a:t> </a:t>
            </a:r>
            <a:r>
              <a:rPr lang="en-US" altLang="zh-CN" smtClean="0"/>
              <a:t>/ˈrɪski/ </a:t>
            </a:r>
            <a:r>
              <a:rPr lang="en-US" altLang="zh-CN" i="1" smtClean="0"/>
              <a:t>adj.</a:t>
            </a:r>
            <a:r>
              <a:rPr lang="en-US" altLang="zh-CN" smtClean="0"/>
              <a:t> involving the possibility of sth. bad happening  </a:t>
            </a:r>
            <a:r>
              <a:rPr lang="zh-CN" altLang="zh-CN" smtClean="0"/>
              <a:t>有危险（或风险）的</a:t>
            </a:r>
          </a:p>
          <a:p>
            <a:pPr>
              <a:lnSpc>
                <a:spcPct val="130000"/>
              </a:lnSpc>
            </a:pPr>
            <a:r>
              <a:rPr lang="en-US" altLang="zh-CN" b="1" i="1" smtClean="0"/>
              <a:t>e.g.</a:t>
            </a:r>
            <a:r>
              <a:rPr lang="en-US" altLang="zh-CN" smtClean="0"/>
              <a:t>  Life as an aid worker can be a risky business. </a:t>
            </a:r>
          </a:p>
          <a:p>
            <a:pPr>
              <a:lnSpc>
                <a:spcPct val="130000"/>
              </a:lnSpc>
            </a:pPr>
            <a:r>
              <a:rPr lang="en-US" altLang="zh-CN" smtClean="0"/>
              <a:t>        </a:t>
            </a:r>
            <a:r>
              <a:rPr lang="zh-CN" altLang="zh-CN" smtClean="0"/>
              <a:t>救援人员的工作会有危险。</a:t>
            </a:r>
            <a:endParaRPr lang="zh-CN" altLang="zh-CN"/>
          </a:p>
        </p:txBody>
      </p:sp>
      <p:graphicFrame>
        <p:nvGraphicFramePr>
          <p:cNvPr id="51" name="Group 80"/>
          <p:cNvGraphicFramePr>
            <a:graphicFrameLocks noGrp="1"/>
          </p:cNvGraphicFramePr>
          <p:nvPr/>
        </p:nvGraphicFramePr>
        <p:xfrm>
          <a:off x="3809682" y="4135331"/>
          <a:ext cx="703051" cy="349927"/>
        </p:xfrm>
        <a:graphic>
          <a:graphicData uri="http://schemas.openxmlformats.org/drawingml/2006/table">
            <a:tbl>
              <a:tblPr/>
              <a:tblGrid>
                <a:gridCol w="7030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3" name="矩形 52"/>
          <p:cNvSpPr/>
          <p:nvPr/>
        </p:nvSpPr>
        <p:spPr>
          <a:xfrm>
            <a:off x="6498543" y="2876849"/>
            <a:ext cx="4965321"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exchange</a:t>
            </a:r>
            <a:r>
              <a:rPr lang="en-US" altLang="zh-CN" b="1" smtClean="0"/>
              <a:t> </a:t>
            </a:r>
            <a:r>
              <a:rPr lang="en-US" altLang="zh-CN" smtClean="0"/>
              <a:t>/ɪks'tʃeɪndʒ/       v. </a:t>
            </a:r>
            <a:r>
              <a:rPr lang="zh-CN" altLang="en-US" smtClean="0"/>
              <a:t>交换，互换</a:t>
            </a:r>
          </a:p>
        </p:txBody>
      </p:sp>
      <p:sp>
        <p:nvSpPr>
          <p:cNvPr id="54" name="矩形 53"/>
          <p:cNvSpPr/>
          <p:nvPr/>
        </p:nvSpPr>
        <p:spPr>
          <a:xfrm>
            <a:off x="6574744" y="1810049"/>
            <a:ext cx="3212723"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collect </a:t>
            </a:r>
            <a:r>
              <a:rPr lang="en-US" altLang="zh-CN" smtClean="0"/>
              <a:t>/kə'lekt/      v. </a:t>
            </a:r>
            <a:r>
              <a:rPr lang="zh-CN" altLang="en-US" smtClean="0"/>
              <a:t>聚积</a:t>
            </a:r>
          </a:p>
        </p:txBody>
      </p:sp>
      <p:graphicFrame>
        <p:nvGraphicFramePr>
          <p:cNvPr id="55" name="Group 80"/>
          <p:cNvGraphicFramePr>
            <a:graphicFrameLocks noGrp="1"/>
          </p:cNvGraphicFramePr>
          <p:nvPr/>
        </p:nvGraphicFramePr>
        <p:xfrm>
          <a:off x="804015" y="2949998"/>
          <a:ext cx="1109452" cy="349927"/>
        </p:xfrm>
        <a:graphic>
          <a:graphicData uri="http://schemas.openxmlformats.org/drawingml/2006/table">
            <a:tbl>
              <a:tblPr/>
              <a:tblGrid>
                <a:gridCol w="110945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5223616" y="2941531"/>
          <a:ext cx="703051" cy="349927"/>
        </p:xfrm>
        <a:graphic>
          <a:graphicData uri="http://schemas.openxmlformats.org/drawingml/2006/table">
            <a:tbl>
              <a:tblPr/>
              <a:tblGrid>
                <a:gridCol w="7030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5325215" y="3381797"/>
          <a:ext cx="813118" cy="349927"/>
        </p:xfrm>
        <a:graphic>
          <a:graphicData uri="http://schemas.openxmlformats.org/drawingml/2006/table">
            <a:tbl>
              <a:tblPr/>
              <a:tblGrid>
                <a:gridCol w="81311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795549" y="4143797"/>
          <a:ext cx="813118" cy="349927"/>
        </p:xfrm>
        <a:graphic>
          <a:graphicData uri="http://schemas.openxmlformats.org/drawingml/2006/table">
            <a:tbl>
              <a:tblPr/>
              <a:tblGrid>
                <a:gridCol w="81311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0" name="Group 80"/>
          <p:cNvGraphicFramePr>
            <a:graphicFrameLocks noGrp="1"/>
          </p:cNvGraphicFramePr>
          <p:nvPr/>
        </p:nvGraphicFramePr>
        <p:xfrm>
          <a:off x="4630949" y="4143797"/>
          <a:ext cx="635318" cy="349927"/>
        </p:xfrm>
        <a:graphic>
          <a:graphicData uri="http://schemas.openxmlformats.org/drawingml/2006/table">
            <a:tbl>
              <a:tblPr/>
              <a:tblGrid>
                <a:gridCol w="63531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61" name="矩形 60"/>
          <p:cNvSpPr/>
          <p:nvPr/>
        </p:nvSpPr>
        <p:spPr>
          <a:xfrm>
            <a:off x="6752544" y="3477982"/>
            <a:ext cx="3542923"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deal</a:t>
            </a:r>
            <a:r>
              <a:rPr lang="en-US" altLang="zh-CN" b="1" smtClean="0"/>
              <a:t> </a:t>
            </a:r>
            <a:r>
              <a:rPr lang="en-US" altLang="zh-CN" smtClean="0"/>
              <a:t>/diːl/     n. </a:t>
            </a:r>
            <a:r>
              <a:rPr lang="zh-CN" altLang="en-US" smtClean="0"/>
              <a:t>（一笔）交易</a:t>
            </a:r>
          </a:p>
        </p:txBody>
      </p:sp>
      <p:pic>
        <p:nvPicPr>
          <p:cNvPr id="62" name="B-4.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363134"/>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1"/>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0"/>
                                        </p:tgtEl>
                                        <p:attrNameLst>
                                          <p:attrName>ppt_x</p:attrName>
                                        </p:attrNameLst>
                                      </p:cBhvr>
                                      <p:tavLst>
                                        <p:tav tm="0">
                                          <p:val>
                                            <p:strVal val="ppt_x"/>
                                          </p:val>
                                        </p:tav>
                                        <p:tav tm="100000">
                                          <p:val>
                                            <p:strVal val="ppt_x"/>
                                          </p:val>
                                        </p:tav>
                                      </p:tavLst>
                                    </p:anim>
                                    <p:anim calcmode="lin" valueType="num">
                                      <p:cBhvr additive="base">
                                        <p:cTn id="23" dur="500"/>
                                        <p:tgtEl>
                                          <p:spTgt spid="50"/>
                                        </p:tgtEl>
                                        <p:attrNameLst>
                                          <p:attrName>ppt_y</p:attrName>
                                        </p:attrNameLst>
                                      </p:cBhvr>
                                      <p:tavLst>
                                        <p:tav tm="0">
                                          <p:val>
                                            <p:strVal val="ppt_y"/>
                                          </p:val>
                                        </p:tav>
                                        <p:tav tm="100000">
                                          <p:val>
                                            <p:strVal val="1+ppt_h/2"/>
                                          </p:val>
                                        </p:tav>
                                      </p:tavLst>
                                    </p:anim>
                                    <p:set>
                                      <p:cBhvr>
                                        <p:cTn id="2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3"/>
                                        </p:tgtEl>
                                        <p:attrNameLst>
                                          <p:attrName>ppt_x</p:attrName>
                                        </p:attrNameLst>
                                      </p:cBhvr>
                                      <p:tavLst>
                                        <p:tav tm="0">
                                          <p:val>
                                            <p:strVal val="ppt_x"/>
                                          </p:val>
                                        </p:tav>
                                        <p:tav tm="100000">
                                          <p:val>
                                            <p:strVal val="ppt_x"/>
                                          </p:val>
                                        </p:tav>
                                      </p:tavLst>
                                    </p:anim>
                                    <p:anim calcmode="lin" valueType="num">
                                      <p:cBhvr additive="base">
                                        <p:cTn id="36" dur="500"/>
                                        <p:tgtEl>
                                          <p:spTgt spid="53"/>
                                        </p:tgtEl>
                                        <p:attrNameLst>
                                          <p:attrName>ppt_y</p:attrName>
                                        </p:attrNameLst>
                                      </p:cBhvr>
                                      <p:tavLst>
                                        <p:tav tm="0">
                                          <p:val>
                                            <p:strVal val="ppt_y"/>
                                          </p:val>
                                        </p:tav>
                                        <p:tav tm="100000">
                                          <p:val>
                                            <p:strVal val="1+ppt_h/2"/>
                                          </p:val>
                                        </p:tav>
                                      </p:tavLst>
                                    </p:anim>
                                    <p:set>
                                      <p:cBhvr>
                                        <p:cTn id="3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6"/>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4"/>
                                        </p:tgtEl>
                                        <p:attrNameLst>
                                          <p:attrName>ppt_x</p:attrName>
                                        </p:attrNameLst>
                                      </p:cBhvr>
                                      <p:tavLst>
                                        <p:tav tm="0">
                                          <p:val>
                                            <p:strVal val="ppt_x"/>
                                          </p:val>
                                        </p:tav>
                                        <p:tav tm="100000">
                                          <p:val>
                                            <p:strVal val="ppt_x"/>
                                          </p:val>
                                        </p:tav>
                                      </p:tavLst>
                                    </p:anim>
                                    <p:anim calcmode="lin" valueType="num">
                                      <p:cBhvr additive="base">
                                        <p:cTn id="49" dur="500"/>
                                        <p:tgtEl>
                                          <p:spTgt spid="44"/>
                                        </p:tgtEl>
                                        <p:attrNameLst>
                                          <p:attrName>ppt_y</p:attrName>
                                        </p:attrNameLst>
                                      </p:cBhvr>
                                      <p:tavLst>
                                        <p:tav tm="0">
                                          <p:val>
                                            <p:strVal val="ppt_y"/>
                                          </p:val>
                                        </p:tav>
                                        <p:tav tm="100000">
                                          <p:val>
                                            <p:strVal val="1+ppt_h/2"/>
                                          </p:val>
                                        </p:tav>
                                      </p:tavLst>
                                    </p:anim>
                                    <p:set>
                                      <p:cBhvr>
                                        <p:cTn id="5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7"/>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additive="base">
                                        <p:cTn id="56" dur="500" fill="hold"/>
                                        <p:tgtEl>
                                          <p:spTgt spid="54"/>
                                        </p:tgtEl>
                                        <p:attrNameLst>
                                          <p:attrName>ppt_x</p:attrName>
                                        </p:attrNameLst>
                                      </p:cBhvr>
                                      <p:tavLst>
                                        <p:tav tm="0">
                                          <p:val>
                                            <p:strVal val="#ppt_x"/>
                                          </p:val>
                                        </p:tav>
                                        <p:tav tm="100000">
                                          <p:val>
                                            <p:strVal val="#ppt_x"/>
                                          </p:val>
                                        </p:tav>
                                      </p:tavLst>
                                    </p:anim>
                                    <p:anim calcmode="lin" valueType="num">
                                      <p:cBhvr additive="base">
                                        <p:cTn id="5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4" restart="whenNotActive" fill="hold" evtFilter="cancelBubble" nodeType="interactiveSeq">
                <p:stCondLst>
                  <p:cond evt="onClick" delay="0">
                    <p:tgtEl>
                      <p:spTgt spid="58"/>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6"/>
                                        </p:tgtEl>
                                        <p:attrNameLst>
                                          <p:attrName>ppt_x</p:attrName>
                                        </p:attrNameLst>
                                      </p:cBhvr>
                                      <p:tavLst>
                                        <p:tav tm="0">
                                          <p:val>
                                            <p:strVal val="ppt_x"/>
                                          </p:val>
                                        </p:tav>
                                        <p:tav tm="100000">
                                          <p:val>
                                            <p:strVal val="ppt_x"/>
                                          </p:val>
                                        </p:tav>
                                      </p:tavLst>
                                    </p:anim>
                                    <p:anim calcmode="lin" valueType="num">
                                      <p:cBhvr additive="base">
                                        <p:cTn id="75" dur="500"/>
                                        <p:tgtEl>
                                          <p:spTgt spid="46"/>
                                        </p:tgtEl>
                                        <p:attrNameLst>
                                          <p:attrName>ppt_y</p:attrName>
                                        </p:attrNameLst>
                                      </p:cBhvr>
                                      <p:tavLst>
                                        <p:tav tm="0">
                                          <p:val>
                                            <p:strVal val="ppt_y"/>
                                          </p:val>
                                        </p:tav>
                                        <p:tav tm="100000">
                                          <p:val>
                                            <p:strVal val="1+ppt_h/2"/>
                                          </p:val>
                                        </p:tav>
                                      </p:tavLst>
                                    </p:anim>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500" fill="hold"/>
                                        <p:tgtEl>
                                          <p:spTgt spid="61"/>
                                        </p:tgtEl>
                                        <p:attrNameLst>
                                          <p:attrName>ppt_x</p:attrName>
                                        </p:attrNameLst>
                                      </p:cBhvr>
                                      <p:tavLst>
                                        <p:tav tm="0">
                                          <p:val>
                                            <p:strVal val="#ppt_x"/>
                                          </p:val>
                                        </p:tav>
                                        <p:tav tm="100000">
                                          <p:val>
                                            <p:strVal val="#ppt_x"/>
                                          </p:val>
                                        </p:tav>
                                      </p:tavLst>
                                    </p:anim>
                                    <p:anim calcmode="lin" valueType="num">
                                      <p:cBhvr additive="base">
                                        <p:cTn id="8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61"/>
                                        </p:tgtEl>
                                        <p:attrNameLst>
                                          <p:attrName>ppt_x</p:attrName>
                                        </p:attrNameLst>
                                      </p:cBhvr>
                                      <p:tavLst>
                                        <p:tav tm="0">
                                          <p:val>
                                            <p:strVal val="ppt_x"/>
                                          </p:val>
                                        </p:tav>
                                        <p:tav tm="100000">
                                          <p:val>
                                            <p:strVal val="ppt_x"/>
                                          </p:val>
                                        </p:tav>
                                      </p:tavLst>
                                    </p:anim>
                                    <p:anim calcmode="lin" valueType="num">
                                      <p:cBhvr additive="base">
                                        <p:cTn id="88" dur="500"/>
                                        <p:tgtEl>
                                          <p:spTgt spid="61"/>
                                        </p:tgtEl>
                                        <p:attrNameLst>
                                          <p:attrName>ppt_y</p:attrName>
                                        </p:attrNameLst>
                                      </p:cBhvr>
                                      <p:tavLst>
                                        <p:tav tm="0">
                                          <p:val>
                                            <p:strVal val="ppt_y"/>
                                          </p:val>
                                        </p:tav>
                                        <p:tav tm="100000">
                                          <p:val>
                                            <p:strVal val="1+ppt_h/2"/>
                                          </p:val>
                                        </p:tav>
                                      </p:tavLst>
                                    </p:anim>
                                    <p:set>
                                      <p:cBhvr>
                                        <p:cTn id="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24194" fill="hold"/>
                                        <p:tgtEl>
                                          <p:spTgt spid="62"/>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62"/>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62"/>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0" grpId="0" animBg="1"/>
      <p:bldP spid="50" grpId="1" animBg="1"/>
      <p:bldP spid="53" grpId="0" animBg="1"/>
      <p:bldP spid="53" grpId="1" animBg="1"/>
      <p:bldP spid="54" grpId="0" animBg="1"/>
      <p:bldP spid="54" grpId="1" animBg="1"/>
      <p:bldP spid="61" grpId="0" animBg="1"/>
      <p:bldP spid="6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5</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732640" y="2530172"/>
            <a:ext cx="5203534" cy="1477328"/>
          </a:xfrm>
          <a:prstGeom prst="rect">
            <a:avLst/>
          </a:prstGeom>
          <a:solidFill>
            <a:srgbClr val="FFFF99"/>
          </a:solidFill>
        </p:spPr>
        <p:txBody>
          <a:bodyPr wrap="square">
            <a:spAutoFit/>
          </a:bodyPr>
          <a:lstStyle/>
          <a:p>
            <a:r>
              <a:rPr lang="en-US" altLang="zh-CN" smtClean="0"/>
              <a:t>         </a:t>
            </a:r>
            <a:r>
              <a:rPr lang="zh-CN" altLang="zh-CN" smtClean="0"/>
              <a:t>另一方面，</a:t>
            </a:r>
            <a:r>
              <a:rPr lang="en-US" altLang="zh-CN" smtClean="0"/>
              <a:t>Alex</a:t>
            </a:r>
            <a:r>
              <a:rPr lang="zh-CN" altLang="zh-CN" smtClean="0"/>
              <a:t>有钢铁般的意志。他把所有的钱都存起来了，一年后，他攒的钱比其他孩子都多。有了这些钱，他以低价买了糖果，还留了一些钱买玩具。他显然是胜利者。其余的堂兄弟从他那里学到了储蓄和维持满足感的好处。</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845677" y="4019848"/>
            <a:ext cx="4965321"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advantage </a:t>
            </a:r>
            <a:r>
              <a:rPr lang="en-US" altLang="zh-CN" smtClean="0"/>
              <a:t>/əd'vɑːntɪdʒ/  n. </a:t>
            </a:r>
            <a:r>
              <a:rPr lang="zh-CN" altLang="en-US" smtClean="0"/>
              <a:t>有利条件；益处</a:t>
            </a:r>
            <a:endParaRPr lang="zh-CN" altLang="zh-CN"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693559" y="2365329"/>
            <a:ext cx="5817308" cy="2971967"/>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5</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Alex, on the other hand, had a will of </a:t>
            </a:r>
            <a:r>
              <a:rPr lang="en-US" altLang="zh-CN" sz="1700" b="1" kern="100" smtClean="0">
                <a:solidFill>
                  <a:srgbClr val="0070C0"/>
                </a:solidFill>
                <a:latin typeface="Times New Roman" panose="02020603050405020304" charset="0"/>
              </a:rPr>
              <a:t>iron</a:t>
            </a:r>
            <a:r>
              <a:rPr lang="en-US" altLang="zh-CN" sz="2000" b="1" baseline="30000" smtClean="0">
                <a:solidFill>
                  <a:schemeClr val="accent5"/>
                </a:solidFill>
                <a:latin typeface="Times New Roman" panose="02020603050405020304" charset="0"/>
                <a:cs typeface="Times New Roman" panose="02020603050405020304" charset="0"/>
              </a:rPr>
              <a:t>12</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He saved all the money, and one year later he collected more money than anyone. With so much money, he managed to buy sweets at a low price. And he still left some money for a toy. He was the clear winner. The rest of his cousins learnt from him the </a:t>
            </a:r>
            <a:r>
              <a:rPr lang="en-US" altLang="zh-CN" sz="1700" b="1" kern="100" smtClean="0">
                <a:solidFill>
                  <a:srgbClr val="0070C0"/>
                </a:solidFill>
                <a:latin typeface="Times New Roman" panose="02020603050405020304" charset="0"/>
              </a:rPr>
              <a:t>advantages</a:t>
            </a:r>
            <a:r>
              <a:rPr lang="en-US" altLang="zh-CN" sz="2000" b="1" baseline="30000" smtClean="0">
                <a:solidFill>
                  <a:schemeClr val="accent5"/>
                </a:solidFill>
                <a:latin typeface="Times New Roman" panose="02020603050405020304" charset="0"/>
                <a:cs typeface="Times New Roman" panose="02020603050405020304" charset="0"/>
              </a:rPr>
              <a:t>13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of saving and waiting.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880297" y="2563714"/>
            <a:ext cx="3686103"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iron </a:t>
            </a:r>
            <a:r>
              <a:rPr lang="en-US" altLang="zh-CN" smtClean="0"/>
              <a:t>/'aɪən/       n. </a:t>
            </a:r>
            <a:r>
              <a:rPr lang="zh-CN" altLang="en-US" smtClean="0"/>
              <a:t>烙铁；坚强</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7001188" y="5625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3876989" y="4152547"/>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878855" y="4127147"/>
          <a:ext cx="1736412" cy="349927"/>
        </p:xfrm>
        <a:graphic>
          <a:graphicData uri="http://schemas.openxmlformats.org/drawingml/2006/table">
            <a:tbl>
              <a:tblPr/>
              <a:tblGrid>
                <a:gridCol w="17364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5469466" y="2535414"/>
          <a:ext cx="474133" cy="349927"/>
        </p:xfrm>
        <a:graphic>
          <a:graphicData uri="http://schemas.openxmlformats.org/drawingml/2006/table">
            <a:tbl>
              <a:tblPr/>
              <a:tblGrid>
                <a:gridCol w="47413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4919132" y="4533548"/>
          <a:ext cx="1143001" cy="349927"/>
        </p:xfrm>
        <a:graphic>
          <a:graphicData uri="http://schemas.openxmlformats.org/drawingml/2006/table">
            <a:tbl>
              <a:tblPr/>
              <a:tblGrid>
                <a:gridCol w="114300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2" name="B-5.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041400"/>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7447" fill="hold"/>
                                        <p:tgtEl>
                                          <p:spTgt spid="52"/>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2"/>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52"/>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554839" y="2877306"/>
            <a:ext cx="5203534" cy="1477328"/>
          </a:xfrm>
          <a:prstGeom prst="rect">
            <a:avLst/>
          </a:prstGeom>
          <a:solidFill>
            <a:srgbClr val="FFFF99"/>
          </a:solidFill>
        </p:spPr>
        <p:txBody>
          <a:bodyPr wrap="square">
            <a:spAutoFit/>
          </a:bodyPr>
          <a:lstStyle/>
          <a:p>
            <a:r>
              <a:rPr lang="en-US" altLang="zh-CN" smtClean="0"/>
              <a:t>         </a:t>
            </a:r>
            <a:r>
              <a:rPr lang="zh-CN" altLang="zh-CN" smtClean="0"/>
              <a:t>朱丽亚</a:t>
            </a:r>
            <a:r>
              <a:rPr lang="en-US" altLang="zh-CN" smtClean="0"/>
              <a:t>Julia</a:t>
            </a:r>
            <a:r>
              <a:rPr lang="zh-CN" altLang="zh-CN" smtClean="0"/>
              <a:t>不喜欢参与这样的比赛。尽管她曾有一个很好的计划，但她没有足够的时间去完成。第二年，</a:t>
            </a:r>
            <a:r>
              <a:rPr lang="en-US" altLang="zh-CN" smtClean="0"/>
              <a:t>Julia</a:t>
            </a:r>
            <a:r>
              <a:rPr lang="zh-CN" altLang="zh-CN" smtClean="0"/>
              <a:t>带着小提琴和许多钱来到爷爷奶奶家，这让所有人大吃一惊。而且，每个人都听到了她精彩的演奏。</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566278" y="4062182"/>
            <a:ext cx="2382989"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show up      </a:t>
            </a:r>
            <a:r>
              <a:rPr lang="zh-CN" altLang="en-US" smtClean="0"/>
              <a:t>出现</a:t>
            </a: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78226" y="2302933"/>
            <a:ext cx="4962175" cy="2971967"/>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6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Julia didn’t enjoy the </a:t>
            </a:r>
            <a:r>
              <a:rPr lang="en-US" altLang="zh-CN" sz="1700" b="1" kern="100" smtClean="0">
                <a:solidFill>
                  <a:srgbClr val="0070C0"/>
                </a:solidFill>
                <a:latin typeface="Times New Roman" panose="02020603050405020304" charset="0"/>
              </a:rPr>
              <a:t>competition</a:t>
            </a:r>
            <a:r>
              <a:rPr lang="en-US" altLang="zh-CN" sz="2000" b="1" baseline="30000" smtClean="0">
                <a:solidFill>
                  <a:schemeClr val="accent5"/>
                </a:solidFill>
                <a:latin typeface="Times New Roman" panose="02020603050405020304" charset="0"/>
                <a:cs typeface="Times New Roman" panose="02020603050405020304" charset="0"/>
              </a:rPr>
              <a:t>14</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day.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Even though</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she had a wonderful plan, she didn’t have enough time to </a:t>
            </a:r>
            <a:r>
              <a:rPr lang="en-US" altLang="zh-CN" sz="1700" b="1" kern="100" smtClean="0">
                <a:solidFill>
                  <a:srgbClr val="0070C0"/>
                </a:solidFill>
                <a:latin typeface="Times New Roman" panose="02020603050405020304" charset="0"/>
              </a:rPr>
              <a:t>complete</a:t>
            </a:r>
            <a:r>
              <a:rPr lang="en-US" altLang="zh-CN" sz="2000" b="1" baseline="30000" smtClean="0">
                <a:solidFill>
                  <a:schemeClr val="accent5"/>
                </a:solidFill>
                <a:latin typeface="Times New Roman" panose="02020603050405020304" charset="0"/>
                <a:cs typeface="Times New Roman" panose="02020603050405020304" charset="0"/>
              </a:rPr>
              <a:t>15</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her plan. In the second year, Julia surprised everyone by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showing up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at the grandparents’ house with a violin and a lot of money.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What’s more</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everyone could hear her </a:t>
            </a:r>
            <a:r>
              <a:rPr lang="en-US" altLang="zh-CN" sz="1700" b="1" kern="100" smtClean="0">
                <a:solidFill>
                  <a:srgbClr val="0070C0"/>
                </a:solidFill>
                <a:latin typeface="Times New Roman" panose="02020603050405020304" charset="0"/>
              </a:rPr>
              <a:t>excellent</a:t>
            </a:r>
            <a:r>
              <a:rPr lang="en-US" altLang="zh-CN" sz="2000" b="1" baseline="30000" smtClean="0">
                <a:solidFill>
                  <a:schemeClr val="accent5"/>
                </a:solidFill>
                <a:latin typeface="Times New Roman" panose="02020603050405020304" charset="0"/>
                <a:cs typeface="Times New Roman" panose="02020603050405020304" charset="0"/>
              </a:rPr>
              <a:t>16</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play.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499297" y="2428247"/>
            <a:ext cx="4820636"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competition </a:t>
            </a:r>
            <a:r>
              <a:rPr lang="en-US" altLang="zh-CN" smtClean="0"/>
              <a:t>/ˌkɒmpə'tɪʃn/   n. </a:t>
            </a:r>
            <a:r>
              <a:rPr lang="zh-CN" altLang="en-US" smtClean="0"/>
              <a:t>竞争；比赛</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7001188" y="5625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533164" y="3232581"/>
            <a:ext cx="3669169"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complete </a:t>
            </a:r>
            <a:r>
              <a:rPr lang="en-US" altLang="zh-CN" smtClean="0"/>
              <a:t>/kəm'pliːt/   v. </a:t>
            </a:r>
            <a:r>
              <a:rPr lang="zh-CN" altLang="en-US" smtClean="0"/>
              <a:t>完成</a:t>
            </a:r>
          </a:p>
        </p:txBody>
      </p:sp>
      <p:sp>
        <p:nvSpPr>
          <p:cNvPr id="51" name="矩形 50"/>
          <p:cNvSpPr/>
          <p:nvPr/>
        </p:nvSpPr>
        <p:spPr>
          <a:xfrm>
            <a:off x="6575497" y="3681314"/>
            <a:ext cx="4820636"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excellent </a:t>
            </a:r>
            <a:r>
              <a:rPr lang="en-US" altLang="zh-CN" smtClean="0"/>
              <a:t>/'eksələnt/   adj. </a:t>
            </a:r>
            <a:r>
              <a:rPr lang="zh-CN" altLang="en-US" smtClean="0"/>
              <a:t>杰出的；优秀的</a:t>
            </a:r>
            <a:endParaRPr lang="zh-CN" altLang="zh-CN" smtClean="0"/>
          </a:p>
        </p:txBody>
      </p:sp>
      <p:graphicFrame>
        <p:nvGraphicFramePr>
          <p:cNvPr id="52" name="Group 80"/>
          <p:cNvGraphicFramePr>
            <a:graphicFrameLocks noGrp="1"/>
          </p:cNvGraphicFramePr>
          <p:nvPr/>
        </p:nvGraphicFramePr>
        <p:xfrm>
          <a:off x="3852016" y="2391197"/>
          <a:ext cx="1227984" cy="349927"/>
        </p:xfrm>
        <a:graphic>
          <a:graphicData uri="http://schemas.openxmlformats.org/drawingml/2006/table">
            <a:tbl>
              <a:tblPr/>
              <a:tblGrid>
                <a:gridCol w="122798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3657283" y="3297131"/>
          <a:ext cx="1024784" cy="349927"/>
        </p:xfrm>
        <a:graphic>
          <a:graphicData uri="http://schemas.openxmlformats.org/drawingml/2006/table">
            <a:tbl>
              <a:tblPr/>
              <a:tblGrid>
                <a:gridCol w="102478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3360949" y="4838065"/>
          <a:ext cx="957051" cy="349927"/>
        </p:xfrm>
        <a:graphic>
          <a:graphicData uri="http://schemas.openxmlformats.org/drawingml/2006/table">
            <a:tbl>
              <a:tblPr/>
              <a:tblGrid>
                <a:gridCol w="9570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5" name="矩形 54"/>
          <p:cNvSpPr/>
          <p:nvPr/>
        </p:nvSpPr>
        <p:spPr>
          <a:xfrm>
            <a:off x="6642478" y="2800648"/>
            <a:ext cx="3001056" cy="369332"/>
          </a:xfrm>
          <a:prstGeom prst="rect">
            <a:avLst/>
          </a:prstGeom>
          <a:solidFill>
            <a:srgbClr val="D7F9D3"/>
          </a:solidFill>
          <a:ln>
            <a:solidFill>
              <a:srgbClr val="FF0000"/>
            </a:solidFill>
          </a:ln>
        </p:spPr>
        <p:txBody>
          <a:bodyPr wrap="square">
            <a:spAutoFit/>
          </a:bodyPr>
          <a:lstStyle/>
          <a:p>
            <a:r>
              <a:rPr lang="zh-CN" altLang="zh-CN" b="1" kern="10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even though      </a:t>
            </a:r>
            <a:r>
              <a:rPr lang="zh-CN" altLang="en-US" smtClean="0"/>
              <a:t>即使</a:t>
            </a:r>
          </a:p>
        </p:txBody>
      </p:sp>
      <p:sp>
        <p:nvSpPr>
          <p:cNvPr id="56" name="矩形 55"/>
          <p:cNvSpPr/>
          <p:nvPr/>
        </p:nvSpPr>
        <p:spPr>
          <a:xfrm>
            <a:off x="6549345" y="4451648"/>
            <a:ext cx="4271056"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What’s more...    </a:t>
            </a:r>
            <a:r>
              <a:rPr lang="zh-CN" altLang="en-US" smtClean="0"/>
              <a:t>另外</a:t>
            </a:r>
            <a:r>
              <a:rPr lang="en-US" altLang="zh-CN" smtClean="0">
                <a:latin typeface="+mn-ea"/>
              </a:rPr>
              <a:t>……</a:t>
            </a:r>
            <a:r>
              <a:rPr lang="zh-CN" altLang="en-US" smtClean="0"/>
              <a:t>，此外</a:t>
            </a:r>
            <a:r>
              <a:rPr lang="en-US" altLang="zh-CN" smtClean="0">
                <a:latin typeface="+mn-ea"/>
              </a:rPr>
              <a:t>……</a:t>
            </a:r>
            <a:r>
              <a:rPr lang="en-US" altLang="zh-CN" smtClean="0"/>
              <a:t> </a:t>
            </a:r>
            <a:endParaRPr lang="zh-CN" altLang="en-US" smtClean="0"/>
          </a:p>
        </p:txBody>
      </p:sp>
      <p:graphicFrame>
        <p:nvGraphicFramePr>
          <p:cNvPr id="57" name="Group 80"/>
          <p:cNvGraphicFramePr>
            <a:graphicFrameLocks noGrp="1"/>
          </p:cNvGraphicFramePr>
          <p:nvPr/>
        </p:nvGraphicFramePr>
        <p:xfrm>
          <a:off x="931016" y="2856864"/>
          <a:ext cx="1227984" cy="349927"/>
        </p:xfrm>
        <a:graphic>
          <a:graphicData uri="http://schemas.openxmlformats.org/drawingml/2006/table">
            <a:tbl>
              <a:tblPr/>
              <a:tblGrid>
                <a:gridCol w="122798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4224548" y="4465531"/>
          <a:ext cx="1338051" cy="349927"/>
        </p:xfrm>
        <a:graphic>
          <a:graphicData uri="http://schemas.openxmlformats.org/drawingml/2006/table">
            <a:tbl>
              <a:tblPr/>
              <a:tblGrid>
                <a:gridCol w="13380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0" name="Group 80"/>
          <p:cNvGraphicFramePr>
            <a:graphicFrameLocks noGrp="1"/>
          </p:cNvGraphicFramePr>
          <p:nvPr/>
        </p:nvGraphicFramePr>
        <p:xfrm>
          <a:off x="880216" y="4084530"/>
          <a:ext cx="1227984" cy="349927"/>
        </p:xfrm>
        <a:graphic>
          <a:graphicData uri="http://schemas.openxmlformats.org/drawingml/2006/table">
            <a:tbl>
              <a:tblPr/>
              <a:tblGrid>
                <a:gridCol w="122798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1" name="B-6.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36134"/>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2"/>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0"/>
                                        </p:tgtEl>
                                        <p:attrNameLst>
                                          <p:attrName>ppt_x</p:attrName>
                                        </p:attrNameLst>
                                      </p:cBhvr>
                                      <p:tavLst>
                                        <p:tav tm="0">
                                          <p:val>
                                            <p:strVal val="ppt_x"/>
                                          </p:val>
                                        </p:tav>
                                        <p:tav tm="100000">
                                          <p:val>
                                            <p:strVal val="ppt_x"/>
                                          </p:val>
                                        </p:tav>
                                      </p:tavLst>
                                    </p:anim>
                                    <p:anim calcmode="lin" valueType="num">
                                      <p:cBhvr additive="base">
                                        <p:cTn id="36" dur="500"/>
                                        <p:tgtEl>
                                          <p:spTgt spid="50"/>
                                        </p:tgtEl>
                                        <p:attrNameLst>
                                          <p:attrName>ppt_y</p:attrName>
                                        </p:attrNameLst>
                                      </p:cBhvr>
                                      <p:tavLst>
                                        <p:tav tm="0">
                                          <p:val>
                                            <p:strVal val="ppt_y"/>
                                          </p:val>
                                        </p:tav>
                                        <p:tav tm="100000">
                                          <p:val>
                                            <p:strVal val="1+ppt_h/2"/>
                                          </p:val>
                                        </p:tav>
                                      </p:tavLst>
                                    </p:anim>
                                    <p:set>
                                      <p:cBhvr>
                                        <p:cTn id="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1"/>
                                        </p:tgtEl>
                                        <p:attrNameLst>
                                          <p:attrName>ppt_x</p:attrName>
                                        </p:attrNameLst>
                                      </p:cBhvr>
                                      <p:tavLst>
                                        <p:tav tm="0">
                                          <p:val>
                                            <p:strVal val="ppt_x"/>
                                          </p:val>
                                        </p:tav>
                                        <p:tav tm="100000">
                                          <p:val>
                                            <p:strVal val="ppt_x"/>
                                          </p:val>
                                        </p:tav>
                                      </p:tavLst>
                                    </p:anim>
                                    <p:anim calcmode="lin" valueType="num">
                                      <p:cBhvr additive="base">
                                        <p:cTn id="49" dur="500"/>
                                        <p:tgtEl>
                                          <p:spTgt spid="51"/>
                                        </p:tgtEl>
                                        <p:attrNameLst>
                                          <p:attrName>ppt_y</p:attrName>
                                        </p:attrNameLst>
                                      </p:cBhvr>
                                      <p:tavLst>
                                        <p:tav tm="0">
                                          <p:val>
                                            <p:strVal val="ppt_y"/>
                                          </p:val>
                                        </p:tav>
                                        <p:tav tm="100000">
                                          <p:val>
                                            <p:strVal val="1+ppt_h/2"/>
                                          </p:val>
                                        </p:tav>
                                      </p:tavLst>
                                    </p:anim>
                                    <p:set>
                                      <p:cBhvr>
                                        <p:cTn id="5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7"/>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additive="base">
                                        <p:cTn id="56" dur="500" fill="hold"/>
                                        <p:tgtEl>
                                          <p:spTgt spid="55"/>
                                        </p:tgtEl>
                                        <p:attrNameLst>
                                          <p:attrName>ppt_x</p:attrName>
                                        </p:attrNameLst>
                                      </p:cBhvr>
                                      <p:tavLst>
                                        <p:tav tm="0">
                                          <p:val>
                                            <p:strVal val="#ppt_x"/>
                                          </p:val>
                                        </p:tav>
                                        <p:tav tm="100000">
                                          <p:val>
                                            <p:strVal val="#ppt_x"/>
                                          </p:val>
                                        </p:tav>
                                      </p:tavLst>
                                    </p:anim>
                                    <p:anim calcmode="lin" valueType="num">
                                      <p:cBhvr additive="base">
                                        <p:cTn id="5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5"/>
                                        </p:tgtEl>
                                        <p:attrNameLst>
                                          <p:attrName>ppt_x</p:attrName>
                                        </p:attrNameLst>
                                      </p:cBhvr>
                                      <p:tavLst>
                                        <p:tav tm="0">
                                          <p:val>
                                            <p:strVal val="ppt_x"/>
                                          </p:val>
                                        </p:tav>
                                        <p:tav tm="100000">
                                          <p:val>
                                            <p:strVal val="ppt_x"/>
                                          </p:val>
                                        </p:tav>
                                      </p:tavLst>
                                    </p:anim>
                                    <p:anim calcmode="lin" valueType="num">
                                      <p:cBhvr additive="base">
                                        <p:cTn id="62" dur="500"/>
                                        <p:tgtEl>
                                          <p:spTgt spid="55"/>
                                        </p:tgtEl>
                                        <p:attrNameLst>
                                          <p:attrName>ppt_y</p:attrName>
                                        </p:attrNameLst>
                                      </p:cBhvr>
                                      <p:tavLst>
                                        <p:tav tm="0">
                                          <p:val>
                                            <p:strVal val="ppt_y"/>
                                          </p:val>
                                        </p:tav>
                                        <p:tav tm="100000">
                                          <p:val>
                                            <p:strVal val="1+ppt_h/2"/>
                                          </p:val>
                                        </p:tav>
                                      </p:tavLst>
                                    </p:anim>
                                    <p:set>
                                      <p:cBhvr>
                                        <p:cTn id="6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4" restart="whenNotActive" fill="hold" evtFilter="cancelBubble" nodeType="interactiveSeq">
                <p:stCondLst>
                  <p:cond evt="onClick" delay="0">
                    <p:tgtEl>
                      <p:spTgt spid="58"/>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6"/>
                                        </p:tgtEl>
                                        <p:attrNameLst>
                                          <p:attrName>ppt_x</p:attrName>
                                        </p:attrNameLst>
                                      </p:cBhvr>
                                      <p:tavLst>
                                        <p:tav tm="0">
                                          <p:val>
                                            <p:strVal val="ppt_x"/>
                                          </p:val>
                                        </p:tav>
                                        <p:tav tm="100000">
                                          <p:val>
                                            <p:strVal val="ppt_x"/>
                                          </p:val>
                                        </p:tav>
                                      </p:tavLst>
                                    </p:anim>
                                    <p:anim calcmode="lin" valueType="num">
                                      <p:cBhvr additive="base">
                                        <p:cTn id="75" dur="500"/>
                                        <p:tgtEl>
                                          <p:spTgt spid="56"/>
                                        </p:tgtEl>
                                        <p:attrNameLst>
                                          <p:attrName>ppt_y</p:attrName>
                                        </p:attrNameLst>
                                      </p:cBhvr>
                                      <p:tavLst>
                                        <p:tav tm="0">
                                          <p:val>
                                            <p:strVal val="ppt_y"/>
                                          </p:val>
                                        </p:tav>
                                        <p:tav tm="100000">
                                          <p:val>
                                            <p:strVal val="1+ppt_h/2"/>
                                          </p:val>
                                        </p:tav>
                                      </p:tavLst>
                                    </p:anim>
                                    <p:set>
                                      <p:cBhvr>
                                        <p:cTn id="7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ppt_x"/>
                                          </p:val>
                                        </p:tav>
                                        <p:tav tm="100000">
                                          <p:val>
                                            <p:strVal val="#ppt_x"/>
                                          </p:val>
                                        </p:tav>
                                      </p:tavLst>
                                    </p:anim>
                                    <p:anim calcmode="lin" valueType="num">
                                      <p:cBhvr additive="base">
                                        <p:cTn id="8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44"/>
                                        </p:tgtEl>
                                        <p:attrNameLst>
                                          <p:attrName>ppt_x</p:attrName>
                                        </p:attrNameLst>
                                      </p:cBhvr>
                                      <p:tavLst>
                                        <p:tav tm="0">
                                          <p:val>
                                            <p:strVal val="ppt_x"/>
                                          </p:val>
                                        </p:tav>
                                        <p:tav tm="100000">
                                          <p:val>
                                            <p:strVal val="ppt_x"/>
                                          </p:val>
                                        </p:tav>
                                      </p:tavLst>
                                    </p:anim>
                                    <p:anim calcmode="lin" valueType="num">
                                      <p:cBhvr additive="base">
                                        <p:cTn id="88" dur="500"/>
                                        <p:tgtEl>
                                          <p:spTgt spid="44"/>
                                        </p:tgtEl>
                                        <p:attrNameLst>
                                          <p:attrName>ppt_y</p:attrName>
                                        </p:attrNameLst>
                                      </p:cBhvr>
                                      <p:tavLst>
                                        <p:tav tm="0">
                                          <p:val>
                                            <p:strVal val="ppt_y"/>
                                          </p:val>
                                        </p:tav>
                                        <p:tav tm="100000">
                                          <p:val>
                                            <p:strVal val="1+ppt_h/2"/>
                                          </p:val>
                                        </p:tav>
                                      </p:tavLst>
                                    </p:anim>
                                    <p:set>
                                      <p:cBhvr>
                                        <p:cTn id="8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1"/>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23880" fill="hold"/>
                                        <p:tgtEl>
                                          <p:spTgt spid="61"/>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61"/>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61"/>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0" grpId="0" animBg="1"/>
      <p:bldP spid="50" grpId="1" animBg="1"/>
      <p:bldP spid="51" grpId="0" animBg="1"/>
      <p:bldP spid="51" grpId="1" animBg="1"/>
      <p:bldP spid="55" grpId="0" animBg="1"/>
      <p:bldP spid="55" grpId="1" animBg="1"/>
      <p:bldP spid="56" grpId="0" animBg="1"/>
      <p:bldP spid="5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7</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139973" y="2741838"/>
            <a:ext cx="5203534" cy="1200329"/>
          </a:xfrm>
          <a:prstGeom prst="rect">
            <a:avLst/>
          </a:prstGeom>
          <a:solidFill>
            <a:srgbClr val="FFFF99"/>
          </a:solidFill>
        </p:spPr>
        <p:txBody>
          <a:bodyPr wrap="square">
            <a:spAutoFit/>
          </a:bodyPr>
          <a:lstStyle/>
          <a:p>
            <a:r>
              <a:rPr lang="en-US" altLang="zh-CN" smtClean="0"/>
              <a:t>         </a:t>
            </a:r>
            <a:r>
              <a:rPr lang="zh-CN" altLang="zh-CN" smtClean="0"/>
              <a:t>所有人都知道</a:t>
            </a:r>
            <a:r>
              <a:rPr lang="en-US" altLang="zh-CN" smtClean="0"/>
              <a:t>Julia</a:t>
            </a:r>
            <a:r>
              <a:rPr lang="zh-CN" altLang="zh-CN" smtClean="0"/>
              <a:t>喜欢小提琴，但家里无法支付小提琴的课程。</a:t>
            </a:r>
            <a:r>
              <a:rPr lang="en-US" altLang="zh-CN" smtClean="0"/>
              <a:t>Julia</a:t>
            </a:r>
            <a:r>
              <a:rPr lang="zh-CN" altLang="zh-CN" smtClean="0"/>
              <a:t>在公园里认识了一个可怜的小提琴演奏家。她把所有的硬币都交给他，请他教授小提琴。他同意了，教了她几个月。</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625544" y="3164716"/>
            <a:ext cx="4237189"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afford </a:t>
            </a:r>
            <a:r>
              <a:rPr lang="en-US" altLang="zh-CN" smtClean="0"/>
              <a:t>/ə'fɔːd/    v. </a:t>
            </a:r>
            <a:r>
              <a:rPr lang="zh-CN" altLang="en-US" smtClean="0"/>
              <a:t>买得起；承担得起</a:t>
            </a:r>
            <a:endParaRPr lang="zh-CN" altLang="zh-CN"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693559" y="2523066"/>
            <a:ext cx="5165375" cy="2572051"/>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7 </a:t>
            </a:r>
            <a:r>
              <a:rPr lang="zh-CN" altLang="en-US" sz="2000" smtClean="0"/>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Everyone knows that Julia </a:t>
            </a:r>
            <a:r>
              <a:rPr lang="en-US" altLang="zh-CN" sz="1700" b="1" kern="100" smtClean="0">
                <a:solidFill>
                  <a:srgbClr val="0070C0"/>
                </a:solidFill>
                <a:latin typeface="Times New Roman" panose="02020603050405020304" charset="0"/>
              </a:rPr>
              <a:t>adores</a:t>
            </a:r>
            <a:r>
              <a:rPr lang="en-US" altLang="zh-CN" sz="2000" b="1" baseline="30000" smtClean="0">
                <a:solidFill>
                  <a:schemeClr val="accent5"/>
                </a:solidFill>
                <a:latin typeface="Times New Roman" panose="02020603050405020304" charset="0"/>
                <a:cs typeface="Times New Roman" panose="02020603050405020304" charset="0"/>
              </a:rPr>
              <a:t>17</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the violin, but the family couldn’t </a:t>
            </a:r>
            <a:r>
              <a:rPr lang="en-US" altLang="zh-CN" sz="1700" b="1" kern="100" smtClean="0">
                <a:solidFill>
                  <a:srgbClr val="0070C0"/>
                </a:solidFill>
                <a:latin typeface="Times New Roman" panose="02020603050405020304" charset="0"/>
              </a:rPr>
              <a:t>afford</a:t>
            </a:r>
            <a:r>
              <a:rPr lang="en-US" altLang="zh-CN" sz="2000" b="1" baseline="30000" smtClean="0">
                <a:solidFill>
                  <a:schemeClr val="accent5"/>
                </a:solidFill>
                <a:latin typeface="Times New Roman" panose="02020603050405020304" charset="0"/>
                <a:cs typeface="Times New Roman" panose="02020603050405020304" charset="0"/>
              </a:rPr>
              <a:t>18</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the lessons. Julia gets to know a poor </a:t>
            </a:r>
            <a:r>
              <a:rPr lang="en-US" altLang="zh-CN" sz="1700" b="1" kern="100" smtClean="0">
                <a:solidFill>
                  <a:srgbClr val="0070C0"/>
                </a:solidFill>
                <a:latin typeface="Times New Roman" panose="02020603050405020304" charset="0"/>
              </a:rPr>
              <a:t>violinist</a:t>
            </a:r>
            <a:r>
              <a:rPr lang="en-US" altLang="zh-CN" sz="2000" b="1" baseline="30000" smtClean="0">
                <a:solidFill>
                  <a:schemeClr val="accent5"/>
                </a:solidFill>
                <a:latin typeface="Times New Roman" panose="02020603050405020304" charset="0"/>
                <a:cs typeface="Times New Roman" panose="02020603050405020304" charset="0"/>
              </a:rPr>
              <a:t>19</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who plays in the park. She </a:t>
            </a:r>
            <a:r>
              <a:rPr lang="en-US" altLang="zh-CN" sz="1700" b="1" kern="100" smtClean="0">
                <a:solidFill>
                  <a:srgbClr val="0070C0"/>
                </a:solidFill>
                <a:latin typeface="Times New Roman" panose="02020603050405020304" charset="0"/>
              </a:rPr>
              <a:t>offered</a:t>
            </a:r>
            <a:r>
              <a:rPr lang="en-US" altLang="zh-CN" sz="2000" b="1" baseline="30000" smtClean="0">
                <a:solidFill>
                  <a:schemeClr val="accent5"/>
                </a:solidFill>
                <a:latin typeface="Times New Roman" panose="02020603050405020304" charset="0"/>
                <a:cs typeface="Times New Roman" panose="02020603050405020304" charset="0"/>
              </a:rPr>
              <a:t>20</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him all the coins, and asked him to teach her. The violinist agreed, and taught her for months. </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651697" y="2766914"/>
            <a:ext cx="3643769"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adore </a:t>
            </a:r>
            <a:r>
              <a:rPr lang="en-US" altLang="zh-CN" smtClean="0"/>
              <a:t>/ə'dɔː (r)/    v. </a:t>
            </a:r>
            <a:r>
              <a:rPr lang="zh-CN" altLang="en-US" smtClean="0"/>
              <a:t>非常喜欢</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1878855" y="4127147"/>
          <a:ext cx="1736412" cy="349927"/>
        </p:xfrm>
        <a:graphic>
          <a:graphicData uri="http://schemas.openxmlformats.org/drawingml/2006/table">
            <a:tbl>
              <a:tblPr/>
              <a:tblGrid>
                <a:gridCol w="173641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0" name="矩形 49"/>
          <p:cNvSpPr/>
          <p:nvPr/>
        </p:nvSpPr>
        <p:spPr>
          <a:xfrm>
            <a:off x="6591676" y="3503382"/>
            <a:ext cx="4237189"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violinist </a:t>
            </a:r>
            <a:r>
              <a:rPr lang="en-US" altLang="zh-CN" smtClean="0"/>
              <a:t>/ˌvaɪə'lɪnɪst/   </a:t>
            </a:r>
          </a:p>
          <a:p>
            <a:r>
              <a:rPr lang="en-US" altLang="zh-CN" smtClean="0"/>
              <a:t>      n. </a:t>
            </a:r>
            <a:r>
              <a:rPr lang="zh-CN" altLang="en-US" smtClean="0"/>
              <a:t>小提琴家；小提琴演奏者</a:t>
            </a:r>
          </a:p>
        </p:txBody>
      </p:sp>
      <p:sp>
        <p:nvSpPr>
          <p:cNvPr id="51" name="矩形 50"/>
          <p:cNvSpPr/>
          <p:nvPr/>
        </p:nvSpPr>
        <p:spPr>
          <a:xfrm>
            <a:off x="6549344" y="4248450"/>
            <a:ext cx="4237189"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b="1" kern="100" smtClean="0">
                <a:solidFill>
                  <a:srgbClr val="0070C0"/>
                </a:solidFill>
                <a:latin typeface="Times New Roman" panose="02020603050405020304" charset="0"/>
              </a:rPr>
              <a:t> offer </a:t>
            </a:r>
            <a:r>
              <a:rPr lang="en-US" altLang="zh-CN" smtClean="0"/>
              <a:t>/'ɒfə(r)/    v. </a:t>
            </a:r>
            <a:r>
              <a:rPr lang="zh-CN" altLang="en-US" smtClean="0"/>
              <a:t>提供，给予</a:t>
            </a:r>
            <a:endParaRPr lang="zh-CN" altLang="zh-CN" smtClean="0"/>
          </a:p>
        </p:txBody>
      </p:sp>
      <p:graphicFrame>
        <p:nvGraphicFramePr>
          <p:cNvPr id="52" name="Group 80"/>
          <p:cNvGraphicFramePr>
            <a:graphicFrameLocks noGrp="1"/>
          </p:cNvGraphicFramePr>
          <p:nvPr/>
        </p:nvGraphicFramePr>
        <p:xfrm>
          <a:off x="4554322" y="2670881"/>
          <a:ext cx="771211" cy="349927"/>
        </p:xfrm>
        <a:graphic>
          <a:graphicData uri="http://schemas.openxmlformats.org/drawingml/2006/table">
            <a:tbl>
              <a:tblPr/>
              <a:tblGrid>
                <a:gridCol w="77121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4469656" y="3111149"/>
          <a:ext cx="779678" cy="349927"/>
        </p:xfrm>
        <a:graphic>
          <a:graphicData uri="http://schemas.openxmlformats.org/drawingml/2006/table">
            <a:tbl>
              <a:tblPr/>
              <a:tblGrid>
                <a:gridCol w="77967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4351867" y="3492149"/>
          <a:ext cx="880534" cy="349927"/>
        </p:xfrm>
        <a:graphic>
          <a:graphicData uri="http://schemas.openxmlformats.org/drawingml/2006/table">
            <a:tbl>
              <a:tblPr/>
              <a:tblGrid>
                <a:gridCol w="88053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3114989" y="3864681"/>
          <a:ext cx="779678" cy="349927"/>
        </p:xfrm>
        <a:graphic>
          <a:graphicData uri="http://schemas.openxmlformats.org/drawingml/2006/table">
            <a:tbl>
              <a:tblPr/>
              <a:tblGrid>
                <a:gridCol w="77967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6" name="B-7.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05933"/>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2"/>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0"/>
                                        </p:tgtEl>
                                        <p:attrNameLst>
                                          <p:attrName>ppt_x</p:attrName>
                                        </p:attrNameLst>
                                      </p:cBhvr>
                                      <p:tavLst>
                                        <p:tav tm="0">
                                          <p:val>
                                            <p:strVal val="ppt_x"/>
                                          </p:val>
                                        </p:tav>
                                        <p:tav tm="100000">
                                          <p:val>
                                            <p:strVal val="ppt_x"/>
                                          </p:val>
                                        </p:tav>
                                      </p:tavLst>
                                    </p:anim>
                                    <p:anim calcmode="lin" valueType="num">
                                      <p:cBhvr additive="base">
                                        <p:cTn id="49" dur="500"/>
                                        <p:tgtEl>
                                          <p:spTgt spid="50"/>
                                        </p:tgtEl>
                                        <p:attrNameLst>
                                          <p:attrName>ppt_y</p:attrName>
                                        </p:attrNameLst>
                                      </p:cBhvr>
                                      <p:tavLst>
                                        <p:tav tm="0">
                                          <p:val>
                                            <p:strVal val="ppt_y"/>
                                          </p:val>
                                        </p:tav>
                                        <p:tav tm="100000">
                                          <p:val>
                                            <p:strVal val="1+ppt_h/2"/>
                                          </p:val>
                                        </p:tav>
                                      </p:tavLst>
                                    </p:anim>
                                    <p:set>
                                      <p:cBhvr>
                                        <p:cTn id="5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51"/>
                                        </p:tgtEl>
                                        <p:attrNameLst>
                                          <p:attrName>ppt_x</p:attrName>
                                        </p:attrNameLst>
                                      </p:cBhvr>
                                      <p:tavLst>
                                        <p:tav tm="0">
                                          <p:val>
                                            <p:strVal val="ppt_x"/>
                                          </p:val>
                                        </p:tav>
                                        <p:tav tm="100000">
                                          <p:val>
                                            <p:strVal val="ppt_x"/>
                                          </p:val>
                                        </p:tav>
                                      </p:tavLst>
                                    </p:anim>
                                    <p:anim calcmode="lin" valueType="num">
                                      <p:cBhvr additive="base">
                                        <p:cTn id="62" dur="500"/>
                                        <p:tgtEl>
                                          <p:spTgt spid="51"/>
                                        </p:tgtEl>
                                        <p:attrNameLst>
                                          <p:attrName>ppt_y</p:attrName>
                                        </p:attrNameLst>
                                      </p:cBhvr>
                                      <p:tavLst>
                                        <p:tav tm="0">
                                          <p:val>
                                            <p:strVal val="ppt_y"/>
                                          </p:val>
                                        </p:tav>
                                        <p:tav tm="100000">
                                          <p:val>
                                            <p:strVal val="1+ppt_h/2"/>
                                          </p:val>
                                        </p:tav>
                                      </p:tavLst>
                                    </p:anim>
                                    <p:set>
                                      <p:cBhvr>
                                        <p:cTn id="6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5"/>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56"/>
                </p:tgtEl>
              </p:cMediaNode>
            </p:audio>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1736" fill="hold"/>
                                        <p:tgtEl>
                                          <p:spTgt spid="56"/>
                                        </p:tgtEl>
                                      </p:cBhvr>
                                    </p:cmd>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56"/>
                                        </p:tgtEl>
                                      </p:cBhvr>
                                    </p:cmd>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5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0" grpId="0" animBg="1"/>
      <p:bldP spid="50" grpId="1" animBg="1"/>
      <p:bldP spid="51" grpId="0" animBg="1"/>
      <p:bldP spid="5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8</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60106" y="2657172"/>
            <a:ext cx="5203534" cy="1477328"/>
          </a:xfrm>
          <a:prstGeom prst="rect">
            <a:avLst/>
          </a:prstGeom>
          <a:solidFill>
            <a:srgbClr val="FFFF99"/>
          </a:solidFill>
        </p:spPr>
        <p:txBody>
          <a:bodyPr wrap="square">
            <a:spAutoFit/>
          </a:bodyPr>
          <a:lstStyle/>
          <a:p>
            <a:r>
              <a:rPr lang="en-US" altLang="zh-CN" smtClean="0"/>
              <a:t>        Julia</a:t>
            </a:r>
            <a:r>
              <a:rPr lang="zh-CN" altLang="zh-CN" smtClean="0"/>
              <a:t>学习的愿望非常强烈。一年后小提琴手借给她一把琴，和她一起在公园里完成了一场演奏。演奏非常成功，渐渐地她攒钱给自己买了一把小提琴。从那时起，在全家人的帮助下，</a:t>
            </a:r>
            <a:r>
              <a:rPr lang="en-US" altLang="zh-CN" smtClean="0"/>
              <a:t>Julia</a:t>
            </a:r>
            <a:r>
              <a:rPr lang="zh-CN" altLang="zh-CN" smtClean="0"/>
              <a:t>成为了一位非常著名的小提琴家。</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701744" y="3748915"/>
            <a:ext cx="4965321"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gradually </a:t>
            </a:r>
            <a:r>
              <a:rPr lang="en-US" altLang="zh-CN" smtClean="0"/>
              <a:t>/'grædʒuəli/ adv. </a:t>
            </a:r>
            <a:r>
              <a:rPr lang="zh-CN" altLang="en-US" smtClean="0"/>
              <a:t>逐步地，渐渐地</a:t>
            </a:r>
            <a:endParaRPr lang="zh-CN" altLang="zh-CN"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10492" y="2514599"/>
            <a:ext cx="5224641" cy="2572051"/>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8 </a:t>
            </a:r>
            <a:r>
              <a:rPr lang="zh-CN" altLang="en-US" sz="2000" smtClean="0"/>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Julia showed so much </a:t>
            </a:r>
            <a:r>
              <a:rPr lang="en-US" altLang="zh-CN" sz="1700" b="1" kern="100" smtClean="0">
                <a:solidFill>
                  <a:srgbClr val="0070C0"/>
                </a:solidFill>
                <a:latin typeface="Times New Roman" panose="02020603050405020304" charset="0"/>
              </a:rPr>
              <a:t>desire</a:t>
            </a:r>
            <a:r>
              <a:rPr lang="en-US" altLang="zh-CN" sz="2000" b="1" baseline="30000" smtClean="0">
                <a:solidFill>
                  <a:schemeClr val="accent5"/>
                </a:solidFill>
                <a:latin typeface="Times New Roman" panose="02020603050405020304" charset="0"/>
                <a:cs typeface="Times New Roman" panose="02020603050405020304" charset="0"/>
              </a:rPr>
              <a:t>21</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that after a year the violinist lent her a violin to play together with him in the park. They were so successful that </a:t>
            </a:r>
            <a:r>
              <a:rPr lang="en-US" altLang="zh-CN" sz="1700" b="1" kern="100" smtClean="0">
                <a:solidFill>
                  <a:srgbClr val="0070C0"/>
                </a:solidFill>
                <a:latin typeface="Times New Roman" panose="02020603050405020304" charset="0"/>
              </a:rPr>
              <a:t>gradually</a:t>
            </a:r>
            <a:r>
              <a:rPr lang="en-US" altLang="zh-CN" sz="2000" b="1" baseline="30000" smtClean="0">
                <a:solidFill>
                  <a:schemeClr val="accent5"/>
                </a:solidFill>
                <a:latin typeface="Times New Roman" panose="02020603050405020304" charset="0"/>
                <a:cs typeface="Times New Roman" panose="02020603050405020304" charset="0"/>
              </a:rPr>
              <a:t>22</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she managed to buy her own violin. </a:t>
            </a:r>
            <a:r>
              <a:rPr lang="en-US" altLang="zh-CN" sz="2000" u="sng" smtClean="0">
                <a:solidFill>
                  <a:srgbClr val="000000"/>
                </a:solidFill>
                <a:latin typeface="Times New Roman" panose="02020603050405020304" charset="0"/>
                <a:ea typeface="宋体" panose="02010600030101010101" pitchFamily="2" charset="-122"/>
                <a:cs typeface="Times New Roman" panose="02020603050405020304" charset="0"/>
              </a:rPr>
              <a:t>From then on</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the whole family helped her, and she became a very famous violinist.</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651697" y="2851580"/>
            <a:ext cx="4295702"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desire</a:t>
            </a:r>
            <a:r>
              <a:rPr lang="en-US" altLang="zh-CN" b="1" smtClean="0"/>
              <a:t> </a:t>
            </a:r>
            <a:r>
              <a:rPr lang="en-US" altLang="zh-CN" smtClean="0"/>
              <a:t>/dɪ'zaɪə(r)/ n. </a:t>
            </a:r>
            <a:r>
              <a:rPr lang="zh-CN" altLang="en-US" smtClean="0"/>
              <a:t>渴望；欲望</a:t>
            </a:r>
          </a:p>
        </p:txBody>
      </p:sp>
      <p:graphicFrame>
        <p:nvGraphicFramePr>
          <p:cNvPr id="47" name="Group 80"/>
          <p:cNvGraphicFramePr>
            <a:graphicFrameLocks noGrp="1"/>
          </p:cNvGraphicFramePr>
          <p:nvPr/>
        </p:nvGraphicFramePr>
        <p:xfrm>
          <a:off x="2479987" y="5007681"/>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3876989" y="4152547"/>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3775816" y="2645197"/>
          <a:ext cx="753851" cy="349927"/>
        </p:xfrm>
        <a:graphic>
          <a:graphicData uri="http://schemas.openxmlformats.org/drawingml/2006/table">
            <a:tbl>
              <a:tblPr/>
              <a:tblGrid>
                <a:gridCol w="7538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1354349" y="3847465"/>
          <a:ext cx="1050184" cy="349927"/>
        </p:xfrm>
        <a:graphic>
          <a:graphicData uri="http://schemas.openxmlformats.org/drawingml/2006/table">
            <a:tbl>
              <a:tblPr/>
              <a:tblGrid>
                <a:gridCol w="105018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2" name="矩形 51"/>
          <p:cNvSpPr/>
          <p:nvPr/>
        </p:nvSpPr>
        <p:spPr>
          <a:xfrm>
            <a:off x="6794877" y="4290782"/>
            <a:ext cx="3221190"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from then on       </a:t>
            </a:r>
            <a:r>
              <a:rPr lang="zh-CN" altLang="en-US" smtClean="0"/>
              <a:t>从那时起</a:t>
            </a:r>
            <a:endParaRPr lang="zh-CN" altLang="zh-CN" smtClean="0"/>
          </a:p>
        </p:txBody>
      </p:sp>
      <p:graphicFrame>
        <p:nvGraphicFramePr>
          <p:cNvPr id="53" name="Group 80"/>
          <p:cNvGraphicFramePr>
            <a:graphicFrameLocks noGrp="1"/>
          </p:cNvGraphicFramePr>
          <p:nvPr/>
        </p:nvGraphicFramePr>
        <p:xfrm>
          <a:off x="1599881" y="4313132"/>
          <a:ext cx="1490451" cy="349927"/>
        </p:xfrm>
        <a:graphic>
          <a:graphicData uri="http://schemas.openxmlformats.org/drawingml/2006/table">
            <a:tbl>
              <a:tblPr/>
              <a:tblGrid>
                <a:gridCol w="149045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4" name="B-8.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1295400"/>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2"/>
                                        </p:tgtEl>
                                        <p:attrNameLst>
                                          <p:attrName>ppt_x</p:attrName>
                                        </p:attrNameLst>
                                      </p:cBhvr>
                                      <p:tavLst>
                                        <p:tav tm="0">
                                          <p:val>
                                            <p:strVal val="ppt_x"/>
                                          </p:val>
                                        </p:tav>
                                        <p:tav tm="100000">
                                          <p:val>
                                            <p:strVal val="ppt_x"/>
                                          </p:val>
                                        </p:tav>
                                      </p:tavLst>
                                    </p:anim>
                                    <p:anim calcmode="lin" valueType="num">
                                      <p:cBhvr additive="base">
                                        <p:cTn id="49" dur="500"/>
                                        <p:tgtEl>
                                          <p:spTgt spid="52"/>
                                        </p:tgtEl>
                                        <p:attrNameLst>
                                          <p:attrName>ppt_y</p:attrName>
                                        </p:attrNameLst>
                                      </p:cBhvr>
                                      <p:tavLst>
                                        <p:tav tm="0">
                                          <p:val>
                                            <p:strVal val="ppt_y"/>
                                          </p:val>
                                        </p:tav>
                                        <p:tav tm="100000">
                                          <p:val>
                                            <p:strVal val="1+ppt_h/2"/>
                                          </p:val>
                                        </p:tav>
                                      </p:tavLst>
                                    </p:anim>
                                    <p:set>
                                      <p:cBhvr>
                                        <p:cTn id="5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54"/>
                </p:tgtEl>
              </p:cMediaNode>
            </p:audio>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3307" fill="hold"/>
                                        <p:tgtEl>
                                          <p:spTgt spid="54"/>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54"/>
                                        </p:tgtEl>
                                      </p:cBhvr>
                                    </p:cmd>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54"/>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P spid="52" grpId="0" animBg="1"/>
      <p:bldP spid="5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580497" y="1139296"/>
            <a:ext cx="5888037"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9</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504039" y="2894238"/>
            <a:ext cx="5203534" cy="1477328"/>
          </a:xfrm>
          <a:prstGeom prst="rect">
            <a:avLst/>
          </a:prstGeom>
          <a:solidFill>
            <a:srgbClr val="FFFF99"/>
          </a:solidFill>
        </p:spPr>
        <p:txBody>
          <a:bodyPr wrap="square">
            <a:spAutoFit/>
          </a:bodyPr>
          <a:lstStyle/>
          <a:p>
            <a:r>
              <a:rPr lang="en-US" altLang="zh-CN" smtClean="0"/>
              <a:t>        </a:t>
            </a:r>
            <a:r>
              <a:rPr lang="zh-CN" altLang="zh-CN" smtClean="0"/>
              <a:t>我们都有许多关于金钱的感人故事和回忆。金钱是一种工具，能帮助我们得到想要的东西。但是你必须不断问自己，思考如何利用这个工具。如果钱能花在刀刃上，尤其是花在能帮助自己学习和提升的地方，你就可以因此获得更多。</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430811" y="4112982"/>
            <a:ext cx="496532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a:t>
            </a:r>
            <a:r>
              <a:rPr lang="en-US" altLang="zh-CN" smtClean="0"/>
              <a:t> </a:t>
            </a:r>
            <a:r>
              <a:rPr lang="en-US" altLang="zh-CN" b="1" kern="100" smtClean="0">
                <a:solidFill>
                  <a:srgbClr val="0070C0"/>
                </a:solidFill>
                <a:latin typeface="Times New Roman" panose="02020603050405020304" charset="0"/>
              </a:rPr>
              <a:t>especially</a:t>
            </a:r>
            <a:r>
              <a:rPr lang="en-US" altLang="zh-CN" smtClean="0"/>
              <a:t> /ɪ'speʃəli/        adv. </a:t>
            </a:r>
            <a:r>
              <a:rPr lang="zh-CN" altLang="en-US" smtClean="0"/>
              <a:t>尤其地 </a:t>
            </a:r>
            <a:endParaRPr lang="zh-CN" altLang="zh-CN"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10492" y="2277533"/>
            <a:ext cx="5216175" cy="2971967"/>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400" b="1" smtClean="0">
                <a:solidFill>
                  <a:srgbClr val="FF0000"/>
                </a:solidFill>
                <a:latin typeface="Comic Sans MS" panose="030F0702030302020204" pitchFamily="66" charset="0"/>
              </a:rPr>
              <a:t>9 </a:t>
            </a:r>
            <a:r>
              <a:rPr lang="zh-CN" altLang="en-US" sz="2000" smtClean="0"/>
              <a:t> </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We all have </a:t>
            </a:r>
            <a:r>
              <a:rPr lang="en-US" altLang="zh-CN" sz="1700" b="1" kern="100" smtClean="0">
                <a:solidFill>
                  <a:srgbClr val="0070C0"/>
                </a:solidFill>
                <a:latin typeface="Times New Roman" panose="02020603050405020304" charset="0"/>
              </a:rPr>
              <a:t>impressive</a:t>
            </a:r>
            <a:r>
              <a:rPr lang="en-US" altLang="zh-CN" sz="2000" b="1" baseline="30000" smtClean="0">
                <a:solidFill>
                  <a:schemeClr val="accent5"/>
                </a:solidFill>
                <a:latin typeface="Times New Roman" panose="02020603050405020304" charset="0"/>
                <a:cs typeface="Times New Roman" panose="02020603050405020304" charset="0"/>
              </a:rPr>
              <a:t>23</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stories and memories about money. Money is a tool to help us get what we want. But you have to ask yourself how you are using the tool. If a little money is well spent, you can achieve a lot more than you imagine, </a:t>
            </a:r>
            <a:r>
              <a:rPr lang="en-US" altLang="zh-CN" sz="1700" b="1" kern="100" smtClean="0">
                <a:solidFill>
                  <a:srgbClr val="0070C0"/>
                </a:solidFill>
                <a:latin typeface="Times New Roman" panose="02020603050405020304" charset="0"/>
              </a:rPr>
              <a:t>especially</a:t>
            </a:r>
            <a:r>
              <a:rPr lang="en-US" altLang="zh-CN" sz="2000" b="1" baseline="30000" smtClean="0">
                <a:solidFill>
                  <a:schemeClr val="accent5"/>
                </a:solidFill>
                <a:latin typeface="Times New Roman" panose="02020603050405020304" charset="0"/>
                <a:cs typeface="Times New Roman" panose="02020603050405020304" charset="0"/>
              </a:rPr>
              <a:t>24</a:t>
            </a:r>
            <a:r>
              <a:rPr lang="en-US" altLang="zh-CN" sz="2000" smtClean="0">
                <a:solidFill>
                  <a:srgbClr val="000000"/>
                </a:solidFill>
                <a:latin typeface="Times New Roman" panose="02020603050405020304" charset="0"/>
                <a:ea typeface="宋体" panose="02010600030101010101" pitchFamily="2" charset="-122"/>
                <a:cs typeface="Times New Roman" panose="02020603050405020304" charset="0"/>
              </a:rPr>
              <a:t> if it helps us to learn and develop ourselves.</a:t>
            </a:r>
            <a:endParaRPr lang="zh-CN" altLang="en-US" sz="2000" dirty="0" smtClean="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448497" y="3063247"/>
            <a:ext cx="4295702"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charset="0"/>
              </a:rPr>
              <a:t>★ </a:t>
            </a:r>
            <a:r>
              <a:rPr lang="en-US" altLang="zh-CN" b="1" kern="100" smtClean="0">
                <a:solidFill>
                  <a:srgbClr val="0070C0"/>
                </a:solidFill>
                <a:latin typeface="Times New Roman" panose="02020603050405020304" charset="0"/>
              </a:rPr>
              <a:t>impressive </a:t>
            </a:r>
            <a:r>
              <a:rPr lang="en-US" altLang="zh-CN" smtClean="0"/>
              <a:t>/ɪm'presɪv/ </a:t>
            </a:r>
          </a:p>
          <a:p>
            <a:r>
              <a:rPr lang="en-US" altLang="zh-CN" smtClean="0"/>
              <a:t>      adj. </a:t>
            </a:r>
            <a:r>
              <a:rPr lang="zh-CN" altLang="en-US" smtClean="0"/>
              <a:t>给人印象深刻的，感人的</a:t>
            </a:r>
          </a:p>
        </p:txBody>
      </p:sp>
      <p:graphicFrame>
        <p:nvGraphicFramePr>
          <p:cNvPr id="34" name="Group 80"/>
          <p:cNvGraphicFramePr>
            <a:graphicFrameLocks noGrp="1"/>
          </p:cNvGraphicFramePr>
          <p:nvPr/>
        </p:nvGraphicFramePr>
        <p:xfrm>
          <a:off x="4638988" y="5888214"/>
          <a:ext cx="991345" cy="349927"/>
        </p:xfrm>
        <a:graphic>
          <a:graphicData uri="http://schemas.openxmlformats.org/drawingml/2006/table">
            <a:tbl>
              <a:tblPr/>
              <a:tblGrid>
                <a:gridCol w="991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5" name="Group 80"/>
          <p:cNvGraphicFramePr>
            <a:graphicFrameLocks noGrp="1"/>
          </p:cNvGraphicFramePr>
          <p:nvPr/>
        </p:nvGraphicFramePr>
        <p:xfrm>
          <a:off x="7001188" y="5625748"/>
          <a:ext cx="1118345" cy="349927"/>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3876989" y="4152547"/>
          <a:ext cx="1118345" cy="350099"/>
        </p:xfrm>
        <a:graphic>
          <a:graphicData uri="http://schemas.openxmlformats.org/drawingml/2006/table">
            <a:tbl>
              <a:tblPr/>
              <a:tblGrid>
                <a:gridCol w="111834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1700" b="1" kern="100" dirty="0" smtClean="0">
                          <a:solidFill>
                            <a:srgbClr val="0070C0"/>
                          </a:solidFill>
                          <a:latin typeface="Times New Roman" panose="02020603050405020304" charset="0"/>
                          <a:ea typeface="+mn-ea"/>
                          <a:cs typeface="+mn-cs"/>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3200083" y="2416597"/>
          <a:ext cx="1211050" cy="349927"/>
        </p:xfrm>
        <a:graphic>
          <a:graphicData uri="http://schemas.openxmlformats.org/drawingml/2006/table">
            <a:tbl>
              <a:tblPr/>
              <a:tblGrid>
                <a:gridCol w="121105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2827550" y="4397797"/>
          <a:ext cx="1211050" cy="349927"/>
        </p:xfrm>
        <a:graphic>
          <a:graphicData uri="http://schemas.openxmlformats.org/drawingml/2006/table">
            <a:tbl>
              <a:tblPr/>
              <a:tblGrid>
                <a:gridCol w="121105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2" name="B-9.wav">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192000" y="922867"/>
            <a:ext cx="304800" cy="304800"/>
          </a:xfrm>
          <a:prstGeom prst="rect">
            <a:avLst/>
          </a:prstGeom>
        </p:spPr>
      </p:pic>
    </p:spTree>
  </p:cSld>
  <p:clrMapOvr>
    <a:masterClrMapping/>
  </p:clrMapOvr>
  <p:transition spd="slow">
    <p:pull dir="rd"/>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0"/>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227" fill="hold"/>
                                        <p:tgtEl>
                                          <p:spTgt spid="52"/>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2"/>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52"/>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46" grpId="0" animBg="1"/>
      <p:bldP spid="4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92480" y="1685290"/>
            <a:ext cx="10919460" cy="2861310"/>
          </a:xfrm>
          <a:prstGeom prst="rect">
            <a:avLst/>
          </a:prstGeom>
          <a:noFill/>
        </p:spPr>
        <p:txBody>
          <a:bodyPr wrap="square" rtlCol="0">
            <a:spAutoFit/>
          </a:bodyPr>
          <a:lstStyle/>
          <a:p>
            <a:r>
              <a:rPr lang="zh-CN" altLang="en-US" sz="2000"/>
              <a:t>如果你把金钱当成上帝，它便会像魔鬼一样折磨你。——菲尔丁</a:t>
            </a:r>
          </a:p>
          <a:p>
            <a:endParaRPr lang="zh-CN" altLang="en-US" sz="2000"/>
          </a:p>
          <a:p>
            <a:r>
              <a:rPr lang="zh-CN" altLang="en-US" sz="2000"/>
              <a:t>金钱和享受的贪求不是幸福。 ——《伊索寓言》</a:t>
            </a:r>
          </a:p>
          <a:p>
            <a:endParaRPr lang="zh-CN" altLang="en-US" sz="2000"/>
          </a:p>
          <a:p>
            <a:r>
              <a:rPr lang="zh-CN" altLang="en-US" sz="2000"/>
              <a:t>金钱能做很多事，但它不能做一切事。我们应该知道它的领域。并把它限制在那里;当它想进一步发展时，甚至要把它们踢回去。——卡莱尔</a:t>
            </a:r>
          </a:p>
          <a:p>
            <a:endParaRPr lang="zh-CN" altLang="en-US" sz="2000"/>
          </a:p>
          <a:p>
            <a:r>
              <a:rPr lang="zh-CN" altLang="en-US" sz="2000"/>
              <a:t>金钱是能让我们去除了天堂以外的任何地区性方面军的一份护照;同时，它也能向我们提供除了幸福以外的任何东西。—— 查尔斯·兰姆</a:t>
            </a:r>
          </a:p>
        </p:txBody>
      </p:sp>
      <p:sp>
        <p:nvSpPr>
          <p:cNvPr id="4" name="文本框 3"/>
          <p:cNvSpPr txBox="1"/>
          <p:nvPr/>
        </p:nvSpPr>
        <p:spPr>
          <a:xfrm>
            <a:off x="1567180" y="453390"/>
            <a:ext cx="9376410" cy="645160"/>
          </a:xfrm>
          <a:prstGeom prst="rect">
            <a:avLst/>
          </a:prstGeom>
          <a:noFill/>
        </p:spPr>
        <p:txBody>
          <a:bodyPr wrap="square" rtlCol="0">
            <a:spAutoFit/>
          </a:bodyPr>
          <a:lstStyle/>
          <a:p>
            <a:r>
              <a:rPr lang="en-US" altLang="zh-CN" sz="3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List more proverbs that involve money.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080979" y="1084175"/>
            <a:ext cx="3789820" cy="523220"/>
          </a:xfrm>
          <a:prstGeom prst="rect">
            <a:avLst/>
          </a:prstGeom>
        </p:spPr>
        <p:txBody>
          <a:bodyPr wrap="none">
            <a:spAutoFit/>
          </a:bodyPr>
          <a:lstStyle/>
          <a:p>
            <a:r>
              <a:rPr lang="en-US" altLang="zh-CN" sz="2800" b="1" dirty="0">
                <a:solidFill>
                  <a:srgbClr val="339966"/>
                </a:solidFill>
                <a:latin typeface="Comic Sans MS" panose="030F0702030302020204" pitchFamily="66" charset="0"/>
              </a:rPr>
              <a:t>A Story About Coins</a:t>
            </a:r>
            <a:endParaRPr lang="zh-CN" altLang="en-US" sz="2800" b="1" dirty="0">
              <a:solidFill>
                <a:srgbClr val="339966"/>
              </a:solidFill>
              <a:latin typeface="Comic Sans MS" panose="030F0702030302020204" pitchFamily="66" charset="0"/>
            </a:endParaRPr>
          </a:p>
        </p:txBody>
      </p:sp>
      <p:sp>
        <p:nvSpPr>
          <p:cNvPr id="8" name="MH_Other_3"/>
          <p:cNvSpPr>
            <a:spLocks noChangeArrowheads="1"/>
          </p:cNvSpPr>
          <p:nvPr>
            <p:custDataLst>
              <p:tags r:id="rId2"/>
            </p:custDataLst>
          </p:nvPr>
        </p:nvSpPr>
        <p:spPr bwMode="auto">
          <a:xfrm>
            <a:off x="9035053" y="3297490"/>
            <a:ext cx="2537345" cy="655638"/>
          </a:xfrm>
          <a:prstGeom prst="ellipse">
            <a:avLst/>
          </a:prstGeom>
          <a:solidFill>
            <a:srgbClr val="00B050"/>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grpSp>
        <p:nvGrpSpPr>
          <p:cNvPr id="15" name="组合 14"/>
          <p:cNvGrpSpPr/>
          <p:nvPr/>
        </p:nvGrpSpPr>
        <p:grpSpPr>
          <a:xfrm>
            <a:off x="1907172" y="1582163"/>
            <a:ext cx="6892454" cy="4506284"/>
            <a:chOff x="1424572" y="1711329"/>
            <a:chExt cx="6892454" cy="4506284"/>
          </a:xfrm>
        </p:grpSpPr>
        <p:pic>
          <p:nvPicPr>
            <p:cNvPr id="9" name="图片 8"/>
            <p:cNvPicPr>
              <a:picLocks noChangeAspect="1"/>
            </p:cNvPicPr>
            <p:nvPr/>
          </p:nvPicPr>
          <p:blipFill>
            <a:blip r:embed="rId8" cstate="print">
              <a:clrChange>
                <a:clrFrom>
                  <a:srgbClr val="FFFFFF"/>
                </a:clrFrom>
                <a:clrTo>
                  <a:srgbClr val="FFFFFF">
                    <a:alpha val="0"/>
                  </a:srgbClr>
                </a:clrTo>
              </a:clrChange>
            </a:blip>
            <a:stretch>
              <a:fillRect/>
            </a:stretch>
          </p:blipFill>
          <p:spPr>
            <a:xfrm>
              <a:off x="1424572" y="1711329"/>
              <a:ext cx="6892454" cy="4107556"/>
            </a:xfrm>
            <a:prstGeom prst="rect">
              <a:avLst/>
            </a:prstGeom>
          </p:spPr>
        </p:pic>
        <p:pic>
          <p:nvPicPr>
            <p:cNvPr id="13" name="图片 12"/>
            <p:cNvPicPr>
              <a:picLocks noChangeAspect="1"/>
            </p:cNvPicPr>
            <p:nvPr/>
          </p:nvPicPr>
          <p:blipFill>
            <a:blip r:embed="rId9" cstate="print">
              <a:clrChange>
                <a:clrFrom>
                  <a:srgbClr val="FFFFFF"/>
                </a:clrFrom>
                <a:clrTo>
                  <a:srgbClr val="FFFFFF">
                    <a:alpha val="0"/>
                  </a:srgbClr>
                </a:clrTo>
              </a:clrChange>
            </a:blip>
            <a:stretch>
              <a:fillRect/>
            </a:stretch>
          </p:blipFill>
          <p:spPr>
            <a:xfrm>
              <a:off x="1541531" y="5746628"/>
              <a:ext cx="5890627" cy="470985"/>
            </a:xfrm>
            <a:prstGeom prst="rect">
              <a:avLst/>
            </a:prstGeom>
          </p:spPr>
        </p:pic>
      </p:grpSp>
      <p:pic>
        <p:nvPicPr>
          <p:cNvPr id="52225" name="Picture 1" descr="C:\Users\Administrator\Desktop\播放.png"/>
          <p:cNvPicPr>
            <a:picLocks noChangeAspect="1" noChangeArrowheads="1"/>
          </p:cNvPicPr>
          <p:nvPr/>
        </p:nvPicPr>
        <p:blipFill>
          <a:blip r:embed="rId10" cstate="print"/>
          <a:srcRect/>
          <a:stretch>
            <a:fillRect/>
          </a:stretch>
        </p:blipFill>
        <p:spPr bwMode="auto">
          <a:xfrm>
            <a:off x="6213073" y="283627"/>
            <a:ext cx="1079500" cy="725487"/>
          </a:xfrm>
          <a:prstGeom prst="rect">
            <a:avLst/>
          </a:prstGeom>
          <a:noFill/>
        </p:spPr>
      </p:pic>
      <p:pic>
        <p:nvPicPr>
          <p:cNvPr id="14" name="B-1 NEW WORDS.wav">
            <a:hlinkClick r:id="" action="ppaction://media"/>
          </p:cNvPr>
          <p:cNvPicPr>
            <a:picLocks noRot="1" noChangeAspect="1"/>
          </p:cNvPicPr>
          <p:nvPr>
            <a:audioFile r:link="rId3"/>
            <p:extLst>
              <p:ext uri="{DAA4B4D4-6D71-4841-9C94-3DE7FCFB9230}">
                <p14:media xmlns="" xmlns:p14="http://schemas.microsoft.com/office/powerpoint/2010/main" r:link="rId11"/>
              </p:ext>
            </p:extLst>
          </p:nvPr>
        </p:nvPicPr>
        <p:blipFill>
          <a:blip r:embed="rId12" cstate="print"/>
          <a:stretch>
            <a:fillRect/>
          </a:stretch>
        </p:blipFill>
        <p:spPr>
          <a:xfrm>
            <a:off x="12192000" y="60113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5222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181" fill="hold"/>
                                        <p:tgtEl>
                                          <p:spTgt spid="14"/>
                                        </p:tgtEl>
                                      </p:cBhvr>
                                    </p:cmd>
                                  </p:childTnLst>
                                </p:cTn>
                              </p:par>
                            </p:childTnLst>
                          </p:cTn>
                        </p:par>
                      </p:childTnLst>
                    </p:cTn>
                  </p:par>
                </p:childTnLst>
              </p:cTn>
              <p:nextCondLst>
                <p:cond evt="onClick" delay="0">
                  <p:tgtEl>
                    <p:spTgt spid="52225"/>
                  </p:tgtEl>
                </p:cond>
              </p:nextCondLst>
            </p:seq>
          </p:childTnLst>
        </p:cTn>
      </p:par>
    </p:tnLst>
    <p:bldLst>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94113" y="540371"/>
            <a:ext cx="7316642" cy="4345283"/>
          </a:xfrm>
          <a:prstGeom prst="rect">
            <a:avLst/>
          </a:prstGeom>
        </p:spPr>
      </p:pic>
      <p:pic>
        <p:nvPicPr>
          <p:cNvPr id="10" name="图片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70121" y="2713013"/>
            <a:ext cx="5497033" cy="3666521"/>
          </a:xfrm>
          <a:prstGeom prst="rect">
            <a:avLst/>
          </a:prstGeom>
        </p:spPr>
      </p:pic>
      <p:pic>
        <p:nvPicPr>
          <p:cNvPr id="51201" name="Picture 1" descr="C:\Users\Administrator\Desktop\播放.png"/>
          <p:cNvPicPr>
            <a:picLocks noChangeAspect="1" noChangeArrowheads="1"/>
          </p:cNvPicPr>
          <p:nvPr/>
        </p:nvPicPr>
        <p:blipFill>
          <a:blip r:embed="rId5" cstate="print"/>
          <a:srcRect/>
          <a:stretch>
            <a:fillRect/>
          </a:stretch>
        </p:blipFill>
        <p:spPr bwMode="auto">
          <a:xfrm>
            <a:off x="1769861" y="798781"/>
            <a:ext cx="1079500" cy="725487"/>
          </a:xfrm>
          <a:prstGeom prst="rect">
            <a:avLst/>
          </a:prstGeom>
          <a:noFill/>
        </p:spPr>
      </p:pic>
      <p:pic>
        <p:nvPicPr>
          <p:cNvPr id="6" name="B-2 NEW WORDS.wav">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95673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5120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8962" fill="hold"/>
                                        <p:tgtEl>
                                          <p:spTgt spid="6"/>
                                        </p:tgtEl>
                                      </p:cBhvr>
                                    </p:cmd>
                                  </p:childTnLst>
                                </p:cTn>
                              </p:par>
                            </p:childTnLst>
                          </p:cTn>
                        </p:par>
                      </p:childTnLst>
                    </p:cTn>
                  </p:par>
                </p:childTnLst>
              </p:cTn>
              <p:nextCondLst>
                <p:cond evt="onClick" delay="0">
                  <p:tgtEl>
                    <p:spTgt spid="51201"/>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526662" y="457625"/>
            <a:ext cx="5784927" cy="432731"/>
          </a:xfrm>
          <a:prstGeom prst="rect">
            <a:avLst/>
          </a:prstGeom>
          <a:noFill/>
          <a:ln w="9525">
            <a:noFill/>
            <a:miter lim="800000"/>
            <a:headEnd/>
            <a:tailEnd/>
          </a:ln>
          <a:effectLst/>
        </p:spPr>
      </p:pic>
      <p:sp>
        <p:nvSpPr>
          <p:cNvPr id="3" name="矩形 2"/>
          <p:cNvSpPr/>
          <p:nvPr/>
        </p:nvSpPr>
        <p:spPr>
          <a:xfrm>
            <a:off x="1006548" y="1622285"/>
            <a:ext cx="6914708" cy="28931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457200">
              <a:lnSpc>
                <a:spcPct val="130000"/>
              </a:lnSpc>
            </a:pPr>
            <a:r>
              <a:rPr lang="en-US" altLang="zh-CN" sz="2000" dirty="0"/>
              <a:t>1      run off                                                </a:t>
            </a:r>
            <a:r>
              <a:rPr lang="zh-CN" altLang="en-US" sz="2000" dirty="0"/>
              <a:t>跑掉</a:t>
            </a:r>
          </a:p>
          <a:p>
            <a:pPr indent="457200">
              <a:lnSpc>
                <a:spcPct val="130000"/>
              </a:lnSpc>
            </a:pPr>
            <a:r>
              <a:rPr lang="en-US" altLang="zh-CN" sz="2000" dirty="0"/>
              <a:t>2      show off                                             </a:t>
            </a:r>
            <a:r>
              <a:rPr lang="zh-CN" altLang="en-US" sz="2000" dirty="0"/>
              <a:t>炫耀</a:t>
            </a:r>
          </a:p>
          <a:p>
            <a:pPr indent="457200">
              <a:lnSpc>
                <a:spcPct val="130000"/>
              </a:lnSpc>
            </a:pPr>
            <a:r>
              <a:rPr lang="en-US" altLang="zh-CN" sz="2000" dirty="0"/>
              <a:t>3      no longer                                           </a:t>
            </a:r>
            <a:r>
              <a:rPr lang="zh-CN" altLang="en-US" sz="2000" dirty="0"/>
              <a:t>不再</a:t>
            </a:r>
            <a:r>
              <a:rPr lang="en-US" altLang="zh-CN" sz="2000" dirty="0"/>
              <a:t>……</a:t>
            </a:r>
          </a:p>
          <a:p>
            <a:pPr indent="457200">
              <a:lnSpc>
                <a:spcPct val="130000"/>
              </a:lnSpc>
            </a:pPr>
            <a:r>
              <a:rPr lang="en-US" altLang="zh-CN" sz="2000" dirty="0"/>
              <a:t>4      even though                                      </a:t>
            </a:r>
            <a:r>
              <a:rPr lang="zh-CN" altLang="en-US" sz="2000" dirty="0"/>
              <a:t>即使</a:t>
            </a:r>
          </a:p>
          <a:p>
            <a:pPr indent="457200">
              <a:lnSpc>
                <a:spcPct val="130000"/>
              </a:lnSpc>
            </a:pPr>
            <a:r>
              <a:rPr lang="en-US" altLang="zh-CN" sz="2000" dirty="0"/>
              <a:t>5      show up                                             </a:t>
            </a:r>
            <a:r>
              <a:rPr lang="zh-CN" altLang="en-US" sz="2000" dirty="0"/>
              <a:t>出现</a:t>
            </a:r>
          </a:p>
          <a:p>
            <a:pPr indent="457200">
              <a:lnSpc>
                <a:spcPct val="130000"/>
              </a:lnSpc>
            </a:pPr>
            <a:r>
              <a:rPr lang="en-US" altLang="zh-CN" sz="2000" dirty="0"/>
              <a:t>6      from then on                                    </a:t>
            </a:r>
            <a:r>
              <a:rPr lang="zh-CN" altLang="en-US" sz="2000" dirty="0"/>
              <a:t>从那时起</a:t>
            </a:r>
          </a:p>
          <a:p>
            <a:pPr indent="457200">
              <a:lnSpc>
                <a:spcPct val="130000"/>
              </a:lnSpc>
            </a:pPr>
            <a:r>
              <a:rPr lang="en-US" altLang="zh-CN" sz="2000" dirty="0"/>
              <a:t>7      What’s more...                                 </a:t>
            </a:r>
            <a:r>
              <a:rPr lang="zh-CN" altLang="en-US" sz="2000" dirty="0"/>
              <a:t>另外</a:t>
            </a:r>
            <a:r>
              <a:rPr lang="en-US" altLang="zh-CN" sz="2000" dirty="0"/>
              <a:t>……</a:t>
            </a:r>
            <a:r>
              <a:rPr lang="zh-CN" altLang="en-US" sz="2000" dirty="0"/>
              <a:t>，此外</a:t>
            </a:r>
            <a:r>
              <a:rPr lang="en-US" altLang="zh-CN" sz="2000" dirty="0"/>
              <a:t>……</a:t>
            </a:r>
            <a:endParaRPr lang="zh-CN" altLang="en-US" sz="2000" dirty="0"/>
          </a:p>
        </p:txBody>
      </p:sp>
      <p:pic>
        <p:nvPicPr>
          <p:cNvPr id="4" name="图片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7292162" y="2146003"/>
            <a:ext cx="4244164" cy="4244164"/>
          </a:xfrm>
          <a:prstGeom prst="rect">
            <a:avLst/>
          </a:prstGeom>
        </p:spPr>
      </p:pic>
      <p:pic>
        <p:nvPicPr>
          <p:cNvPr id="50177" name="Picture 1" descr="C:\Users\Administrator\Desktop\播放.png"/>
          <p:cNvPicPr>
            <a:picLocks noChangeAspect="1" noChangeArrowheads="1"/>
          </p:cNvPicPr>
          <p:nvPr/>
        </p:nvPicPr>
        <p:blipFill>
          <a:blip r:embed="rId5" cstate="print"/>
          <a:srcRect/>
          <a:stretch>
            <a:fillRect/>
          </a:stretch>
        </p:blipFill>
        <p:spPr bwMode="auto">
          <a:xfrm>
            <a:off x="6402916" y="330730"/>
            <a:ext cx="1079500" cy="725487"/>
          </a:xfrm>
          <a:prstGeom prst="rect">
            <a:avLst/>
          </a:prstGeom>
          <a:noFill/>
        </p:spPr>
      </p:pic>
      <p:pic>
        <p:nvPicPr>
          <p:cNvPr id="6" name="B PHRASES AND EXPRESSIONS.wav">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192000" y="982133"/>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10" restart="whenNotActive" fill="hold" evtFilter="cancelBubble" nodeType="interactiveSeq">
                <p:stCondLst>
                  <p:cond evt="onClick" delay="0">
                    <p:tgtEl>
                      <p:spTgt spid="50177"/>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775" fill="hold"/>
                                        <p:tgtEl>
                                          <p:spTgt spid="6"/>
                                        </p:tgtEl>
                                      </p:cBhvr>
                                    </p:cmd>
                                  </p:childTnLst>
                                </p:cTn>
                              </p:par>
                            </p:childTnLst>
                          </p:cTn>
                        </p:par>
                      </p:childTnLst>
                    </p:cTn>
                  </p:par>
                </p:childTnLst>
              </p:cTn>
              <p:nextCondLst>
                <p:cond evt="onClick" delay="0">
                  <p:tgtEl>
                    <p:spTgt spid="50177"/>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
        <p:nvSpPr>
          <p:cNvPr id="3" name="矩形 2"/>
          <p:cNvSpPr/>
          <p:nvPr/>
        </p:nvSpPr>
        <p:spPr>
          <a:xfrm>
            <a:off x="1650381" y="1276238"/>
            <a:ext cx="9550447" cy="4708981"/>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1   What is Julia and her cousins’ exciting moment at their grandparents’ house?</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Enjoying the big family meal.</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 moment their grandfather gives them a few coins.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Their grandfather’s praising.</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 candies their grandfather buys for them.</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2   Why do the relatives propose a test among the children?</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They want to ask the children not to eat candies.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They want to know what the children will buy with these coins.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They want to test if the children will buy candies.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They want to know what the children could do to manage those coins.</a:t>
            </a:r>
          </a:p>
        </p:txBody>
      </p:sp>
      <p:sp>
        <p:nvSpPr>
          <p:cNvPr id="4" name="矩形 3"/>
          <p:cNvSpPr/>
          <p:nvPr/>
        </p:nvSpPr>
        <p:spPr>
          <a:xfrm>
            <a:off x="889612" y="1332814"/>
            <a:ext cx="410690"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B</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7" name="矩形 6"/>
          <p:cNvSpPr/>
          <p:nvPr/>
        </p:nvSpPr>
        <p:spPr>
          <a:xfrm>
            <a:off x="748548" y="3598829"/>
            <a:ext cx="551754"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 D</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06273" y="1398505"/>
            <a:ext cx="508473"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 C</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10" name="矩形 9"/>
          <p:cNvSpPr/>
          <p:nvPr/>
        </p:nvSpPr>
        <p:spPr>
          <a:xfrm>
            <a:off x="706273" y="3692833"/>
            <a:ext cx="554960"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 A</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2" name="矩形 1"/>
          <p:cNvSpPr/>
          <p:nvPr/>
        </p:nvSpPr>
        <p:spPr>
          <a:xfrm>
            <a:off x="1963478" y="1338343"/>
            <a:ext cx="8956160" cy="4708981"/>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3   Which of the following is TRUE about Ruben, Nico and Monty?</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Ruben and Nico didn’t spend it on sweets any more.</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Ruben and Nico asked Clara and Joe not to keep saving their money.</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Monty lost all the money on a horse race at last.</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Monty collected a lot of money at last through exchanging.</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4   What did Alex do with the coins?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He saved all the money and collected more money than anyone.</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He bought sweets at a normal price with the coins.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He bought toys with all the coins.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     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He used the coins to buy iron.</a:t>
            </a:r>
          </a:p>
        </p:txBody>
      </p:sp>
      <p:pic>
        <p:nvPicPr>
          <p:cNvPr id="7"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
        <p:nvSpPr>
          <p:cNvPr id="3" name="矩形 2"/>
          <p:cNvSpPr/>
          <p:nvPr/>
        </p:nvSpPr>
        <p:spPr>
          <a:xfrm>
            <a:off x="2888512" y="1669335"/>
            <a:ext cx="8934892" cy="2400657"/>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5   Which one is NOT true about Julia?</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She didn’t have a good time on the competition day.</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She didn’t complete her plan till the second year.</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She asked her parents to afford the violin lessons.</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rPr>
              <a:t>. She surprised everyone by turning up with a violin and much money.</a:t>
            </a:r>
            <a:endParaRPr lang="zh-CN" altLang="en-US"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charset="0"/>
            </a:endParaRPr>
          </a:p>
        </p:txBody>
      </p:sp>
      <p:sp>
        <p:nvSpPr>
          <p:cNvPr id="4" name="矩形 3"/>
          <p:cNvSpPr/>
          <p:nvPr/>
        </p:nvSpPr>
        <p:spPr>
          <a:xfrm>
            <a:off x="1510314" y="1781277"/>
            <a:ext cx="508473"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rPr>
              <a:t> C</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charset="0"/>
            </a:endParaRPr>
          </a:p>
        </p:txBody>
      </p:sp>
      <p:pic>
        <p:nvPicPr>
          <p:cNvPr id="8" name="图片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75827" y="2773264"/>
            <a:ext cx="3648366" cy="3648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3">
                      <a:lumMod val="75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3">
                      <a:lumMod val="75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3">
                      <a:lumMod val="75000"/>
                    </a:schemeClr>
                  </a:solidFill>
                  <a:latin typeface="Broadway" pitchFamily="82" charset="0"/>
                  <a:ea typeface="黑体" panose="02010609060101010101" pitchFamily="2" charset="-122"/>
                  <a:cs typeface="Arial" panose="020B0604020202020204" pitchFamily="34" charset="0"/>
                </a:rPr>
                <a:t>4</a:t>
              </a:r>
              <a:endParaRPr lang="zh-CN" altLang="en-US" sz="3600" b="1" dirty="0">
                <a:solidFill>
                  <a:schemeClr val="accent3">
                    <a:lumMod val="75000"/>
                  </a:schemeClr>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chemeClr val="accent3">
                  <a:lumMod val="75000"/>
                </a:schemeClr>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chemeClr val="accent3">
                  <a:lumMod val="75000"/>
                </a:schemeClr>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9"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0"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11"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12"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、一般过去时的基本句式</a:t>
            </a:r>
          </a:p>
        </p:txBody>
      </p:sp>
      <p:sp>
        <p:nvSpPr>
          <p:cNvPr id="13" name="矩形 12"/>
          <p:cNvSpPr/>
          <p:nvPr/>
        </p:nvSpPr>
        <p:spPr>
          <a:xfrm>
            <a:off x="-4871" y="1208779"/>
            <a:ext cx="7830434" cy="1172914"/>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30000"/>
              </a:lnSpc>
            </a:pPr>
            <a:r>
              <a:rPr lang="en-US" altLang="zh-CN" sz="2000" b="1" dirty="0"/>
              <a:t>1</a:t>
            </a:r>
            <a:r>
              <a:rPr lang="zh-CN" altLang="en-US" sz="2000" b="1" dirty="0"/>
              <a:t>）肯定句：① 主语＋ </a:t>
            </a:r>
            <a:r>
              <a:rPr lang="en-US" altLang="zh-CN" sz="2000" b="1" dirty="0"/>
              <a:t>be </a:t>
            </a:r>
            <a:r>
              <a:rPr lang="zh-CN" altLang="en-US" sz="2000" b="1" dirty="0"/>
              <a:t>动词的过去式（</a:t>
            </a:r>
            <a:r>
              <a:rPr lang="en-US" altLang="zh-CN" sz="2000" b="1" dirty="0"/>
              <a:t>was / were</a:t>
            </a:r>
            <a:r>
              <a:rPr lang="zh-CN" altLang="en-US" sz="2000" b="1" dirty="0"/>
              <a:t>）＋其他</a:t>
            </a:r>
          </a:p>
          <a:p>
            <a:pPr indent="457200">
              <a:lnSpc>
                <a:spcPct val="130000"/>
              </a:lnSpc>
            </a:pPr>
            <a:r>
              <a:rPr lang="zh-CN" altLang="en-US" sz="2000" b="1" dirty="0"/>
              <a:t>                        ② 主语＋行为动词的过去式＋其他</a:t>
            </a:r>
            <a:endParaRPr lang="zh-CN" altLang="en-US" sz="2000" b="1" dirty="0">
              <a:latin typeface="微软雅黑" panose="020B0503020204020204" pitchFamily="34" charset="-122"/>
              <a:ea typeface="微软雅黑" panose="020B0503020204020204" pitchFamily="34" charset="-122"/>
            </a:endParaRPr>
          </a:p>
        </p:txBody>
      </p:sp>
      <p:sp>
        <p:nvSpPr>
          <p:cNvPr id="3" name="矩形 2"/>
          <p:cNvSpPr/>
          <p:nvPr/>
        </p:nvSpPr>
        <p:spPr>
          <a:xfrm>
            <a:off x="1336159" y="2669908"/>
            <a:ext cx="6096000" cy="812530"/>
          </a:xfrm>
          <a:prstGeom prst="rect">
            <a:avLst/>
          </a:prstGeom>
        </p:spPr>
        <p:txBody>
          <a:bodyPr>
            <a:spAutoFit/>
          </a:bodyPr>
          <a:lstStyle/>
          <a:p>
            <a:pPr>
              <a:lnSpc>
                <a:spcPct val="130000"/>
              </a:lnSpc>
            </a:pPr>
            <a:r>
              <a:rPr lang="en-US" altLang="zh-CN" i="1" dirty="0">
                <a:latin typeface="TimesNewRomanPS-ItalicMT"/>
              </a:rPr>
              <a:t>e.g</a:t>
            </a:r>
            <a:r>
              <a:rPr lang="en-US" altLang="zh-CN" i="1">
                <a:latin typeface="TimesNewRomanPS-ItalicMT"/>
              </a:rPr>
              <a:t>. </a:t>
            </a:r>
            <a:r>
              <a:rPr lang="en-US" altLang="zh-CN" i="1" smtClean="0">
                <a:latin typeface="TimesNewRomanPS-ItalicMT"/>
              </a:rPr>
              <a:t>  </a:t>
            </a:r>
            <a:r>
              <a:rPr lang="en-US" altLang="zh-CN" smtClean="0">
                <a:latin typeface="TimesNewRomanPSMT"/>
              </a:rPr>
              <a:t>He </a:t>
            </a:r>
            <a:r>
              <a:rPr lang="en-US" altLang="zh-CN" dirty="0">
                <a:latin typeface="TimesNewRomanPSMT"/>
              </a:rPr>
              <a:t>was at home last night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他</a:t>
            </a:r>
            <a:r>
              <a:rPr lang="zh-CN" altLang="en-US" dirty="0">
                <a:latin typeface="宋体" panose="02010600030101010101" pitchFamily="2" charset="-122"/>
              </a:rPr>
              <a:t>昨天晚上在家。</a:t>
            </a:r>
          </a:p>
          <a:p>
            <a:pPr>
              <a:lnSpc>
                <a:spcPct val="130000"/>
              </a:lnSpc>
            </a:pPr>
            <a:r>
              <a:rPr lang="en-US" altLang="zh-CN" smtClean="0">
                <a:latin typeface="TimesNewRomanPSMT"/>
              </a:rPr>
              <a:t>         We </a:t>
            </a:r>
            <a:r>
              <a:rPr lang="en-US" altLang="zh-CN" dirty="0">
                <a:latin typeface="TimesNewRomanPSMT"/>
              </a:rPr>
              <a:t>had classes last week</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上周</a:t>
            </a:r>
            <a:r>
              <a:rPr lang="zh-CN" altLang="en-US" dirty="0">
                <a:latin typeface="宋体" panose="02010600030101010101" pitchFamily="2" charset="-122"/>
              </a:rPr>
              <a:t>我们上课了。</a:t>
            </a:r>
            <a:endParaRPr lang="zh-CN" altLang="en-US" dirty="0"/>
          </a:p>
        </p:txBody>
      </p:sp>
      <p:sp>
        <p:nvSpPr>
          <p:cNvPr id="14" name="矩形 13"/>
          <p:cNvSpPr/>
          <p:nvPr/>
        </p:nvSpPr>
        <p:spPr>
          <a:xfrm>
            <a:off x="3795823" y="3844494"/>
            <a:ext cx="8396177" cy="1087854"/>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30000"/>
              </a:lnSpc>
            </a:pPr>
            <a:r>
              <a:rPr lang="en-US" altLang="zh-CN" sz="2000" b="1" dirty="0"/>
              <a:t>2</a:t>
            </a:r>
            <a:r>
              <a:rPr lang="zh-CN" altLang="en-US" sz="2000" b="1" dirty="0"/>
              <a:t>）否定句：① 主语＋ </a:t>
            </a:r>
            <a:r>
              <a:rPr lang="en-US" altLang="zh-CN" sz="2000" b="1" dirty="0"/>
              <a:t>be </a:t>
            </a:r>
            <a:r>
              <a:rPr lang="zh-CN" altLang="en-US" sz="2000" b="1" dirty="0"/>
              <a:t>动词的过去式（</a:t>
            </a:r>
            <a:r>
              <a:rPr lang="en-US" altLang="zh-CN" sz="2000" b="1" dirty="0"/>
              <a:t>was / were</a:t>
            </a:r>
            <a:r>
              <a:rPr lang="zh-CN" altLang="en-US" sz="2000" b="1" dirty="0"/>
              <a:t>）＋ </a:t>
            </a:r>
            <a:r>
              <a:rPr lang="en-US" altLang="zh-CN" sz="2000" b="1" dirty="0"/>
              <a:t>not </a:t>
            </a:r>
            <a:r>
              <a:rPr lang="zh-CN" altLang="en-US" sz="2000" b="1" dirty="0"/>
              <a:t>＋其他</a:t>
            </a:r>
          </a:p>
          <a:p>
            <a:pPr indent="457200">
              <a:lnSpc>
                <a:spcPct val="130000"/>
              </a:lnSpc>
            </a:pPr>
            <a:r>
              <a:rPr lang="zh-CN" altLang="en-US" sz="2000" b="1" dirty="0"/>
              <a:t>                         ② 主语＋ </a:t>
            </a:r>
            <a:r>
              <a:rPr lang="en-US" altLang="zh-CN" sz="2000" b="1" dirty="0"/>
              <a:t>didn’t </a:t>
            </a:r>
            <a:r>
              <a:rPr lang="zh-CN" altLang="en-US" sz="2000" b="1" dirty="0"/>
              <a:t>＋动词原形＋其他</a:t>
            </a:r>
          </a:p>
        </p:txBody>
      </p:sp>
      <p:sp>
        <p:nvSpPr>
          <p:cNvPr id="4" name="矩形 3"/>
          <p:cNvSpPr/>
          <p:nvPr/>
        </p:nvSpPr>
        <p:spPr>
          <a:xfrm>
            <a:off x="4078840" y="5115388"/>
            <a:ext cx="7393690" cy="812530"/>
          </a:xfrm>
          <a:prstGeom prst="rect">
            <a:avLst/>
          </a:prstGeom>
        </p:spPr>
        <p:txBody>
          <a:bodyPr wrap="square">
            <a:spAutoFit/>
          </a:bodyPr>
          <a:lstStyle/>
          <a:p>
            <a:pPr indent="457200">
              <a:lnSpc>
                <a:spcPct val="130000"/>
              </a:lnSpc>
            </a:pPr>
            <a:r>
              <a:rPr lang="en-US" altLang="zh-CN" i="1" dirty="0">
                <a:latin typeface="TimesNewRomanPS-ItalicMT"/>
              </a:rPr>
              <a:t>e.g</a:t>
            </a:r>
            <a:r>
              <a:rPr lang="en-US" altLang="zh-CN" i="1">
                <a:latin typeface="TimesNewRomanPS-ItalicMT"/>
              </a:rPr>
              <a:t>. </a:t>
            </a:r>
            <a:r>
              <a:rPr lang="en-US" altLang="zh-CN" i="1" smtClean="0">
                <a:latin typeface="TimesNewRomanPS-ItalicMT"/>
              </a:rPr>
              <a:t> </a:t>
            </a:r>
            <a:r>
              <a:rPr lang="en-US" altLang="zh-CN" smtClean="0">
                <a:latin typeface="TimesNewRomanPSMT"/>
              </a:rPr>
              <a:t>He </a:t>
            </a:r>
            <a:r>
              <a:rPr lang="en-US" altLang="zh-CN" dirty="0">
                <a:latin typeface="TimesNewRomanPSMT"/>
              </a:rPr>
              <a:t>wasn’t at home last night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他</a:t>
            </a:r>
            <a:r>
              <a:rPr lang="zh-CN" altLang="en-US" dirty="0">
                <a:latin typeface="宋体" panose="02010600030101010101" pitchFamily="2" charset="-122"/>
              </a:rPr>
              <a:t>昨天晚上不在家。</a:t>
            </a:r>
          </a:p>
          <a:p>
            <a:pPr indent="457200">
              <a:lnSpc>
                <a:spcPct val="130000"/>
              </a:lnSpc>
            </a:pPr>
            <a:r>
              <a:rPr lang="en-US" altLang="zh-CN" smtClean="0">
                <a:latin typeface="TimesNewRomanPSMT"/>
              </a:rPr>
              <a:t>        We </a:t>
            </a:r>
            <a:r>
              <a:rPr lang="en-US" altLang="zh-CN" dirty="0">
                <a:latin typeface="TimesNewRomanPSMT"/>
              </a:rPr>
              <a:t>didn’t have classes last week</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上周</a:t>
            </a:r>
            <a:r>
              <a:rPr lang="zh-CN" altLang="en-US" dirty="0">
                <a:latin typeface="宋体" panose="02010600030101010101" pitchFamily="2" charset="-122"/>
              </a:rPr>
              <a:t>我们没有上课。</a:t>
            </a:r>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 presetClass="entr" presetSubtype="5"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4" grpId="0" animBg="1"/>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82902" y="315644"/>
            <a:ext cx="8109098" cy="1172914"/>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30000"/>
              </a:lnSpc>
            </a:pPr>
            <a:r>
              <a:rPr lang="en-US" altLang="zh-CN" sz="2000" b="1" dirty="0"/>
              <a:t>3</a:t>
            </a:r>
            <a:r>
              <a:rPr lang="zh-CN" altLang="en-US" sz="2000" b="1" dirty="0"/>
              <a:t>）一般疑问句：① </a:t>
            </a:r>
            <a:r>
              <a:rPr lang="en-US" altLang="zh-CN" sz="2000" b="1" dirty="0"/>
              <a:t>be </a:t>
            </a:r>
            <a:r>
              <a:rPr lang="zh-CN" altLang="en-US" sz="2000" b="1" dirty="0"/>
              <a:t>动词的过去式（</a:t>
            </a:r>
            <a:r>
              <a:rPr lang="en-US" altLang="zh-CN" sz="2000" b="1" dirty="0"/>
              <a:t>Was / Were</a:t>
            </a:r>
            <a:r>
              <a:rPr lang="zh-CN" altLang="en-US" sz="2000" b="1" dirty="0"/>
              <a:t>）＋主语＋其他</a:t>
            </a:r>
          </a:p>
          <a:p>
            <a:pPr indent="457200">
              <a:lnSpc>
                <a:spcPct val="130000"/>
              </a:lnSpc>
            </a:pPr>
            <a:r>
              <a:rPr lang="en-US" altLang="zh-CN" sz="2000" b="1" dirty="0"/>
              <a:t>                                  ② Did </a:t>
            </a:r>
            <a:r>
              <a:rPr lang="zh-CN" altLang="en-US" sz="2000" b="1" dirty="0"/>
              <a:t>＋主语＋动词原形＋其他</a:t>
            </a:r>
          </a:p>
        </p:txBody>
      </p:sp>
      <p:sp>
        <p:nvSpPr>
          <p:cNvPr id="3" name="矩形 2"/>
          <p:cNvSpPr/>
          <p:nvPr/>
        </p:nvSpPr>
        <p:spPr>
          <a:xfrm>
            <a:off x="1931542" y="1625700"/>
            <a:ext cx="10345519" cy="2252924"/>
          </a:xfrm>
          <a:prstGeom prst="rect">
            <a:avLst/>
          </a:prstGeom>
        </p:spPr>
        <p:txBody>
          <a:bodyPr wrap="square">
            <a:spAutoFit/>
          </a:bodyPr>
          <a:lstStyle/>
          <a:p>
            <a:pPr indent="457200">
              <a:lnSpc>
                <a:spcPct val="130000"/>
              </a:lnSpc>
            </a:pPr>
            <a:r>
              <a:rPr lang="en-US" altLang="zh-CN" i="1" dirty="0">
                <a:latin typeface="TimesNewRomanPS-ItalicMT"/>
              </a:rPr>
              <a:t>e.g. </a:t>
            </a:r>
            <a:r>
              <a:rPr lang="en-US" altLang="zh-CN" dirty="0">
                <a:latin typeface="TimesNewRomanPSMT"/>
              </a:rPr>
              <a:t>Was he at home last night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他</a:t>
            </a:r>
            <a:r>
              <a:rPr lang="zh-CN" altLang="en-US" dirty="0">
                <a:latin typeface="宋体" panose="02010600030101010101" pitchFamily="2" charset="-122"/>
              </a:rPr>
              <a:t>昨天晚上在家吗？</a:t>
            </a:r>
          </a:p>
          <a:p>
            <a:pPr indent="457200">
              <a:lnSpc>
                <a:spcPct val="130000"/>
              </a:lnSpc>
            </a:pPr>
            <a:r>
              <a:rPr lang="en-US" altLang="zh-CN" smtClean="0">
                <a:latin typeface="TimesNewRomanPSMT"/>
              </a:rPr>
              <a:t>       Did </a:t>
            </a:r>
            <a:r>
              <a:rPr lang="en-US" altLang="zh-CN" dirty="0">
                <a:latin typeface="TimesNewRomanPSMT"/>
              </a:rPr>
              <a:t>you have classes last week</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你们</a:t>
            </a:r>
            <a:r>
              <a:rPr lang="zh-CN" altLang="en-US" dirty="0">
                <a:latin typeface="宋体" panose="02010600030101010101" pitchFamily="2" charset="-122"/>
              </a:rPr>
              <a:t>上周有课吗？</a:t>
            </a:r>
          </a:p>
          <a:p>
            <a:pPr indent="457200">
              <a:lnSpc>
                <a:spcPct val="130000"/>
              </a:lnSpc>
            </a:pPr>
            <a:r>
              <a:rPr lang="zh-CN" altLang="en-US" smtClean="0">
                <a:latin typeface="宋体" panose="02010600030101010101" pitchFamily="2" charset="-122"/>
              </a:rPr>
              <a:t>    肯定</a:t>
            </a:r>
            <a:r>
              <a:rPr lang="zh-CN" altLang="en-US" dirty="0">
                <a:latin typeface="宋体" panose="02010600030101010101" pitchFamily="2" charset="-122"/>
              </a:rPr>
              <a:t>回答：</a:t>
            </a:r>
            <a:r>
              <a:rPr lang="en-US" altLang="zh-CN" dirty="0">
                <a:latin typeface="TimesNewRomanPSMT"/>
              </a:rPr>
              <a:t>Yes, </a:t>
            </a:r>
            <a:r>
              <a:rPr lang="zh-CN" altLang="en-US" dirty="0">
                <a:latin typeface="宋体" panose="02010600030101010101" pitchFamily="2" charset="-122"/>
              </a:rPr>
              <a:t>主语 </a:t>
            </a:r>
            <a:r>
              <a:rPr lang="en-US" altLang="zh-CN" dirty="0">
                <a:latin typeface="TimesNewRomanPSMT"/>
              </a:rPr>
              <a:t>( </a:t>
            </a:r>
            <a:r>
              <a:rPr lang="zh-CN" altLang="en-US" dirty="0">
                <a:latin typeface="宋体" panose="02010600030101010101" pitchFamily="2" charset="-122"/>
              </a:rPr>
              <a:t>常用代词</a:t>
            </a:r>
            <a:r>
              <a:rPr lang="en-US" altLang="zh-CN" dirty="0">
                <a:latin typeface="TimesNewRomanPSMT"/>
              </a:rPr>
              <a:t>) </a:t>
            </a:r>
            <a:r>
              <a:rPr lang="zh-CN" altLang="en-US" dirty="0">
                <a:latin typeface="宋体" panose="02010600030101010101" pitchFamily="2" charset="-122"/>
              </a:rPr>
              <a:t>＋ </a:t>
            </a:r>
            <a:r>
              <a:rPr lang="en-US" altLang="zh-CN" dirty="0">
                <a:latin typeface="TimesNewRomanPSMT"/>
              </a:rPr>
              <a:t>be </a:t>
            </a:r>
            <a:r>
              <a:rPr lang="zh-CN" altLang="en-US" dirty="0">
                <a:latin typeface="宋体" panose="02010600030101010101" pitchFamily="2" charset="-122"/>
              </a:rPr>
              <a:t>动词的过去式 </a:t>
            </a:r>
            <a:r>
              <a:rPr lang="en-US" altLang="zh-CN" dirty="0">
                <a:latin typeface="TimesNewRomanPSMT"/>
              </a:rPr>
              <a:t>(was / were) / did.</a:t>
            </a:r>
          </a:p>
          <a:p>
            <a:pPr indent="457200">
              <a:lnSpc>
                <a:spcPct val="130000"/>
              </a:lnSpc>
            </a:pPr>
            <a:r>
              <a:rPr lang="en-US" altLang="zh-CN" i="1" dirty="0">
                <a:latin typeface="TimesNewRomanPS-ItalicMT"/>
              </a:rPr>
              <a:t>e.g</a:t>
            </a:r>
            <a:r>
              <a:rPr lang="en-US" altLang="zh-CN" i="1">
                <a:latin typeface="TimesNewRomanPS-ItalicMT"/>
              </a:rPr>
              <a:t>. </a:t>
            </a:r>
            <a:r>
              <a:rPr lang="en-US" altLang="zh-CN" i="1" smtClean="0">
                <a:latin typeface="TimesNewRomanPS-ItalicMT"/>
              </a:rPr>
              <a:t> </a:t>
            </a:r>
            <a:r>
              <a:rPr lang="en-US" altLang="zh-CN" smtClean="0">
                <a:latin typeface="TimesNewRomanPSMT"/>
              </a:rPr>
              <a:t>Yes</a:t>
            </a:r>
            <a:r>
              <a:rPr lang="en-US" altLang="zh-CN" dirty="0">
                <a:latin typeface="TimesNewRomanPSMT"/>
              </a:rPr>
              <a:t>, he was</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是</a:t>
            </a:r>
            <a:r>
              <a:rPr lang="zh-CN" altLang="en-US" dirty="0">
                <a:latin typeface="宋体" panose="02010600030101010101" pitchFamily="2" charset="-122"/>
              </a:rPr>
              <a:t>的，他在。 </a:t>
            </a:r>
            <a:r>
              <a:rPr lang="en-US" altLang="zh-CN" dirty="0">
                <a:latin typeface="TimesNewRomanPSMT"/>
              </a:rPr>
              <a:t>Yes, we did</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是</a:t>
            </a:r>
            <a:r>
              <a:rPr lang="zh-CN" altLang="en-US" dirty="0">
                <a:latin typeface="宋体" panose="02010600030101010101" pitchFamily="2" charset="-122"/>
              </a:rPr>
              <a:t>的，我们上课了。</a:t>
            </a:r>
          </a:p>
          <a:p>
            <a:pPr indent="457200">
              <a:lnSpc>
                <a:spcPct val="130000"/>
              </a:lnSpc>
            </a:pPr>
            <a:r>
              <a:rPr lang="zh-CN" altLang="en-US" smtClean="0">
                <a:latin typeface="宋体" panose="02010600030101010101" pitchFamily="2" charset="-122"/>
              </a:rPr>
              <a:t>    否定</a:t>
            </a:r>
            <a:r>
              <a:rPr lang="zh-CN" altLang="en-US" dirty="0">
                <a:latin typeface="宋体" panose="02010600030101010101" pitchFamily="2" charset="-122"/>
              </a:rPr>
              <a:t>回答：</a:t>
            </a:r>
            <a:r>
              <a:rPr lang="en-US" altLang="zh-CN" dirty="0">
                <a:latin typeface="TimesNewRomanPSMT"/>
              </a:rPr>
              <a:t>No, </a:t>
            </a:r>
            <a:r>
              <a:rPr lang="zh-CN" altLang="en-US" dirty="0">
                <a:latin typeface="宋体" panose="02010600030101010101" pitchFamily="2" charset="-122"/>
              </a:rPr>
              <a:t>主语 </a:t>
            </a:r>
            <a:r>
              <a:rPr lang="en-US" altLang="zh-CN" dirty="0">
                <a:latin typeface="TimesNewRomanPSMT"/>
              </a:rPr>
              <a:t>( </a:t>
            </a:r>
            <a:r>
              <a:rPr lang="zh-CN" altLang="en-US" dirty="0">
                <a:latin typeface="宋体" panose="02010600030101010101" pitchFamily="2" charset="-122"/>
              </a:rPr>
              <a:t>常用代词</a:t>
            </a:r>
            <a:r>
              <a:rPr lang="en-US" altLang="zh-CN" dirty="0">
                <a:latin typeface="TimesNewRomanPSMT"/>
              </a:rPr>
              <a:t>) </a:t>
            </a:r>
            <a:r>
              <a:rPr lang="zh-CN" altLang="en-US" dirty="0">
                <a:latin typeface="宋体" panose="02010600030101010101" pitchFamily="2" charset="-122"/>
              </a:rPr>
              <a:t>＋ </a:t>
            </a:r>
            <a:r>
              <a:rPr lang="en-US" altLang="zh-CN" dirty="0">
                <a:latin typeface="TimesNewRomanPSMT"/>
              </a:rPr>
              <a:t>be </a:t>
            </a:r>
            <a:r>
              <a:rPr lang="zh-CN" altLang="en-US" dirty="0">
                <a:latin typeface="宋体" panose="02010600030101010101" pitchFamily="2" charset="-122"/>
              </a:rPr>
              <a:t>动词的过去式 </a:t>
            </a:r>
            <a:r>
              <a:rPr lang="en-US" altLang="zh-CN" dirty="0">
                <a:latin typeface="TimesNewRomanPSMT"/>
              </a:rPr>
              <a:t>(was / were) / did </a:t>
            </a:r>
            <a:r>
              <a:rPr lang="zh-CN" altLang="en-US" dirty="0">
                <a:latin typeface="宋体" panose="02010600030101010101" pitchFamily="2" charset="-122"/>
              </a:rPr>
              <a:t>＋ </a:t>
            </a:r>
            <a:r>
              <a:rPr lang="en-US" altLang="zh-CN" dirty="0">
                <a:latin typeface="TimesNewRomanPSMT"/>
              </a:rPr>
              <a:t>not.</a:t>
            </a:r>
          </a:p>
          <a:p>
            <a:pPr indent="457200">
              <a:lnSpc>
                <a:spcPct val="130000"/>
              </a:lnSpc>
            </a:pPr>
            <a:r>
              <a:rPr lang="en-US" altLang="zh-CN" i="1" dirty="0">
                <a:latin typeface="TimesNewRomanPS-ItalicMT"/>
              </a:rPr>
              <a:t>e.g</a:t>
            </a:r>
            <a:r>
              <a:rPr lang="en-US" altLang="zh-CN" i="1">
                <a:latin typeface="TimesNewRomanPS-ItalicMT"/>
              </a:rPr>
              <a:t>. </a:t>
            </a:r>
            <a:r>
              <a:rPr lang="en-US" altLang="zh-CN" i="1" smtClean="0">
                <a:latin typeface="TimesNewRomanPS-ItalicMT"/>
              </a:rPr>
              <a:t>  </a:t>
            </a:r>
            <a:r>
              <a:rPr lang="en-US" altLang="zh-CN" smtClean="0">
                <a:latin typeface="TimesNewRomanPSMT"/>
              </a:rPr>
              <a:t>No</a:t>
            </a:r>
            <a:r>
              <a:rPr lang="en-US" altLang="zh-CN" dirty="0">
                <a:latin typeface="TimesNewRomanPSMT"/>
              </a:rPr>
              <a:t>, he wasn’t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不</a:t>
            </a:r>
            <a:r>
              <a:rPr lang="zh-CN" altLang="en-US" dirty="0">
                <a:latin typeface="宋体" panose="02010600030101010101" pitchFamily="2" charset="-122"/>
              </a:rPr>
              <a:t>，他不在。 </a:t>
            </a:r>
            <a:r>
              <a:rPr lang="en-US" altLang="zh-CN" dirty="0">
                <a:latin typeface="TimesNewRomanPSMT"/>
              </a:rPr>
              <a:t>No, we didn’t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不</a:t>
            </a:r>
            <a:r>
              <a:rPr lang="zh-CN" altLang="en-US" dirty="0">
                <a:latin typeface="宋体" panose="02010600030101010101" pitchFamily="2" charset="-122"/>
              </a:rPr>
              <a:t>，我们没有上课。</a:t>
            </a:r>
            <a:endParaRPr lang="zh-CN" altLang="en-US" dirty="0"/>
          </a:p>
        </p:txBody>
      </p:sp>
      <p:sp>
        <p:nvSpPr>
          <p:cNvPr id="4" name="矩形 3"/>
          <p:cNvSpPr/>
          <p:nvPr/>
        </p:nvSpPr>
        <p:spPr>
          <a:xfrm>
            <a:off x="0" y="4015766"/>
            <a:ext cx="8123274" cy="1172914"/>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nSpc>
                <a:spcPct val="130000"/>
              </a:lnSpc>
            </a:pPr>
            <a:r>
              <a:rPr lang="en-US" altLang="zh-CN" sz="2000" b="1" dirty="0"/>
              <a:t>4</a:t>
            </a:r>
            <a:r>
              <a:rPr lang="zh-CN" altLang="en-US" sz="2000" b="1" dirty="0"/>
              <a:t>）特殊疑问句：疑问词＋ </a:t>
            </a:r>
            <a:r>
              <a:rPr lang="en-US" altLang="zh-CN" sz="2000" b="1" dirty="0"/>
              <a:t>be </a:t>
            </a:r>
            <a:r>
              <a:rPr lang="zh-CN" altLang="en-US" sz="2000" b="1" dirty="0"/>
              <a:t>动词的过去式（</a:t>
            </a:r>
            <a:r>
              <a:rPr lang="en-US" altLang="zh-CN" sz="2000" b="1" dirty="0"/>
              <a:t>was / were</a:t>
            </a:r>
            <a:r>
              <a:rPr lang="zh-CN" altLang="en-US" sz="2000" b="1" dirty="0"/>
              <a:t>）＋主语＋其他，或疑问词＋ </a:t>
            </a:r>
            <a:r>
              <a:rPr lang="en-US" altLang="zh-CN" sz="2000" b="1" dirty="0"/>
              <a:t>did </a:t>
            </a:r>
            <a:r>
              <a:rPr lang="zh-CN" altLang="en-US" sz="2000" b="1" dirty="0"/>
              <a:t>＋主语＋动词原形＋其他</a:t>
            </a:r>
          </a:p>
        </p:txBody>
      </p:sp>
      <p:sp>
        <p:nvSpPr>
          <p:cNvPr id="5" name="矩形 4"/>
          <p:cNvSpPr/>
          <p:nvPr/>
        </p:nvSpPr>
        <p:spPr>
          <a:xfrm>
            <a:off x="1013637" y="5356630"/>
            <a:ext cx="7004296" cy="812530"/>
          </a:xfrm>
          <a:prstGeom prst="rect">
            <a:avLst/>
          </a:prstGeom>
        </p:spPr>
        <p:txBody>
          <a:bodyPr wrap="square">
            <a:spAutoFit/>
          </a:bodyPr>
          <a:lstStyle/>
          <a:p>
            <a:pPr indent="457200">
              <a:lnSpc>
                <a:spcPct val="130000"/>
              </a:lnSpc>
            </a:pPr>
            <a:r>
              <a:rPr lang="en-US" altLang="zh-CN" i="1" dirty="0">
                <a:latin typeface="TimesNewRomanPS-ItalicMT"/>
              </a:rPr>
              <a:t>e.g. </a:t>
            </a:r>
            <a:r>
              <a:rPr lang="en-US" altLang="zh-CN" dirty="0">
                <a:latin typeface="TimesNewRomanPSMT"/>
              </a:rPr>
              <a:t>Where was he last night</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他</a:t>
            </a:r>
            <a:r>
              <a:rPr lang="zh-CN" altLang="en-US" dirty="0">
                <a:latin typeface="宋体" panose="02010600030101010101" pitchFamily="2" charset="-122"/>
              </a:rPr>
              <a:t>昨天晚上在哪里？</a:t>
            </a:r>
          </a:p>
          <a:p>
            <a:pPr indent="457200">
              <a:lnSpc>
                <a:spcPct val="130000"/>
              </a:lnSpc>
            </a:pPr>
            <a:r>
              <a:rPr lang="en-US" altLang="zh-CN" smtClean="0">
                <a:latin typeface="TimesNewRomanPSMT"/>
              </a:rPr>
              <a:t>       What </a:t>
            </a:r>
            <a:r>
              <a:rPr lang="en-US" altLang="zh-CN" dirty="0">
                <a:latin typeface="TimesNewRomanPSMT"/>
              </a:rPr>
              <a:t>did you do last week</a:t>
            </a:r>
            <a:r>
              <a:rPr lang="en-US" altLang="zh-CN">
                <a:latin typeface="TimesNewRomanPSMT"/>
              </a:rPr>
              <a:t>? </a:t>
            </a:r>
            <a:r>
              <a:rPr lang="en-US" altLang="zh-CN" smtClean="0">
                <a:latin typeface="TimesNewRomanPSMT"/>
              </a:rPr>
              <a:t>  </a:t>
            </a:r>
            <a:r>
              <a:rPr lang="zh-CN" altLang="en-US" smtClean="0">
                <a:latin typeface="宋体" panose="02010600030101010101" pitchFamily="2" charset="-122"/>
              </a:rPr>
              <a:t>你们</a:t>
            </a:r>
            <a:r>
              <a:rPr lang="zh-CN" altLang="en-US" dirty="0">
                <a:latin typeface="宋体" panose="02010600030101010101" pitchFamily="2" charset="-122"/>
              </a:rPr>
              <a:t>上周做什么了？</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、动词过去式的变化规则</a:t>
            </a:r>
          </a:p>
        </p:txBody>
      </p:sp>
      <p:pic>
        <p:nvPicPr>
          <p:cNvPr id="8" name="图片 7"/>
          <p:cNvPicPr>
            <a:picLocks noChangeAspect="1"/>
          </p:cNvPicPr>
          <p:nvPr/>
        </p:nvPicPr>
        <p:blipFill>
          <a:blip r:embed="rId6" cstate="print">
            <a:clrChange>
              <a:clrFrom>
                <a:srgbClr val="FFFFFF"/>
              </a:clrFrom>
              <a:clrTo>
                <a:srgbClr val="FFFFFF">
                  <a:alpha val="0"/>
                </a:srgbClr>
              </a:clrTo>
            </a:clrChange>
          </a:blip>
          <a:stretch>
            <a:fillRect/>
          </a:stretch>
        </p:blipFill>
        <p:spPr>
          <a:xfrm>
            <a:off x="715926" y="1547000"/>
            <a:ext cx="10760149" cy="417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chemeClr val="accent1"/>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chemeClr val="accent1"/>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1"/>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1"/>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1"/>
                  </a:solidFill>
                  <a:latin typeface="Broadway" pitchFamily="82" charset="0"/>
                  <a:ea typeface="黑体" panose="02010609060101010101" pitchFamily="2" charset="-122"/>
                  <a:cs typeface="Arial" panose="020B0604020202020204" pitchFamily="34" charset="0"/>
                </a:rPr>
                <a:t>1</a:t>
              </a:r>
              <a:endParaRPr lang="zh-CN" altLang="en-US" sz="3600" b="1" dirty="0">
                <a:solidFill>
                  <a:schemeClr val="accent1"/>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67" name="直接连接符 66"/>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68"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69"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70"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71"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72"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73" name="直接连接符 72"/>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4"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5"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76"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77"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78"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79"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80"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81"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82" name="直接连接符 81"/>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83"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84"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mc:AlternateContent xmlns:mc="http://schemas.openxmlformats.org/markup-compatibility/2006">
    <mc:Choice xmlns="" xmlns:p14="http://schemas.microsoft.com/office/powerpoint/2010/main" Requires="p14">
      <p:transition spd="med">
        <p14:prism/>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文本 1"/>
          <p:cNvGrpSpPr/>
          <p:nvPr/>
        </p:nvGrpSpPr>
        <p:grpSpPr>
          <a:xfrm>
            <a:off x="1074802" y="1182311"/>
            <a:ext cx="8435211" cy="1434731"/>
            <a:chOff x="1065759" y="108270"/>
            <a:chExt cx="8435211" cy="1434731"/>
          </a:xfrm>
        </p:grpSpPr>
        <p:cxnSp>
          <p:nvCxnSpPr>
            <p:cNvPr id="12" name="直接连接符 11"/>
            <p:cNvCxnSpPr/>
            <p:nvPr/>
          </p:nvCxnSpPr>
          <p:spPr>
            <a:xfrm>
              <a:off x="1085138" y="1543001"/>
              <a:ext cx="8415832" cy="0"/>
            </a:xfrm>
            <a:prstGeom prst="line">
              <a:avLst/>
            </a:prstGeom>
            <a:noFill/>
            <a:ln w="9525" cap="flat" cmpd="sng" algn="ctr">
              <a:solidFill>
                <a:srgbClr val="C5C5C5"/>
              </a:solidFill>
              <a:prstDash val="solid"/>
            </a:ln>
            <a:effectLst/>
          </p:spPr>
        </p:cxnSp>
        <p:sp>
          <p:nvSpPr>
            <p:cNvPr id="13" name="TextBox 8"/>
            <p:cNvSpPr txBox="1"/>
            <p:nvPr/>
          </p:nvSpPr>
          <p:spPr bwMode="auto">
            <a:xfrm>
              <a:off x="1065759" y="108270"/>
              <a:ext cx="8415832" cy="1421928"/>
            </a:xfrm>
            <a:prstGeom prst="rect">
              <a:avLst/>
            </a:prstGeom>
            <a:noFill/>
          </p:spPr>
          <p:txBody>
            <a:bodyPr wrap="square">
              <a:spAutoFit/>
            </a:bodyPr>
            <a:lstStyle/>
            <a:p>
              <a:pPr indent="457200">
                <a:lnSpc>
                  <a:spcPct val="120000"/>
                </a:lnSpc>
              </a:pPr>
              <a:r>
                <a:rPr lang="en-US" altLang="zh-CN" b="1" dirty="0">
                  <a:solidFill>
                    <a:schemeClr val="accent3">
                      <a:lumMod val="60000"/>
                      <a:lumOff val="40000"/>
                    </a:schemeClr>
                  </a:solidFill>
                </a:rPr>
                <a:t>1</a:t>
              </a:r>
              <a:r>
                <a:rPr lang="zh-CN" altLang="en-US" b="1" dirty="0">
                  <a:solidFill>
                    <a:schemeClr val="accent3">
                      <a:lumMod val="60000"/>
                      <a:lumOff val="40000"/>
                    </a:schemeClr>
                  </a:solidFill>
                </a:rPr>
                <a:t>）表示在过去某个特定时间发生的动作</a:t>
              </a:r>
              <a:endParaRPr lang="en-US" altLang="zh-CN" b="1" dirty="0">
                <a:solidFill>
                  <a:schemeClr val="accent3">
                    <a:lumMod val="60000"/>
                    <a:lumOff val="40000"/>
                  </a:schemeClr>
                </a:solidFill>
              </a:endParaRPr>
            </a:p>
            <a:p>
              <a:pPr indent="457200">
                <a:lnSpc>
                  <a:spcPct val="120000"/>
                </a:lnSpc>
              </a:pPr>
              <a:r>
                <a:rPr lang="zh-CN" altLang="en-US" dirty="0"/>
                <a:t>常与表示过去的时间状语或从句连用，如：</a:t>
              </a:r>
              <a:r>
                <a:rPr lang="en-US" altLang="zh-CN" dirty="0"/>
                <a:t>yesterday, last week, last year, in 1993, at that time, once, a few days ago </a:t>
              </a:r>
              <a:r>
                <a:rPr lang="zh-CN" altLang="en-US" dirty="0"/>
                <a:t>等等。</a:t>
              </a:r>
              <a:endParaRPr lang="en-US" altLang="zh-CN" dirty="0"/>
            </a:p>
            <a:p>
              <a:pPr indent="457200">
                <a:lnSpc>
                  <a:spcPct val="120000"/>
                </a:lnSpc>
              </a:pPr>
              <a:r>
                <a:rPr lang="en-US" altLang="zh-CN" i="1" dirty="0"/>
                <a:t>e.g. </a:t>
              </a:r>
              <a:r>
                <a:rPr lang="en-US" altLang="zh-CN" dirty="0"/>
                <a:t>I had a word with Julia this morning. </a:t>
              </a:r>
              <a:r>
                <a:rPr lang="zh-CN" altLang="en-US" dirty="0"/>
                <a:t>今天早晨，我跟朱莉娅说了几句话。</a:t>
              </a:r>
              <a:endParaRPr lang="zh-CN" altLang="en-US" sz="16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、一般过去时的用法</a:t>
            </a:r>
          </a:p>
        </p:txBody>
      </p:sp>
      <p:sp>
        <p:nvSpPr>
          <p:cNvPr id="9" name="深色1"/>
          <p:cNvSpPr/>
          <p:nvPr/>
        </p:nvSpPr>
        <p:spPr>
          <a:xfrm>
            <a:off x="-8478" y="1178974"/>
            <a:ext cx="2081827" cy="5200561"/>
          </a:xfrm>
          <a:custGeom>
            <a:avLst/>
            <a:gdLst/>
            <a:ahLst/>
            <a:cxnLst/>
            <a:rect l="l" t="t" r="r" b="b"/>
            <a:pathLst>
              <a:path w="2662394" h="4430712">
                <a:moveTo>
                  <a:pt x="0" y="0"/>
                </a:moveTo>
                <a:lnTo>
                  <a:pt x="945429" y="0"/>
                </a:lnTo>
                <a:lnTo>
                  <a:pt x="2662394" y="4430712"/>
                </a:lnTo>
                <a:lnTo>
                  <a:pt x="0" y="4430712"/>
                </a:lnTo>
                <a:close/>
              </a:path>
            </a:pathLst>
          </a:custGeom>
          <a:solidFill>
            <a:schemeClr val="accent2">
              <a:lumMod val="40000"/>
              <a:lumOff val="60000"/>
            </a:schemeClr>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lnSpc>
                <a:spcPct val="120000"/>
              </a:lnSpc>
              <a:spcBef>
                <a:spcPct val="0"/>
              </a:spcBef>
              <a:spcAft>
                <a:spcPct val="0"/>
              </a:spcAft>
              <a:defRPr/>
            </a:pPr>
            <a:endParaRPr lang="zh-CN" altLang="en-US" b="1" kern="0">
              <a:solidFill>
                <a:sysClr val="window" lastClr="FFFFFF"/>
              </a:solidFill>
              <a:latin typeface="Calibri" panose="020F0502020204030204"/>
              <a:ea typeface="微软雅黑" panose="020B0503020204020204" pitchFamily="34" charset="-122"/>
            </a:endParaRPr>
          </a:p>
        </p:txBody>
      </p:sp>
      <p:grpSp>
        <p:nvGrpSpPr>
          <p:cNvPr id="15" name="文本 2"/>
          <p:cNvGrpSpPr/>
          <p:nvPr/>
        </p:nvGrpSpPr>
        <p:grpSpPr>
          <a:xfrm>
            <a:off x="1298995" y="2663237"/>
            <a:ext cx="8211018" cy="1120800"/>
            <a:chOff x="1356972" y="1132471"/>
            <a:chExt cx="8211018" cy="1120800"/>
          </a:xfrm>
        </p:grpSpPr>
        <p:cxnSp>
          <p:nvCxnSpPr>
            <p:cNvPr id="16" name="直接连接符 15"/>
            <p:cNvCxnSpPr/>
            <p:nvPr/>
          </p:nvCxnSpPr>
          <p:spPr>
            <a:xfrm>
              <a:off x="1472105" y="2215666"/>
              <a:ext cx="8095885" cy="37605"/>
            </a:xfrm>
            <a:prstGeom prst="line">
              <a:avLst/>
            </a:prstGeom>
            <a:noFill/>
            <a:ln w="9525" cap="flat" cmpd="sng" algn="ctr">
              <a:solidFill>
                <a:srgbClr val="C5C5C5"/>
              </a:solidFill>
              <a:prstDash val="solid"/>
            </a:ln>
            <a:effectLst/>
          </p:spPr>
        </p:cxnSp>
        <p:sp>
          <p:nvSpPr>
            <p:cNvPr id="17" name="TextBox 11"/>
            <p:cNvSpPr txBox="1"/>
            <p:nvPr/>
          </p:nvSpPr>
          <p:spPr bwMode="auto">
            <a:xfrm>
              <a:off x="1356972" y="1132471"/>
              <a:ext cx="8176332" cy="1089529"/>
            </a:xfrm>
            <a:prstGeom prst="rect">
              <a:avLst/>
            </a:prstGeom>
            <a:noFill/>
          </p:spPr>
          <p:txBody>
            <a:bodyPr wrap="square">
              <a:spAutoFit/>
            </a:bodyPr>
            <a:lstStyle/>
            <a:p>
              <a:pPr indent="457200">
                <a:lnSpc>
                  <a:spcPct val="120000"/>
                </a:lnSpc>
              </a:pPr>
              <a:r>
                <a:rPr lang="en-US" altLang="zh-CN" b="1" dirty="0">
                  <a:solidFill>
                    <a:schemeClr val="accent3">
                      <a:lumMod val="60000"/>
                      <a:lumOff val="40000"/>
                    </a:schemeClr>
                  </a:solidFill>
                </a:rPr>
                <a:t>2</a:t>
              </a:r>
              <a:r>
                <a:rPr lang="zh-CN" altLang="en-US" b="1" dirty="0">
                  <a:solidFill>
                    <a:schemeClr val="accent3">
                      <a:lumMod val="60000"/>
                      <a:lumOff val="40000"/>
                    </a:schemeClr>
                  </a:solidFill>
                </a:rPr>
                <a:t>）表示在此之前一段时间内经常或反复的动作</a:t>
              </a:r>
            </a:p>
            <a:p>
              <a:pPr indent="457200">
                <a:lnSpc>
                  <a:spcPct val="120000"/>
                </a:lnSpc>
              </a:pPr>
              <a:r>
                <a:rPr lang="zh-CN" altLang="en-US" dirty="0"/>
                <a:t>常与</a:t>
              </a:r>
              <a:r>
                <a:rPr lang="en-US" altLang="zh-CN" dirty="0"/>
                <a:t>always</a:t>
              </a:r>
              <a:r>
                <a:rPr lang="zh-CN" altLang="en-US" dirty="0"/>
                <a:t>，</a:t>
              </a:r>
              <a:r>
                <a:rPr lang="en-US" altLang="zh-CN" dirty="0"/>
                <a:t>often </a:t>
              </a:r>
              <a:r>
                <a:rPr lang="zh-CN" altLang="en-US" dirty="0"/>
                <a:t>等词连用，表示过去经常性的动作。</a:t>
              </a:r>
            </a:p>
            <a:p>
              <a:pPr indent="457200">
                <a:lnSpc>
                  <a:spcPct val="120000"/>
                </a:lnSpc>
              </a:pPr>
              <a:r>
                <a:rPr lang="en-US" altLang="zh-CN" dirty="0"/>
                <a:t>e.g. Mrs. Peter always carried an umbrella. </a:t>
              </a:r>
              <a:r>
                <a:rPr lang="zh-CN" altLang="en-US" dirty="0"/>
                <a:t>彼得太太过去老是带着一把伞。</a:t>
              </a:r>
            </a:p>
          </p:txBody>
        </p:sp>
      </p:grpSp>
      <p:grpSp>
        <p:nvGrpSpPr>
          <p:cNvPr id="18" name="文本 3"/>
          <p:cNvGrpSpPr/>
          <p:nvPr/>
        </p:nvGrpSpPr>
        <p:grpSpPr>
          <a:xfrm>
            <a:off x="1569341" y="3771360"/>
            <a:ext cx="7940672" cy="1089529"/>
            <a:chOff x="1560298" y="2286558"/>
            <a:chExt cx="7940672" cy="1089529"/>
          </a:xfrm>
        </p:grpSpPr>
        <p:cxnSp>
          <p:nvCxnSpPr>
            <p:cNvPr id="19" name="直接连接符 18"/>
            <p:cNvCxnSpPr/>
            <p:nvPr/>
          </p:nvCxnSpPr>
          <p:spPr>
            <a:xfrm>
              <a:off x="1724061" y="3358674"/>
              <a:ext cx="7776909" cy="0"/>
            </a:xfrm>
            <a:prstGeom prst="line">
              <a:avLst/>
            </a:prstGeom>
            <a:noFill/>
            <a:ln w="9525" cap="flat" cmpd="sng" algn="ctr">
              <a:solidFill>
                <a:srgbClr val="C5C5C5"/>
              </a:solidFill>
              <a:prstDash val="solid"/>
            </a:ln>
            <a:effectLst/>
          </p:spPr>
        </p:cxnSp>
        <p:sp>
          <p:nvSpPr>
            <p:cNvPr id="20" name="TextBox 14"/>
            <p:cNvSpPr txBox="1"/>
            <p:nvPr/>
          </p:nvSpPr>
          <p:spPr bwMode="auto">
            <a:xfrm>
              <a:off x="1560298" y="2286558"/>
              <a:ext cx="7465512" cy="1089529"/>
            </a:xfrm>
            <a:prstGeom prst="rect">
              <a:avLst/>
            </a:prstGeom>
            <a:noFill/>
          </p:spPr>
          <p:txBody>
            <a:bodyPr wrap="square">
              <a:spAutoFit/>
            </a:bodyPr>
            <a:lstStyle/>
            <a:p>
              <a:pPr indent="457200">
                <a:lnSpc>
                  <a:spcPct val="120000"/>
                </a:lnSpc>
              </a:pPr>
              <a:r>
                <a:rPr lang="en-US" altLang="zh-CN" b="1" dirty="0">
                  <a:solidFill>
                    <a:schemeClr val="accent3">
                      <a:lumMod val="60000"/>
                      <a:lumOff val="40000"/>
                    </a:schemeClr>
                  </a:solidFill>
                </a:rPr>
                <a:t>3</a:t>
              </a:r>
              <a:r>
                <a:rPr lang="zh-CN" altLang="en-US" b="1" dirty="0">
                  <a:solidFill>
                    <a:schemeClr val="accent3">
                      <a:lumMod val="60000"/>
                      <a:lumOff val="40000"/>
                    </a:schemeClr>
                  </a:solidFill>
                </a:rPr>
                <a:t>）表示出生或死亡的情况多用过去时</a:t>
              </a:r>
            </a:p>
            <a:p>
              <a:pPr indent="457200">
                <a:lnSpc>
                  <a:spcPct val="120000"/>
                </a:lnSpc>
              </a:pPr>
              <a:r>
                <a:rPr lang="zh-CN" altLang="en-US" dirty="0"/>
                <a:t>表示某人的出生或死亡通常用一般过去时。</a:t>
              </a:r>
            </a:p>
            <a:p>
              <a:pPr indent="457200">
                <a:lnSpc>
                  <a:spcPct val="120000"/>
                </a:lnSpc>
              </a:pPr>
              <a:r>
                <a:rPr lang="en-US" altLang="zh-CN" dirty="0"/>
                <a:t>e.g. He died in the accident last year. </a:t>
              </a:r>
              <a:r>
                <a:rPr lang="zh-CN" altLang="en-US" dirty="0"/>
                <a:t>他在去年的那场事故中去世了。</a:t>
              </a:r>
            </a:p>
          </p:txBody>
        </p:sp>
      </p:grpSp>
      <p:sp>
        <p:nvSpPr>
          <p:cNvPr id="21" name="TextBox 20"/>
          <p:cNvSpPr txBox="1"/>
          <p:nvPr/>
        </p:nvSpPr>
        <p:spPr bwMode="auto">
          <a:xfrm>
            <a:off x="1982659" y="4857593"/>
            <a:ext cx="7161337" cy="1421928"/>
          </a:xfrm>
          <a:prstGeom prst="rect">
            <a:avLst/>
          </a:prstGeom>
          <a:noFill/>
        </p:spPr>
        <p:txBody>
          <a:bodyPr wrap="square">
            <a:spAutoFit/>
          </a:bodyPr>
          <a:lstStyle/>
          <a:p>
            <a:pPr indent="457200">
              <a:lnSpc>
                <a:spcPct val="120000"/>
              </a:lnSpc>
            </a:pPr>
            <a:r>
              <a:rPr lang="en-US" altLang="zh-CN" b="1" dirty="0">
                <a:solidFill>
                  <a:schemeClr val="accent3">
                    <a:lumMod val="60000"/>
                    <a:lumOff val="40000"/>
                  </a:schemeClr>
                </a:solidFill>
              </a:rPr>
              <a:t>4</a:t>
            </a:r>
            <a:r>
              <a:rPr lang="zh-CN" altLang="en-US" b="1" dirty="0">
                <a:solidFill>
                  <a:schemeClr val="accent3">
                    <a:lumMod val="60000"/>
                    <a:lumOff val="40000"/>
                  </a:schemeClr>
                </a:solidFill>
              </a:rPr>
              <a:t>）表示说话时已经发生的动作或存在的状态</a:t>
            </a:r>
          </a:p>
          <a:p>
            <a:pPr indent="457200">
              <a:lnSpc>
                <a:spcPct val="120000"/>
              </a:lnSpc>
            </a:pPr>
            <a:r>
              <a:rPr lang="zh-CN" altLang="en-US" dirty="0"/>
              <a:t>有些句子，虽然没有表示过去确定时间的状语，但实际上是指过去发生的动作或存在的状态，也要用过去时。</a:t>
            </a:r>
          </a:p>
          <a:p>
            <a:pPr indent="457200">
              <a:lnSpc>
                <a:spcPct val="120000"/>
              </a:lnSpc>
            </a:pPr>
            <a:r>
              <a:rPr lang="en-US" altLang="zh-CN" dirty="0"/>
              <a:t>e.g. I didn’t know you were in Paris. </a:t>
            </a:r>
            <a:r>
              <a:rPr lang="zh-CN" altLang="en-US" dirty="0"/>
              <a:t>我不知道你在巴黎。</a:t>
            </a:r>
          </a:p>
        </p:txBody>
      </p:sp>
      <p:cxnSp>
        <p:nvCxnSpPr>
          <p:cNvPr id="22" name="直接连接符 21"/>
          <p:cNvCxnSpPr/>
          <p:nvPr/>
        </p:nvCxnSpPr>
        <p:spPr>
          <a:xfrm flipV="1">
            <a:off x="2062713" y="6274113"/>
            <a:ext cx="7447300" cy="18625"/>
          </a:xfrm>
          <a:prstGeom prst="line">
            <a:avLst/>
          </a:prstGeom>
          <a:noFill/>
          <a:ln w="9525" cap="flat" cmpd="sng" algn="ctr">
            <a:solidFill>
              <a:srgbClr val="C5C5C5"/>
            </a:solidFill>
            <a:prstDash val="solid"/>
          </a:ln>
          <a:effectLst/>
        </p:spPr>
      </p:cxnSp>
      <p:pic>
        <p:nvPicPr>
          <p:cNvPr id="34"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568427" y="3766882"/>
            <a:ext cx="3623573" cy="25126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20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40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6464" y="754627"/>
            <a:ext cx="8303170"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Write down the past forms of the verbs.</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（写出下列动词的过去式形式。）</a:t>
            </a:r>
          </a:p>
        </p:txBody>
      </p:sp>
      <p:grpSp>
        <p:nvGrpSpPr>
          <p:cNvPr id="3" name="组合 7"/>
          <p:cNvGrpSpPr/>
          <p:nvPr/>
        </p:nvGrpSpPr>
        <p:grpSpPr>
          <a:xfrm>
            <a:off x="891630" y="463894"/>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5"/>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616464" y="3359607"/>
            <a:ext cx="7655127"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Fill in the blanks with the correct forms of the verbs in brackets.</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（用括号中动词的适当形式填空。）</a:t>
            </a:r>
          </a:p>
        </p:txBody>
      </p:sp>
      <p:grpSp>
        <p:nvGrpSpPr>
          <p:cNvPr id="8" name="组合 7"/>
          <p:cNvGrpSpPr/>
          <p:nvPr/>
        </p:nvGrpSpPr>
        <p:grpSpPr>
          <a:xfrm>
            <a:off x="891630" y="3068874"/>
            <a:ext cx="964287" cy="900000"/>
            <a:chOff x="953972" y="653411"/>
            <a:chExt cx="964287" cy="900000"/>
          </a:xfrm>
          <a:solidFill>
            <a:srgbClr val="0495EE"/>
          </a:solidFill>
        </p:grpSpPr>
        <p:sp>
          <p:nvSpPr>
            <p:cNvPr id="9"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10"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1083372" y="1495245"/>
            <a:ext cx="10025256" cy="892552"/>
          </a:xfrm>
          <a:prstGeom prst="rect">
            <a:avLst/>
          </a:prstGeom>
        </p:spPr>
        <p:txBody>
          <a:bodyPr wrap="square">
            <a:spAutoFit/>
          </a:bodyPr>
          <a:lstStyle/>
          <a:p>
            <a:pPr>
              <a:lnSpc>
                <a:spcPct val="130000"/>
              </a:lnSpc>
            </a:pPr>
            <a:r>
              <a:rPr lang="en-US" altLang="zh-CN" sz="2000" dirty="0">
                <a:latin typeface="Times New Roman" panose="02020603050405020304" charset="0"/>
                <a:cs typeface="Times New Roman" panose="02020603050405020304" charset="0"/>
              </a:rPr>
              <a:t>1   touch __________                           2   stay __________                         3   cry __________</a:t>
            </a:r>
          </a:p>
          <a:p>
            <a:pPr>
              <a:lnSpc>
                <a:spcPct val="130000"/>
              </a:lnSpc>
            </a:pPr>
            <a:r>
              <a:rPr lang="en-US" altLang="zh-CN" sz="2000" dirty="0">
                <a:latin typeface="Times New Roman" panose="02020603050405020304" charset="0"/>
                <a:cs typeface="Times New Roman" panose="02020603050405020304" charset="0"/>
              </a:rPr>
              <a:t>4   go __________                                5   have __________                        6   come __________</a:t>
            </a:r>
            <a:endParaRPr lang="zh-CN" altLang="en-US" sz="2000" dirty="0">
              <a:latin typeface="Times New Roman" panose="02020603050405020304" charset="0"/>
              <a:cs typeface="Times New Roman" panose="02020603050405020304" charset="0"/>
            </a:endParaRPr>
          </a:p>
        </p:txBody>
      </p:sp>
      <p:sp>
        <p:nvSpPr>
          <p:cNvPr id="22" name="矩形 21"/>
          <p:cNvSpPr/>
          <p:nvPr/>
        </p:nvSpPr>
        <p:spPr>
          <a:xfrm>
            <a:off x="2886867" y="4304704"/>
            <a:ext cx="6418267" cy="1532727"/>
          </a:xfrm>
          <a:prstGeom prst="rect">
            <a:avLst/>
          </a:prstGeom>
        </p:spPr>
        <p:txBody>
          <a:bodyPr wrap="square">
            <a:spAutoFit/>
          </a:bodyPr>
          <a:lstStyle/>
          <a:p>
            <a:pPr>
              <a:lnSpc>
                <a:spcPct val="130000"/>
              </a:lnSpc>
            </a:pPr>
            <a:r>
              <a:rPr lang="en-US" altLang="zh-CN" dirty="0">
                <a:latin typeface="Times New Roman" panose="02020603050405020304" charset="0"/>
                <a:cs typeface="Times New Roman" panose="02020603050405020304" charset="0"/>
              </a:rPr>
              <a:t>1   Mary ___________ (come) to China last month.</a:t>
            </a:r>
          </a:p>
          <a:p>
            <a:pPr>
              <a:lnSpc>
                <a:spcPct val="130000"/>
              </a:lnSpc>
            </a:pPr>
            <a:r>
              <a:rPr lang="en-US" altLang="zh-CN" dirty="0">
                <a:latin typeface="Times New Roman" panose="02020603050405020304" charset="0"/>
                <a:cs typeface="Times New Roman" panose="02020603050405020304" charset="0"/>
              </a:rPr>
              <a:t>2   There _________ (be) a telephone call for you just now.</a:t>
            </a:r>
          </a:p>
          <a:p>
            <a:pPr>
              <a:lnSpc>
                <a:spcPct val="130000"/>
              </a:lnSpc>
            </a:pPr>
            <a:r>
              <a:rPr lang="en-US" altLang="zh-CN" dirty="0">
                <a:latin typeface="Times New Roman" panose="02020603050405020304" charset="0"/>
                <a:cs typeface="Times New Roman" panose="02020603050405020304" charset="0"/>
              </a:rPr>
              <a:t>3   I listened but ___________ (hear) nothing.</a:t>
            </a:r>
          </a:p>
          <a:p>
            <a:pPr>
              <a:lnSpc>
                <a:spcPct val="130000"/>
              </a:lnSpc>
            </a:pPr>
            <a:r>
              <a:rPr lang="en-US" altLang="zh-CN" dirty="0">
                <a:latin typeface="Times New Roman" panose="02020603050405020304" charset="0"/>
                <a:cs typeface="Times New Roman" panose="02020603050405020304" charset="0"/>
              </a:rPr>
              <a:t>4   Mike _____________ (not go) to bed until 12 o’clock last night.</a:t>
            </a:r>
            <a:endParaRPr lang="zh-CN" altLang="en-US" dirty="0">
              <a:latin typeface="Times New Roman" panose="02020603050405020304" charset="0"/>
              <a:cs typeface="Times New Roman" panose="02020603050405020304" charset="0"/>
            </a:endParaRPr>
          </a:p>
        </p:txBody>
      </p:sp>
      <p:sp>
        <p:nvSpPr>
          <p:cNvPr id="23" name="矩形 22"/>
          <p:cNvSpPr/>
          <p:nvPr/>
        </p:nvSpPr>
        <p:spPr>
          <a:xfrm>
            <a:off x="2171967" y="1441598"/>
            <a:ext cx="1213666" cy="461665"/>
          </a:xfrm>
          <a:prstGeom prst="rect">
            <a:avLst/>
          </a:prstGeom>
        </p:spPr>
        <p:txBody>
          <a:bodyPr wrap="none">
            <a:spAutoFit/>
          </a:bodyPr>
          <a:lstStyle/>
          <a:p>
            <a:r>
              <a:rPr lang="en-US" altLang="zh-CN" sz="2400" b="1" i="1" dirty="0">
                <a:solidFill>
                  <a:srgbClr val="FF0000"/>
                </a:solidFill>
              </a:rPr>
              <a:t>touched</a:t>
            </a:r>
            <a:endParaRPr lang="zh-CN" altLang="en-US" sz="2400" b="1" i="1" dirty="0">
              <a:solidFill>
                <a:srgbClr val="FF0000"/>
              </a:solidFill>
            </a:endParaRPr>
          </a:p>
        </p:txBody>
      </p:sp>
      <p:sp>
        <p:nvSpPr>
          <p:cNvPr id="24" name="矩形 23"/>
          <p:cNvSpPr/>
          <p:nvPr/>
        </p:nvSpPr>
        <p:spPr>
          <a:xfrm>
            <a:off x="6000307" y="1441597"/>
            <a:ext cx="1025474" cy="461665"/>
          </a:xfrm>
          <a:prstGeom prst="rect">
            <a:avLst/>
          </a:prstGeom>
        </p:spPr>
        <p:txBody>
          <a:bodyPr wrap="none">
            <a:spAutoFit/>
          </a:bodyPr>
          <a:lstStyle/>
          <a:p>
            <a:r>
              <a:rPr lang="en-US" altLang="zh-CN" sz="2400" b="1" i="1" dirty="0">
                <a:solidFill>
                  <a:srgbClr val="FF0000"/>
                </a:solidFill>
              </a:rPr>
              <a:t>stayed</a:t>
            </a:r>
            <a:endParaRPr lang="zh-CN" altLang="en-US" sz="2400" b="1" i="1" dirty="0">
              <a:solidFill>
                <a:srgbClr val="FF0000"/>
              </a:solidFill>
            </a:endParaRPr>
          </a:p>
        </p:txBody>
      </p:sp>
      <p:sp>
        <p:nvSpPr>
          <p:cNvPr id="25" name="矩形 24"/>
          <p:cNvSpPr/>
          <p:nvPr/>
        </p:nvSpPr>
        <p:spPr>
          <a:xfrm>
            <a:off x="9640455" y="1438137"/>
            <a:ext cx="808235" cy="461665"/>
          </a:xfrm>
          <a:prstGeom prst="rect">
            <a:avLst/>
          </a:prstGeom>
        </p:spPr>
        <p:txBody>
          <a:bodyPr wrap="none">
            <a:spAutoFit/>
          </a:bodyPr>
          <a:lstStyle/>
          <a:p>
            <a:r>
              <a:rPr lang="en-US" altLang="zh-CN" sz="2400" b="1" i="1" dirty="0">
                <a:solidFill>
                  <a:srgbClr val="FF0000"/>
                </a:solidFill>
              </a:rPr>
              <a:t>cried</a:t>
            </a:r>
            <a:endParaRPr lang="zh-CN" altLang="en-US" sz="2400" b="1" i="1" dirty="0">
              <a:solidFill>
                <a:srgbClr val="FF0000"/>
              </a:solidFill>
            </a:endParaRPr>
          </a:p>
        </p:txBody>
      </p:sp>
      <p:sp>
        <p:nvSpPr>
          <p:cNvPr id="26" name="矩形 25"/>
          <p:cNvSpPr/>
          <p:nvPr/>
        </p:nvSpPr>
        <p:spPr>
          <a:xfrm>
            <a:off x="1930491" y="1871402"/>
            <a:ext cx="888705" cy="461665"/>
          </a:xfrm>
          <a:prstGeom prst="rect">
            <a:avLst/>
          </a:prstGeom>
        </p:spPr>
        <p:txBody>
          <a:bodyPr wrap="none">
            <a:spAutoFit/>
          </a:bodyPr>
          <a:lstStyle/>
          <a:p>
            <a:r>
              <a:rPr lang="en-US" altLang="zh-CN" kern="100" dirty="0">
                <a:latin typeface="Times New Roman" panose="02020603050405020304" charset="0"/>
              </a:rPr>
              <a:t> </a:t>
            </a:r>
            <a:r>
              <a:rPr lang="en-US" altLang="zh-CN" sz="2400" b="1" i="1" dirty="0">
                <a:solidFill>
                  <a:srgbClr val="FF0000"/>
                </a:solidFill>
              </a:rPr>
              <a:t>went</a:t>
            </a:r>
            <a:endParaRPr lang="zh-CN" altLang="en-US" sz="2400" b="1" i="1" dirty="0">
              <a:solidFill>
                <a:srgbClr val="FF0000"/>
              </a:solidFill>
            </a:endParaRPr>
          </a:p>
        </p:txBody>
      </p:sp>
      <p:sp>
        <p:nvSpPr>
          <p:cNvPr id="27" name="矩形 26"/>
          <p:cNvSpPr/>
          <p:nvPr/>
        </p:nvSpPr>
        <p:spPr>
          <a:xfrm>
            <a:off x="6241566" y="1865879"/>
            <a:ext cx="670376" cy="461665"/>
          </a:xfrm>
          <a:prstGeom prst="rect">
            <a:avLst/>
          </a:prstGeom>
        </p:spPr>
        <p:txBody>
          <a:bodyPr wrap="none">
            <a:spAutoFit/>
          </a:bodyPr>
          <a:lstStyle/>
          <a:p>
            <a:r>
              <a:rPr lang="en-US" altLang="zh-CN" sz="2400" b="1" i="1" dirty="0">
                <a:solidFill>
                  <a:srgbClr val="FF0000"/>
                </a:solidFill>
              </a:rPr>
              <a:t>had</a:t>
            </a:r>
            <a:endParaRPr lang="zh-CN" altLang="en-US" sz="2400" b="1" i="1" dirty="0">
              <a:solidFill>
                <a:srgbClr val="FF0000"/>
              </a:solidFill>
            </a:endParaRPr>
          </a:p>
        </p:txBody>
      </p:sp>
      <p:sp>
        <p:nvSpPr>
          <p:cNvPr id="28" name="矩形 27"/>
          <p:cNvSpPr/>
          <p:nvPr/>
        </p:nvSpPr>
        <p:spPr>
          <a:xfrm>
            <a:off x="9919634" y="1865915"/>
            <a:ext cx="868315" cy="461665"/>
          </a:xfrm>
          <a:prstGeom prst="rect">
            <a:avLst/>
          </a:prstGeom>
        </p:spPr>
        <p:txBody>
          <a:bodyPr wrap="none">
            <a:spAutoFit/>
          </a:bodyPr>
          <a:lstStyle/>
          <a:p>
            <a:r>
              <a:rPr lang="en-US" altLang="zh-CN" sz="2400" b="1" i="1" dirty="0">
                <a:solidFill>
                  <a:srgbClr val="FF0000"/>
                </a:solidFill>
              </a:rPr>
              <a:t>came</a:t>
            </a:r>
            <a:endParaRPr lang="zh-CN" altLang="en-US" sz="2400" b="1" i="1" dirty="0">
              <a:solidFill>
                <a:srgbClr val="FF0000"/>
              </a:solidFill>
            </a:endParaRPr>
          </a:p>
        </p:txBody>
      </p:sp>
      <p:sp>
        <p:nvSpPr>
          <p:cNvPr id="29" name="矩形 28"/>
          <p:cNvSpPr/>
          <p:nvPr/>
        </p:nvSpPr>
        <p:spPr>
          <a:xfrm>
            <a:off x="4085902" y="4254731"/>
            <a:ext cx="868315" cy="461665"/>
          </a:xfrm>
          <a:prstGeom prst="rect">
            <a:avLst/>
          </a:prstGeom>
        </p:spPr>
        <p:txBody>
          <a:bodyPr wrap="none">
            <a:spAutoFit/>
          </a:bodyPr>
          <a:lstStyle/>
          <a:p>
            <a:r>
              <a:rPr lang="en-US" altLang="zh-CN" sz="2400" b="1" i="1" dirty="0">
                <a:solidFill>
                  <a:srgbClr val="FF0000"/>
                </a:solidFill>
              </a:rPr>
              <a:t>came</a:t>
            </a:r>
            <a:endParaRPr lang="zh-CN" altLang="en-US" sz="2400" b="1" i="1" dirty="0">
              <a:solidFill>
                <a:srgbClr val="FF0000"/>
              </a:solidFill>
            </a:endParaRPr>
          </a:p>
        </p:txBody>
      </p:sp>
      <p:sp>
        <p:nvSpPr>
          <p:cNvPr id="30" name="矩形 29"/>
          <p:cNvSpPr/>
          <p:nvPr/>
        </p:nvSpPr>
        <p:spPr>
          <a:xfrm>
            <a:off x="4043370" y="4609403"/>
            <a:ext cx="697627" cy="461665"/>
          </a:xfrm>
          <a:prstGeom prst="rect">
            <a:avLst/>
          </a:prstGeom>
        </p:spPr>
        <p:txBody>
          <a:bodyPr wrap="none">
            <a:spAutoFit/>
          </a:bodyPr>
          <a:lstStyle/>
          <a:p>
            <a:r>
              <a:rPr lang="en-US" altLang="zh-CN" sz="2400" b="1" i="1" dirty="0">
                <a:solidFill>
                  <a:srgbClr val="FF0000"/>
                </a:solidFill>
              </a:rPr>
              <a:t>was</a:t>
            </a:r>
            <a:endParaRPr lang="zh-CN" altLang="en-US" sz="2400" b="1" i="1" dirty="0">
              <a:solidFill>
                <a:srgbClr val="FF0000"/>
              </a:solidFill>
            </a:endParaRPr>
          </a:p>
        </p:txBody>
      </p:sp>
      <p:sp>
        <p:nvSpPr>
          <p:cNvPr id="31" name="矩形 30"/>
          <p:cNvSpPr/>
          <p:nvPr/>
        </p:nvSpPr>
        <p:spPr>
          <a:xfrm>
            <a:off x="4711552" y="4961849"/>
            <a:ext cx="1107996" cy="461665"/>
          </a:xfrm>
          <a:prstGeom prst="rect">
            <a:avLst/>
          </a:prstGeom>
        </p:spPr>
        <p:txBody>
          <a:bodyPr wrap="none">
            <a:spAutoFit/>
          </a:bodyPr>
          <a:lstStyle/>
          <a:p>
            <a:r>
              <a:rPr lang="en-US" altLang="zh-CN" sz="2400" b="1" i="1" dirty="0">
                <a:solidFill>
                  <a:srgbClr val="FF0000"/>
                </a:solidFill>
              </a:rPr>
              <a:t>heard</a:t>
            </a:r>
            <a:r>
              <a:rPr lang="en-US" altLang="zh-CN" kern="100" dirty="0">
                <a:latin typeface="Times New Roman" panose="02020603050405020304" charset="0"/>
              </a:rPr>
              <a:t>	</a:t>
            </a:r>
            <a:endParaRPr lang="zh-CN" altLang="en-US" dirty="0"/>
          </a:p>
        </p:txBody>
      </p:sp>
      <p:sp>
        <p:nvSpPr>
          <p:cNvPr id="32" name="矩形 31"/>
          <p:cNvSpPr/>
          <p:nvPr/>
        </p:nvSpPr>
        <p:spPr>
          <a:xfrm>
            <a:off x="3857057" y="5330869"/>
            <a:ext cx="1326004" cy="461665"/>
          </a:xfrm>
          <a:prstGeom prst="rect">
            <a:avLst/>
          </a:prstGeom>
        </p:spPr>
        <p:txBody>
          <a:bodyPr wrap="none">
            <a:spAutoFit/>
          </a:bodyPr>
          <a:lstStyle/>
          <a:p>
            <a:r>
              <a:rPr lang="en-US" altLang="zh-CN" sz="2400" b="1" i="1" dirty="0">
                <a:solidFill>
                  <a:srgbClr val="FF0000"/>
                </a:solidFill>
              </a:rPr>
              <a:t>didn’t go</a:t>
            </a:r>
            <a:endParaRPr lang="zh-CN"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 calcmode="lin" valueType="num">
                                      <p:cBhvr additive="base">
                                        <p:cTn id="2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2" presetClass="entr" presetSubtype="4"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p:tgtEl>
                                          <p:spTgt spid="7"/>
                                        </p:tgtEl>
                                        <p:attrNameLst>
                                          <p:attrName>ppt_y</p:attrName>
                                        </p:attrNameLst>
                                      </p:cBhvr>
                                      <p:tavLst>
                                        <p:tav tm="0">
                                          <p:val>
                                            <p:strVal val="#ppt_y+#ppt_h*1.125000"/>
                                          </p:val>
                                        </p:tav>
                                        <p:tav tm="100000">
                                          <p:val>
                                            <p:strVal val="#ppt_y"/>
                                          </p:val>
                                        </p:tav>
                                      </p:tavLst>
                                    </p:anim>
                                    <p:animEffect transition="in" filter="wipe(up)">
                                      <p:cBhvr>
                                        <p:cTn id="48" dur="500"/>
                                        <p:tgtEl>
                                          <p:spTgt spid="7"/>
                                        </p:tgtEl>
                                      </p:cBhvr>
                                    </p:animEffect>
                                  </p:childTnLst>
                                </p:cTn>
                              </p:par>
                              <p:par>
                                <p:cTn id="49" presetID="1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p:tgtEl>
                                          <p:spTgt spid="8"/>
                                        </p:tgtEl>
                                        <p:attrNameLst>
                                          <p:attrName>ppt_y</p:attrName>
                                        </p:attrNameLst>
                                      </p:cBhvr>
                                      <p:tavLst>
                                        <p:tav tm="0">
                                          <p:val>
                                            <p:strVal val="#ppt_y+#ppt_h*1.125000"/>
                                          </p:val>
                                        </p:tav>
                                        <p:tav tm="100000">
                                          <p:val>
                                            <p:strVal val="#ppt_y"/>
                                          </p:val>
                                        </p:tav>
                                      </p:tavLst>
                                    </p:anim>
                                    <p:animEffect transition="in" filter="wipe(up)">
                                      <p:cBhvr>
                                        <p:cTn id="52" dur="500"/>
                                        <p:tgtEl>
                                          <p:spTgt spid="8"/>
                                        </p:tgtEl>
                                      </p:cBhvr>
                                    </p:animEffect>
                                  </p:childTnLst>
                                </p:cTn>
                              </p:par>
                            </p:childTnLst>
                          </p:cTn>
                        </p:par>
                        <p:par>
                          <p:cTn id="53" fill="hold">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dissolv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xEl>
                                              <p:pRg st="0" end="0"/>
                                            </p:txEl>
                                          </p:spTgt>
                                        </p:tgtEl>
                                        <p:attrNameLst>
                                          <p:attrName>style.visibility</p:attrName>
                                        </p:attrNameLst>
                                      </p:cBhvr>
                                      <p:to>
                                        <p:strVal val="visible"/>
                                      </p:to>
                                    </p:set>
                                    <p:anim calcmode="lin" valueType="num">
                                      <p:cBhvr additive="base">
                                        <p:cTn id="7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23" grpId="0"/>
      <p:bldP spid="24" grpId="0"/>
      <p:bldP spid="26" grpId="0"/>
      <p:bldP spid="27" grpId="0"/>
      <p:bldP spid="28" grpId="0"/>
      <p:bldP spid="29" grpId="0"/>
      <p:bldP spid="30" grpId="0"/>
      <p:bldP spid="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3186588" y="919113"/>
            <a:ext cx="5818825" cy="4352481"/>
          </a:xfrm>
          <a:prstGeom prst="rect">
            <a:avLst/>
          </a:prstGeom>
        </p:spPr>
      </p:pic>
      <p:sp>
        <p:nvSpPr>
          <p:cNvPr id="2" name="矩形 1"/>
          <p:cNvSpPr/>
          <p:nvPr/>
        </p:nvSpPr>
        <p:spPr>
          <a:xfrm>
            <a:off x="1637728" y="797157"/>
            <a:ext cx="9399240"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Change the sentence patterns according to the directions.</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（按要求转换句型。）</a:t>
            </a:r>
          </a:p>
        </p:txBody>
      </p:sp>
      <p:grpSp>
        <p:nvGrpSpPr>
          <p:cNvPr id="3" name="组合 7"/>
          <p:cNvGrpSpPr/>
          <p:nvPr/>
        </p:nvGrpSpPr>
        <p:grpSpPr>
          <a:xfrm>
            <a:off x="912894" y="506424"/>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2167156" y="3435098"/>
            <a:ext cx="7857688" cy="2973122"/>
          </a:xfrm>
          <a:prstGeom prst="rect">
            <a:avLst/>
          </a:prstGeom>
        </p:spPr>
        <p:txBody>
          <a:bodyPr wrap="square">
            <a:spAutoFit/>
          </a:bodyPr>
          <a:lstStyle/>
          <a:p>
            <a:pPr>
              <a:lnSpc>
                <a:spcPct val="130000"/>
              </a:lnSpc>
            </a:pPr>
            <a:r>
              <a:rPr lang="en-US" altLang="zh-CN" dirty="0">
                <a:latin typeface="TimesNewRomanPSMT"/>
              </a:rPr>
              <a:t>1   Lucy did her homework at home.</a:t>
            </a:r>
            <a:r>
              <a:rPr lang="zh-CN" altLang="en-US" dirty="0">
                <a:latin typeface="宋体" panose="02010600030101010101" pitchFamily="2" charset="-122"/>
              </a:rPr>
              <a:t>（变否定句）</a:t>
            </a:r>
          </a:p>
          <a:p>
            <a:pPr>
              <a:lnSpc>
                <a:spcPct val="130000"/>
              </a:lnSpc>
            </a:pPr>
            <a:r>
              <a:rPr lang="en-US" altLang="zh-CN" dirty="0">
                <a:latin typeface="TimesNewRomanPSMT"/>
              </a:rPr>
              <a:t>__________________________________________________________________</a:t>
            </a:r>
          </a:p>
          <a:p>
            <a:pPr>
              <a:lnSpc>
                <a:spcPct val="130000"/>
              </a:lnSpc>
            </a:pPr>
            <a:r>
              <a:rPr lang="en-US" altLang="zh-CN" dirty="0">
                <a:latin typeface="TimesNewRomanPSMT"/>
              </a:rPr>
              <a:t>2   He found some meat in the fridge.</a:t>
            </a:r>
            <a:r>
              <a:rPr lang="zh-CN" altLang="en-US" dirty="0">
                <a:latin typeface="宋体" panose="02010600030101010101" pitchFamily="2" charset="-122"/>
              </a:rPr>
              <a:t>（变一般疑问句）</a:t>
            </a:r>
          </a:p>
          <a:p>
            <a:pPr>
              <a:lnSpc>
                <a:spcPct val="130000"/>
              </a:lnSpc>
            </a:pPr>
            <a:r>
              <a:rPr lang="en-US" altLang="zh-CN" dirty="0">
                <a:latin typeface="TimesNewRomanPSMT"/>
              </a:rPr>
              <a:t>__________________________________________________________________</a:t>
            </a:r>
          </a:p>
          <a:p>
            <a:pPr>
              <a:lnSpc>
                <a:spcPct val="130000"/>
              </a:lnSpc>
            </a:pPr>
            <a:r>
              <a:rPr lang="en-US" altLang="zh-CN" dirty="0">
                <a:latin typeface="TimesNewRomanPSMT"/>
              </a:rPr>
              <a:t>3   She stayed there for a week.</a:t>
            </a:r>
            <a:r>
              <a:rPr lang="zh-CN" altLang="en-US" dirty="0">
                <a:latin typeface="宋体" panose="02010600030101010101" pitchFamily="2" charset="-122"/>
              </a:rPr>
              <a:t>（对划线部分提问）</a:t>
            </a:r>
          </a:p>
          <a:p>
            <a:pPr>
              <a:lnSpc>
                <a:spcPct val="130000"/>
              </a:lnSpc>
            </a:pPr>
            <a:r>
              <a:rPr lang="en-US" altLang="zh-CN" dirty="0">
                <a:latin typeface="TimesNewRomanPSMT"/>
              </a:rPr>
              <a:t>__________________________________________________________________</a:t>
            </a:r>
          </a:p>
          <a:p>
            <a:pPr>
              <a:lnSpc>
                <a:spcPct val="130000"/>
              </a:lnSpc>
            </a:pPr>
            <a:r>
              <a:rPr lang="en-US" altLang="zh-CN" dirty="0">
                <a:latin typeface="TimesNewRomanPSMT"/>
              </a:rPr>
              <a:t>4   There was some oranges in the bag.</a:t>
            </a:r>
            <a:r>
              <a:rPr lang="zh-CN" altLang="en-US" dirty="0">
                <a:latin typeface="宋体" panose="02010600030101010101" pitchFamily="2" charset="-122"/>
              </a:rPr>
              <a:t>（变一般疑问句）</a:t>
            </a:r>
          </a:p>
          <a:p>
            <a:pPr>
              <a:lnSpc>
                <a:spcPct val="130000"/>
              </a:lnSpc>
            </a:pPr>
            <a:r>
              <a:rPr lang="en-US" altLang="zh-CN" dirty="0">
                <a:latin typeface="TimesNewRomanPSMT"/>
              </a:rPr>
              <a:t>__________________________________________________________________</a:t>
            </a:r>
            <a:endParaRPr lang="zh-CN" altLang="en-US" dirty="0"/>
          </a:p>
        </p:txBody>
      </p:sp>
      <p:sp>
        <p:nvSpPr>
          <p:cNvPr id="19" name="矩形 18"/>
          <p:cNvSpPr/>
          <p:nvPr/>
        </p:nvSpPr>
        <p:spPr>
          <a:xfrm>
            <a:off x="3186588" y="3719581"/>
            <a:ext cx="5363135" cy="478272"/>
          </a:xfrm>
          <a:prstGeom prst="rect">
            <a:avLst/>
          </a:prstGeom>
        </p:spPr>
        <p:txBody>
          <a:bodyPr wrap="none">
            <a:spAutoFit/>
          </a:bodyPr>
          <a:lstStyle/>
          <a:p>
            <a:pPr indent="266700" algn="just">
              <a:lnSpc>
                <a:spcPct val="110000"/>
              </a:lnSpc>
              <a:spcAft>
                <a:spcPts val="0"/>
              </a:spcAft>
            </a:pPr>
            <a:r>
              <a:rPr lang="en-US" altLang="zh-CN" sz="2400" b="1" i="1" dirty="0">
                <a:solidFill>
                  <a:schemeClr val="accent6">
                    <a:lumMod val="60000"/>
                    <a:lumOff val="40000"/>
                  </a:schemeClr>
                </a:solidFill>
              </a:rPr>
              <a:t>Lucy didn’t do her homework at home.</a:t>
            </a:r>
            <a:endParaRPr lang="zh-CN" altLang="zh-CN" sz="2400" b="1" i="1" dirty="0">
              <a:solidFill>
                <a:schemeClr val="accent6">
                  <a:lumMod val="60000"/>
                  <a:lumOff val="40000"/>
                </a:schemeClr>
              </a:solidFill>
            </a:endParaRPr>
          </a:p>
        </p:txBody>
      </p:sp>
      <p:sp>
        <p:nvSpPr>
          <p:cNvPr id="20" name="矩形 19"/>
          <p:cNvSpPr/>
          <p:nvPr/>
        </p:nvSpPr>
        <p:spPr>
          <a:xfrm>
            <a:off x="3570891" y="4449361"/>
            <a:ext cx="4594528" cy="461665"/>
          </a:xfrm>
          <a:prstGeom prst="rect">
            <a:avLst/>
          </a:prstGeom>
        </p:spPr>
        <p:txBody>
          <a:bodyPr wrap="none">
            <a:spAutoFit/>
          </a:bodyPr>
          <a:lstStyle/>
          <a:p>
            <a:r>
              <a:rPr lang="en-US" altLang="zh-CN" sz="2400" b="1" i="1" dirty="0">
                <a:solidFill>
                  <a:schemeClr val="accent6">
                    <a:lumMod val="60000"/>
                    <a:lumOff val="40000"/>
                  </a:schemeClr>
                </a:solidFill>
              </a:rPr>
              <a:t>Did he find any meat in the fridge?</a:t>
            </a:r>
            <a:endParaRPr lang="zh-CN" altLang="en-US" sz="2400" b="1" i="1" dirty="0">
              <a:solidFill>
                <a:schemeClr val="accent6">
                  <a:lumMod val="60000"/>
                  <a:lumOff val="40000"/>
                </a:schemeClr>
              </a:solidFill>
            </a:endParaRPr>
          </a:p>
        </p:txBody>
      </p:sp>
      <p:sp>
        <p:nvSpPr>
          <p:cNvPr id="21" name="矩形 20"/>
          <p:cNvSpPr/>
          <p:nvPr/>
        </p:nvSpPr>
        <p:spPr>
          <a:xfrm>
            <a:off x="3820378" y="5162717"/>
            <a:ext cx="3858236" cy="461665"/>
          </a:xfrm>
          <a:prstGeom prst="rect">
            <a:avLst/>
          </a:prstGeom>
        </p:spPr>
        <p:txBody>
          <a:bodyPr wrap="none">
            <a:spAutoFit/>
          </a:bodyPr>
          <a:lstStyle/>
          <a:p>
            <a:r>
              <a:rPr lang="en-US" altLang="zh-CN" sz="2400" b="1" i="1" dirty="0">
                <a:solidFill>
                  <a:schemeClr val="accent6">
                    <a:lumMod val="60000"/>
                    <a:lumOff val="40000"/>
                  </a:schemeClr>
                </a:solidFill>
              </a:rPr>
              <a:t>How long did she stay there?</a:t>
            </a:r>
            <a:endParaRPr lang="zh-CN" altLang="en-US" sz="2400" b="1" i="1" dirty="0">
              <a:solidFill>
                <a:schemeClr val="accent6">
                  <a:lumMod val="60000"/>
                  <a:lumOff val="40000"/>
                </a:schemeClr>
              </a:solidFill>
            </a:endParaRPr>
          </a:p>
        </p:txBody>
      </p:sp>
      <p:sp>
        <p:nvSpPr>
          <p:cNvPr id="22" name="矩形 21"/>
          <p:cNvSpPr/>
          <p:nvPr/>
        </p:nvSpPr>
        <p:spPr>
          <a:xfrm>
            <a:off x="3274637" y="5846099"/>
            <a:ext cx="4770858" cy="478272"/>
          </a:xfrm>
          <a:prstGeom prst="rect">
            <a:avLst/>
          </a:prstGeom>
        </p:spPr>
        <p:txBody>
          <a:bodyPr wrap="none">
            <a:spAutoFit/>
          </a:bodyPr>
          <a:lstStyle/>
          <a:p>
            <a:pPr indent="266700" algn="just">
              <a:lnSpc>
                <a:spcPct val="110000"/>
              </a:lnSpc>
              <a:spcAft>
                <a:spcPts val="0"/>
              </a:spcAft>
            </a:pPr>
            <a:r>
              <a:rPr lang="en-US" altLang="zh-CN" sz="2400" b="1" i="1" dirty="0">
                <a:solidFill>
                  <a:schemeClr val="accent6">
                    <a:lumMod val="60000"/>
                    <a:lumOff val="40000"/>
                  </a:schemeClr>
                </a:solidFill>
              </a:rPr>
              <a:t>Are there any oranges in the bag?</a:t>
            </a:r>
            <a:endParaRPr lang="zh-CN" altLang="zh-CN" sz="2400" b="1" i="1"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barn(inVertical)">
                                      <p:cBhvr>
                                        <p:cTn id="3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chemeClr val="accent5">
                  <a:lumMod val="40000"/>
                  <a:lumOff val="60000"/>
                </a:schemeClr>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5</a:t>
              </a:r>
              <a:endParaRPr lang="zh-CN" altLang="en-US"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chemeClr val="accent5">
                  <a:lumMod val="40000"/>
                  <a:lumOff val="60000"/>
                </a:schemeClr>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0412" y="846964"/>
            <a:ext cx="9015579"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Now watch the movie clip. Read the words closely after the speaker so as to improve your short-term memory, pronunciation, stress and intonation by imitating what you hear.</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445578" y="556231"/>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1150079" y="3056889"/>
            <a:ext cx="5819521" cy="1815882"/>
          </a:xfrm>
          <a:prstGeom prst="rect">
            <a:avLst/>
          </a:prstGeom>
        </p:spPr>
        <p:txBody>
          <a:bodyPr wrap="square">
            <a:spAutoFit/>
          </a:bodyPr>
          <a:lstStyle/>
          <a:p>
            <a:r>
              <a:rPr lang="en-US" altLang="zh-CN" sz="2800" b="1" dirty="0">
                <a:solidFill>
                  <a:schemeClr val="accent5">
                    <a:lumMod val="60000"/>
                    <a:lumOff val="40000"/>
                  </a:schemeClr>
                </a:solidFill>
              </a:rPr>
              <a:t>Setting:</a:t>
            </a:r>
            <a:r>
              <a:rPr lang="en-US" altLang="zh-CN" sz="2800" dirty="0">
                <a:solidFill>
                  <a:schemeClr val="tx1">
                    <a:lumMod val="95000"/>
                    <a:lumOff val="5000"/>
                  </a:schemeClr>
                </a:solidFill>
              </a:rPr>
              <a:t> Derek is chasing Rebecca for her debts, after answering Derek’s call Suze wants to help Rebecca calculating the amount of debts.</a:t>
            </a:r>
            <a:endParaRPr lang="zh-CN" altLang="en-US" sz="2800" dirty="0">
              <a:solidFill>
                <a:schemeClr val="tx1">
                  <a:lumMod val="95000"/>
                  <a:lumOff val="5000"/>
                </a:schemeClr>
              </a:solidFill>
            </a:endParaRP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43851" y="1165798"/>
            <a:ext cx="3698326" cy="522116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Movie.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406401" y="0"/>
            <a:ext cx="11333798" cy="638386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6352" y="689034"/>
            <a:ext cx="9557834"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Work in pairs. Make a dialogue according to the given situation and useful expressions, and then perform it. The teacher and students in other teams can give a score for the performance. The following score sheet is for your reference.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881516" y="398301"/>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4155557" y="2084174"/>
            <a:ext cx="6764079" cy="1815882"/>
          </a:xfrm>
          <a:prstGeom prst="rect">
            <a:avLst/>
          </a:prstGeom>
          <a:noFill/>
          <a:ln w="63500" cmpd="dbl">
            <a:solidFill>
              <a:schemeClr val="accent5">
                <a:lumMod val="40000"/>
                <a:lumOff val="60000"/>
              </a:schemeClr>
            </a:solidFill>
            <a:prstDash val="sysDot"/>
          </a:ln>
        </p:spPr>
        <p:txBody>
          <a:bodyPr wrap="square">
            <a:spAutoFit/>
          </a:bodyPr>
          <a:lstStyle/>
          <a:p>
            <a:r>
              <a:rPr lang="en-US" altLang="zh-CN" sz="2800" b="1" dirty="0">
                <a:solidFill>
                  <a:schemeClr val="accent2">
                    <a:lumMod val="60000"/>
                    <a:lumOff val="40000"/>
                  </a:schemeClr>
                </a:solidFill>
              </a:rPr>
              <a:t>Situation: </a:t>
            </a:r>
            <a:r>
              <a:rPr lang="en-US" altLang="zh-CN" sz="2800" dirty="0">
                <a:solidFill>
                  <a:schemeClr val="tx1">
                    <a:lumMod val="95000"/>
                    <a:lumOff val="5000"/>
                  </a:schemeClr>
                </a:solidFill>
              </a:rPr>
              <a:t>You’re on behalf of the company to purchase office supplies on the exhibition. But the supplies are more expensive than last year, so you bargain with the merchant.</a:t>
            </a:r>
            <a:endParaRPr lang="zh-CN" altLang="en-US" sz="2800" dirty="0">
              <a:solidFill>
                <a:schemeClr val="tx1">
                  <a:lumMod val="95000"/>
                  <a:lumOff val="5000"/>
                </a:schemeClr>
              </a:solidFill>
            </a:endParaRPr>
          </a:p>
        </p:txBody>
      </p:sp>
      <p:pic>
        <p:nvPicPr>
          <p:cNvPr id="9" name="图片 8"/>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b="5664"/>
          <a:stretch>
            <a:fillRect/>
          </a:stretch>
        </p:blipFill>
        <p:spPr>
          <a:xfrm>
            <a:off x="-606053" y="2084174"/>
            <a:ext cx="6836732" cy="4295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705167" y="1392435"/>
            <a:ext cx="8781667" cy="4984827"/>
          </a:xfrm>
          <a:prstGeom prst="rect">
            <a:avLst/>
          </a:prstGeom>
        </p:spPr>
      </p:pic>
      <p:sp>
        <p:nvSpPr>
          <p:cNvPr id="22" name="矩形 21"/>
          <p:cNvSpPr/>
          <p:nvPr/>
        </p:nvSpPr>
        <p:spPr>
          <a:xfrm>
            <a:off x="1787096" y="846964"/>
            <a:ext cx="9696064" cy="369332"/>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the lines chosen from the movie </a:t>
            </a:r>
            <a:r>
              <a:rPr lang="en-US" altLang="zh-CN" b="1" i="1" dirty="0">
                <a:solidFill>
                  <a:schemeClr val="accent3">
                    <a:lumMod val="60000"/>
                    <a:lumOff val="40000"/>
                  </a:schemeClr>
                </a:solidFill>
                <a:latin typeface="微软雅黑" panose="020B0503020204020204" pitchFamily="34" charset="-122"/>
                <a:ea typeface="微软雅黑" panose="020B0503020204020204" pitchFamily="34" charset="-122"/>
              </a:rPr>
              <a:t>Dr. Strange </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奇异博士</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and try to recite them.</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3" name="组合 7"/>
          <p:cNvGrpSpPr/>
          <p:nvPr/>
        </p:nvGrpSpPr>
        <p:grpSpPr>
          <a:xfrm>
            <a:off x="1062261" y="556231"/>
            <a:ext cx="964287" cy="900000"/>
            <a:chOff x="953972" y="653411"/>
            <a:chExt cx="964287" cy="900000"/>
          </a:xfrm>
        </p:grpSpPr>
        <p:sp>
          <p:nvSpPr>
            <p:cNvPr id="2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7" name="TextBox 2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1705166" y="3772967"/>
            <a:ext cx="8781667" cy="2492990"/>
          </a:xfrm>
          <a:prstGeom prst="rect">
            <a:avLst/>
          </a:prstGeom>
          <a:solidFill>
            <a:srgbClr val="D2D2D2">
              <a:alpha val="89804"/>
            </a:srgbClr>
          </a:solidFill>
        </p:spPr>
        <p:txBody>
          <a:bodyPr wrap="square">
            <a:spAutoFit/>
          </a:bodyPr>
          <a:lstStyle/>
          <a:p>
            <a:pPr>
              <a:lnSpc>
                <a:spcPct val="130000"/>
              </a:lnSpc>
            </a:pPr>
            <a:r>
              <a:rPr lang="en-US" altLang="zh-CN" sz="2000" dirty="0"/>
              <a:t>1  Be careful which path you travel now. Stronger men than you have lost their way.</a:t>
            </a:r>
          </a:p>
          <a:p>
            <a:pPr indent="457200">
              <a:lnSpc>
                <a:spcPct val="130000"/>
              </a:lnSpc>
            </a:pPr>
            <a:r>
              <a:rPr lang="zh-CN" altLang="en-US" sz="2000" dirty="0"/>
              <a:t>人生的旅途中你一定要小心谨慎，因为比你强的人都曾迷失过方向。</a:t>
            </a:r>
          </a:p>
          <a:p>
            <a:pPr>
              <a:lnSpc>
                <a:spcPct val="130000"/>
              </a:lnSpc>
            </a:pPr>
            <a:r>
              <a:rPr lang="en-US" altLang="zh-CN" sz="2000" dirty="0"/>
              <a:t>2  Not everything makes sense. Not everything has to.</a:t>
            </a:r>
          </a:p>
          <a:p>
            <a:pPr indent="457200">
              <a:lnSpc>
                <a:spcPct val="130000"/>
              </a:lnSpc>
            </a:pPr>
            <a:r>
              <a:rPr lang="zh-CN" altLang="en-US" sz="2000" dirty="0"/>
              <a:t>不是每件事都解释得通，也不是每件事都有必要解释。</a:t>
            </a:r>
          </a:p>
          <a:p>
            <a:pPr>
              <a:lnSpc>
                <a:spcPct val="130000"/>
              </a:lnSpc>
            </a:pPr>
            <a:r>
              <a:rPr lang="en-US" altLang="zh-CN" sz="2000" dirty="0"/>
              <a:t>3  Sometimes one must break the rules.</a:t>
            </a:r>
          </a:p>
          <a:p>
            <a:pPr indent="457200">
              <a:lnSpc>
                <a:spcPct val="130000"/>
              </a:lnSpc>
            </a:pPr>
            <a:r>
              <a:rPr lang="zh-CN" altLang="en-US" sz="2000" dirty="0"/>
              <a:t>有时候人总得打破常规。</a:t>
            </a:r>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latin typeface="Broadway" pitchFamily="82" charset="0"/>
                  <a:ea typeface="黑体" panose="02010609060101010101" pitchFamily="2" charset="-122"/>
                  <a:cs typeface="Arial" panose="020B0604020202020204" pitchFamily="34" charset="0"/>
                </a:rPr>
                <a:t>Part </a:t>
              </a:r>
              <a:r>
                <a:rPr lang="en-US" altLang="zh-CN" sz="1400" b="1" dirty="0">
                  <a:latin typeface="Broadway" pitchFamily="82" charset="0"/>
                  <a:ea typeface="黑体" panose="02010609060101010101" pitchFamily="2" charset="-122"/>
                  <a:cs typeface="Arial" panose="020B0604020202020204" pitchFamily="34" charset="0"/>
                </a:rPr>
                <a:t>  </a:t>
              </a:r>
              <a:r>
                <a:rPr lang="en-US" altLang="zh-CN" sz="3600" b="1" dirty="0">
                  <a:latin typeface="Broadway" pitchFamily="82" charset="0"/>
                  <a:ea typeface="黑体" panose="02010609060101010101" pitchFamily="2" charset="-122"/>
                  <a:cs typeface="Arial" panose="020B0604020202020204" pitchFamily="34" charset="0"/>
                </a:rPr>
                <a:t>6</a:t>
              </a:r>
              <a:endParaRPr lang="zh-CN" altLang="en-US" sz="3600" b="1" dirty="0">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chemeClr val="tx1"/>
              </a:solidFill>
              <a:round/>
            </a:ln>
            <a:extLst>
              <a:ext uri="{909E8E84-426E-40DD-AFC4-6F175D3DCCD1}">
                <a14:hiddenFill xmlns="" xmlns:a14="http://schemas.microsoft.com/office/drawing/2010/main">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 xmlns:a14="http://schemas.microsoft.com/office/drawing/2010/main">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chemeClr val="tx1"/>
              </a:solidFill>
              <a:rou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68655" y="542925"/>
            <a:ext cx="11073765" cy="5631180"/>
          </a:xfrm>
          <a:prstGeom prst="rect">
            <a:avLst/>
          </a:prstGeom>
          <a:noFill/>
        </p:spPr>
        <p:txBody>
          <a:bodyPr wrap="square" rtlCol="0">
            <a:spAutoFit/>
          </a:bodyPr>
          <a:lstStyle/>
          <a:p>
            <a:r>
              <a:rPr lang="en-US" altLang="zh-CN" sz="3600">
                <a:solidFill>
                  <a:schemeClr val="accent3"/>
                </a:solidFill>
                <a:effectLst/>
              </a:rPr>
              <a:t>What does Money mean to you? Money can be or should be earned through hard working? Watch the video and give your opinion.</a:t>
            </a:r>
          </a:p>
          <a:p>
            <a:r>
              <a:rPr lang="en-US" altLang="zh-CN" sz="3600">
                <a:ln w="9525">
                  <a:solidFill>
                    <a:schemeClr val="bg1"/>
                  </a:solidFill>
                  <a:prstDash val="solid"/>
                </a:ln>
                <a:solidFill>
                  <a:schemeClr val="tx1"/>
                </a:solidFill>
                <a:effectLst>
                  <a:outerShdw blurRad="12700" dist="38100" dir="2700000" algn="tl" rotWithShape="0">
                    <a:schemeClr val="bg1">
                      <a:lumMod val="50000"/>
                    </a:schemeClr>
                  </a:outerShdw>
                </a:effectLst>
              </a:rPr>
              <a:t>http://mp.weixin.qq.com/s?__biz=MjM5NjM2MjA4NA==&amp;mid=2650929387&amp;idx=1&amp;sn=cd86bb182b861b2ed5f6d5077fd3bbc7&amp;chksm=bd1f3ae08a68b3f6261817bd01e23069ba9cb4627d11bfb407cf6c0bd173cd8c1f4c8f87fcee&amp;mpshare=1&amp;scene=23&amp;srcid=1205oo8obGazci6EMt6EKpcI&amp;sharer_sharetime=1638671406072&amp;sharer_shareid=03040d1e7c960cc307d17fbc25563a26#rd</a:t>
            </a:r>
          </a:p>
        </p:txBody>
      </p:sp>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5" y="808127"/>
            <a:ext cx="9500804" cy="916169"/>
          </a:xfrm>
          <a:prstGeom prst="parallelogram">
            <a:avLst>
              <a:gd name="adj" fmla="val 20381"/>
            </a:avLst>
          </a:prstGeom>
          <a:solidFill>
            <a:srgbClr val="E56858"/>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Have you ever got the experience of being short of money? Watch the video and then write down some of your experiences when you are short of money.</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E56858"/>
                </a:solidFill>
                <a:latin typeface="Elephant" pitchFamily="18" charset="0"/>
                <a:cs typeface="Aharoni" pitchFamily="2" charset="-79"/>
              </a:rPr>
              <a:t>1</a:t>
            </a:r>
            <a:endParaRPr lang="zh-CN" altLang="en-US" sz="8800" i="1" dirty="0">
              <a:solidFill>
                <a:srgbClr val="E56858"/>
              </a:solidFill>
              <a:latin typeface="Elephant" pitchFamily="18" charset="0"/>
              <a:cs typeface="Aharoni" pitchFamily="2" charset="-79"/>
            </a:endParaRPr>
          </a:p>
        </p:txBody>
      </p:sp>
      <p:pic>
        <p:nvPicPr>
          <p:cNvPr id="4" name="1. Lead-in.wmv">
            <a:hlinkClick r:id="" action="ppaction://media"/>
          </p:cNvPr>
          <p:cNvPicPr>
            <a:picLocks noRot="1" noChangeAspect="1"/>
          </p:cNvPicPr>
          <p:nvPr>
            <a:videoFile r:link="rId3"/>
            <p:extLst>
              <p:ext uri="{DAA4B4D4-6D71-4841-9C94-3DE7FCFB9230}">
                <p14:media xmlns="" xmlns:p14="http://schemas.microsoft.com/office/powerpoint/2010/main" r:link="rId5"/>
              </p:ext>
            </p:extLst>
          </p:nvPr>
        </p:nvPicPr>
        <p:blipFill>
          <a:blip r:embed="rId6" cstate="print"/>
          <a:stretch>
            <a:fillRect/>
          </a:stretch>
        </p:blipFill>
        <p:spPr>
          <a:xfrm>
            <a:off x="2201332" y="1823506"/>
            <a:ext cx="7731009" cy="434869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2731732" y="617053"/>
            <a:ext cx="3325202" cy="1892230"/>
          </a:xfrm>
          <a:prstGeom prst="rect">
            <a:avLst/>
          </a:prstGeom>
        </p:spPr>
      </p:pic>
      <p:sp>
        <p:nvSpPr>
          <p:cNvPr id="8" name="矩形 7"/>
          <p:cNvSpPr/>
          <p:nvPr/>
        </p:nvSpPr>
        <p:spPr>
          <a:xfrm>
            <a:off x="136507" y="1055336"/>
            <a:ext cx="2670486" cy="1015663"/>
          </a:xfrm>
          <a:prstGeom prst="rect">
            <a:avLst/>
          </a:prstGeom>
        </p:spPr>
        <p:txBody>
          <a:bodyPr wrap="square">
            <a:spAutoFit/>
          </a:bodyPr>
          <a:lstStyle/>
          <a:p>
            <a:r>
              <a:rPr lang="en-US" altLang="zh-CN" sz="2000" dirty="0">
                <a:solidFill>
                  <a:srgbClr val="339966"/>
                </a:solidFill>
                <a:latin typeface="TimesNewRomanPSMT"/>
              </a:rPr>
              <a:t>allocate ( </a:t>
            </a:r>
            <a:r>
              <a:rPr lang="zh-CN" altLang="en-US" sz="2000" dirty="0">
                <a:solidFill>
                  <a:srgbClr val="339966"/>
                </a:solidFill>
                <a:latin typeface="宋体" panose="02010600030101010101" pitchFamily="2" charset="-122"/>
              </a:rPr>
              <a:t>分配</a:t>
            </a:r>
            <a:r>
              <a:rPr lang="en-US" altLang="zh-CN" sz="2000" dirty="0">
                <a:solidFill>
                  <a:srgbClr val="339966"/>
                </a:solidFill>
                <a:latin typeface="TimesNewRomanPSMT"/>
              </a:rPr>
              <a:t>) money to more important things</a:t>
            </a:r>
            <a:endParaRPr lang="zh-CN" altLang="en-US" sz="2000" dirty="0">
              <a:solidFill>
                <a:srgbClr val="339966"/>
              </a:solidFill>
            </a:endParaRPr>
          </a:p>
        </p:txBody>
      </p:sp>
      <p:sp>
        <p:nvSpPr>
          <p:cNvPr id="9" name="矩形 8"/>
          <p:cNvSpPr/>
          <p:nvPr/>
        </p:nvSpPr>
        <p:spPr>
          <a:xfrm>
            <a:off x="10021934" y="1363112"/>
            <a:ext cx="1459246" cy="400110"/>
          </a:xfrm>
          <a:prstGeom prst="rect">
            <a:avLst/>
          </a:prstGeom>
        </p:spPr>
        <p:txBody>
          <a:bodyPr wrap="none">
            <a:spAutoFit/>
          </a:bodyPr>
          <a:lstStyle/>
          <a:p>
            <a:r>
              <a:rPr lang="en-US" altLang="zh-CN" sz="2000" dirty="0">
                <a:solidFill>
                  <a:srgbClr val="DF26FF"/>
                </a:solidFill>
                <a:latin typeface="TimesNewRomanPSMT"/>
              </a:rPr>
              <a:t>put off dates</a:t>
            </a:r>
            <a:endParaRPr lang="zh-CN" altLang="en-US" sz="2000" dirty="0"/>
          </a:p>
        </p:txBody>
      </p:sp>
      <p:sp>
        <p:nvSpPr>
          <p:cNvPr id="10" name="矩形 9"/>
          <p:cNvSpPr/>
          <p:nvPr/>
        </p:nvSpPr>
        <p:spPr>
          <a:xfrm>
            <a:off x="257376" y="3415193"/>
            <a:ext cx="2194832" cy="400110"/>
          </a:xfrm>
          <a:prstGeom prst="rect">
            <a:avLst/>
          </a:prstGeom>
        </p:spPr>
        <p:txBody>
          <a:bodyPr wrap="none">
            <a:spAutoFit/>
          </a:bodyPr>
          <a:lstStyle/>
          <a:p>
            <a:r>
              <a:rPr lang="en-US" altLang="zh-CN" sz="2000" dirty="0">
                <a:solidFill>
                  <a:schemeClr val="accent6">
                    <a:lumMod val="40000"/>
                    <a:lumOff val="60000"/>
                  </a:schemeClr>
                </a:solidFill>
                <a:latin typeface="TimesNewRomanPSMT"/>
              </a:rPr>
              <a:t>eat less and simpler</a:t>
            </a:r>
            <a:endParaRPr lang="zh-CN" altLang="en-US" sz="2000" dirty="0">
              <a:solidFill>
                <a:schemeClr val="accent6">
                  <a:lumMod val="40000"/>
                  <a:lumOff val="60000"/>
                </a:schemeClr>
              </a:solidFill>
            </a:endParaRPr>
          </a:p>
        </p:txBody>
      </p:sp>
      <p:sp>
        <p:nvSpPr>
          <p:cNvPr id="11" name="矩形 10"/>
          <p:cNvSpPr/>
          <p:nvPr/>
        </p:nvSpPr>
        <p:spPr>
          <a:xfrm>
            <a:off x="9756306" y="3261305"/>
            <a:ext cx="2340001" cy="707886"/>
          </a:xfrm>
          <a:prstGeom prst="rect">
            <a:avLst/>
          </a:prstGeom>
        </p:spPr>
        <p:txBody>
          <a:bodyPr wrap="square">
            <a:spAutoFit/>
          </a:bodyPr>
          <a:lstStyle/>
          <a:p>
            <a:r>
              <a:rPr lang="en-US" altLang="zh-CN" sz="2000" dirty="0">
                <a:solidFill>
                  <a:srgbClr val="FF3300"/>
                </a:solidFill>
                <a:latin typeface="TimesNewRomanPSMT"/>
              </a:rPr>
              <a:t>find cash and coins everywhere</a:t>
            </a:r>
            <a:endParaRPr lang="zh-CN" altLang="en-US" sz="2000" dirty="0"/>
          </a:p>
        </p:txBody>
      </p:sp>
      <p:sp>
        <p:nvSpPr>
          <p:cNvPr id="12" name="矩形 11"/>
          <p:cNvSpPr/>
          <p:nvPr/>
        </p:nvSpPr>
        <p:spPr>
          <a:xfrm>
            <a:off x="702009" y="5107262"/>
            <a:ext cx="2029723" cy="400110"/>
          </a:xfrm>
          <a:prstGeom prst="rect">
            <a:avLst/>
          </a:prstGeom>
        </p:spPr>
        <p:txBody>
          <a:bodyPr wrap="none">
            <a:spAutoFit/>
          </a:bodyPr>
          <a:lstStyle/>
          <a:p>
            <a:r>
              <a:rPr lang="en-US" altLang="zh-CN" sz="2000" dirty="0">
                <a:latin typeface="TimesNewRomanPSMT"/>
              </a:rPr>
              <a:t>Your experiences:</a:t>
            </a:r>
            <a:endParaRPr lang="zh-CN" altLang="en-US" sz="2000" dirty="0"/>
          </a:p>
        </p:txBody>
      </p:sp>
      <p:sp>
        <p:nvSpPr>
          <p:cNvPr id="13" name="矩形 12"/>
          <p:cNvSpPr/>
          <p:nvPr/>
        </p:nvSpPr>
        <p:spPr>
          <a:xfrm>
            <a:off x="1516912" y="5683198"/>
            <a:ext cx="9158176" cy="369332"/>
          </a:xfrm>
          <a:prstGeom prst="rect">
            <a:avLst/>
          </a:prstGeom>
        </p:spPr>
        <p:txBody>
          <a:bodyPr wrap="square">
            <a:spAutoFit/>
          </a:bodyPr>
          <a:lstStyle/>
          <a:p>
            <a:r>
              <a:rPr lang="en-US" altLang="zh-CN" dirty="0">
                <a:latin typeface="TimesNewRomanPSMT"/>
              </a:rPr>
              <a:t>___________________ ___________________ ___________________ ___________________</a:t>
            </a:r>
            <a:endParaRPr lang="zh-CN" altLang="en-US" dirty="0"/>
          </a:p>
        </p:txBody>
      </p:sp>
      <p:pic>
        <p:nvPicPr>
          <p:cNvPr id="1026" name="Picture 2"/>
          <p:cNvPicPr>
            <a:picLocks noChangeAspect="1" noChangeArrowheads="1"/>
          </p:cNvPicPr>
          <p:nvPr/>
        </p:nvPicPr>
        <p:blipFill>
          <a:blip r:embed="rId3" cstate="print"/>
          <a:srcRect/>
          <a:stretch>
            <a:fillRect/>
          </a:stretch>
        </p:blipFill>
        <p:spPr bwMode="auto">
          <a:xfrm>
            <a:off x="6149911" y="2668553"/>
            <a:ext cx="3417078" cy="192210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685142" y="2743200"/>
            <a:ext cx="3317551" cy="1866122"/>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184544" y="616055"/>
            <a:ext cx="3388664" cy="19138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900" decel="100000" fill="hold"/>
                                        <p:tgtEl>
                                          <p:spTgt spid="1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4" y="606056"/>
            <a:ext cx="9149931" cy="1244009"/>
          </a:xfrm>
          <a:prstGeom prst="parallelogram">
            <a:avLst>
              <a:gd name="adj" fmla="val 20381"/>
            </a:avLst>
          </a:prstGeom>
          <a:solidFill>
            <a:srgbClr val="31BEA6"/>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If you have a chance to get all of your allowances or salaries for a year in one time, how do you want to spend the money? Share your thoughts with your partners. The following sentences are for your reference.</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31BEA6"/>
                </a:solidFill>
                <a:latin typeface="Elephant" pitchFamily="18" charset="0"/>
                <a:cs typeface="Aharoni" pitchFamily="2" charset="-79"/>
              </a:rPr>
              <a:t>2</a:t>
            </a:r>
            <a:endParaRPr lang="zh-CN" altLang="en-US" sz="8800" i="1" dirty="0">
              <a:solidFill>
                <a:srgbClr val="31BEA6"/>
              </a:solidFill>
              <a:latin typeface="Elephant" pitchFamily="18" charset="0"/>
              <a:cs typeface="Aharoni" pitchFamily="2" charset="-79"/>
            </a:endParaRPr>
          </a:p>
        </p:txBody>
      </p:sp>
      <p:pic>
        <p:nvPicPr>
          <p:cNvPr id="2" name="图片 1"/>
          <p:cNvPicPr>
            <a:picLocks noChangeAspect="1"/>
          </p:cNvPicPr>
          <p:nvPr/>
        </p:nvPicPr>
        <p:blipFill>
          <a:blip r:embed="rId4" cstate="print">
            <a:clrChange>
              <a:clrFrom>
                <a:srgbClr val="FFFFFF"/>
              </a:clrFrom>
              <a:clrTo>
                <a:srgbClr val="FFFFFF">
                  <a:alpha val="0"/>
                </a:srgbClr>
              </a:clrTo>
            </a:clrChange>
          </a:blip>
          <a:stretch>
            <a:fillRect/>
          </a:stretch>
        </p:blipFill>
        <p:spPr>
          <a:xfrm>
            <a:off x="680963" y="2476472"/>
            <a:ext cx="10830075" cy="32332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7.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7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8406</Words>
  <Application>Microsoft Office PowerPoint</Application>
  <PresentationFormat>自定义</PresentationFormat>
  <Paragraphs>805</Paragraphs>
  <Slides>70</Slides>
  <Notes>14</Notes>
  <HiddenSlides>0</HiddenSlides>
  <MMClips>28</MMClips>
  <ScaleCrop>false</ScaleCrop>
  <HeadingPairs>
    <vt:vector size="4" baseType="variant">
      <vt:variant>
        <vt:lpstr>主题</vt:lpstr>
      </vt:variant>
      <vt:variant>
        <vt:i4>1</vt:i4>
      </vt:variant>
      <vt:variant>
        <vt:lpstr>幻灯片标题</vt:lpstr>
      </vt:variant>
      <vt:variant>
        <vt:i4>70</vt:i4>
      </vt:variant>
    </vt:vector>
  </HeadingPairs>
  <TitlesOfParts>
    <vt:vector size="7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1313</cp:revision>
  <dcterms:created xsi:type="dcterms:W3CDTF">2013-08-12T12:34:00Z</dcterms:created>
  <dcterms:modified xsi:type="dcterms:W3CDTF">2021-12-20T12:37:19Z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4010241294924A25B39EC11C7CDA5A02</vt:lpwstr>
  </property>
  <property fmtid="{D5CDD505-2E9C-101B-9397-08002B2CF9AE}" pid="3" name="KSOProductBuildVer">
    <vt:lpwstr>2052-11.1.0.11115</vt:lpwstr>
  </property>
</Properties>
</file>