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notesSlides/notesSlide7.xml" ContentType="application/vnd.openxmlformats-officedocument.presentationml.notesSlide+xml"/>
  <Override PartName="/ppt/tags/tag116.xml" ContentType="application/vnd.openxmlformats-officedocument.presentationml.tags+xml"/>
  <Override PartName="/ppt/tags/tag127.xml" ContentType="application/vnd.openxmlformats-officedocument.presentationml.tags+xml"/>
  <Override PartName="/ppt/tags/tag145.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tags/tag134.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tags/tag123.xml" ContentType="application/vnd.openxmlformats-officedocument.presentationml.tags+xml"/>
  <Override PartName="/ppt/tags/tag141.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tags/tag71.xml" ContentType="application/vnd.openxmlformats-officedocument.presentationml.tags+xml"/>
  <Default Extension="gif" ContentType="image/gif"/>
  <Override PartName="/ppt/tags/tag128.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24.xml" ContentType="application/vnd.openxmlformats-officedocument.presentationml.tags+xml"/>
  <Override PartName="/ppt/tags/tag142.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32.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tags/tag3.xml" ContentType="application/vnd.openxmlformats-officedocument.presentationml.tags+xml"/>
  <Override PartName="/ppt/tags/tag59.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304" r:id="rId3"/>
    <p:sldId id="305" r:id="rId4"/>
    <p:sldId id="257" r:id="rId5"/>
    <p:sldId id="282" r:id="rId6"/>
    <p:sldId id="258" r:id="rId7"/>
    <p:sldId id="259" r:id="rId8"/>
    <p:sldId id="264" r:id="rId9"/>
    <p:sldId id="260" r:id="rId10"/>
    <p:sldId id="263" r:id="rId11"/>
    <p:sldId id="262" r:id="rId12"/>
    <p:sldId id="269" r:id="rId13"/>
    <p:sldId id="270" r:id="rId14"/>
    <p:sldId id="271" r:id="rId15"/>
    <p:sldId id="272" r:id="rId16"/>
    <p:sldId id="273" r:id="rId17"/>
    <p:sldId id="275" r:id="rId18"/>
    <p:sldId id="276" r:id="rId19"/>
    <p:sldId id="278" r:id="rId20"/>
    <p:sldId id="283" r:id="rId21"/>
    <p:sldId id="277" r:id="rId22"/>
    <p:sldId id="284" r:id="rId23"/>
    <p:sldId id="279" r:id="rId24"/>
    <p:sldId id="285" r:id="rId25"/>
    <p:sldId id="280" r:id="rId26"/>
    <p:sldId id="281"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274"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65" d="100"/>
          <a:sy n="65" d="100"/>
        </p:scale>
        <p:origin x="-108" y="-22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a:ln>
            <a:solidFill>
              <a:srgbClr val="000000"/>
            </a:solidFill>
            <a:miter/>
          </a:ln>
        </p:spPr>
      </p:sp>
      <p:sp>
        <p:nvSpPr>
          <p:cNvPr id="40962"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40963"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17</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a:ln>
            <a:solidFill>
              <a:srgbClr val="000000"/>
            </a:solidFill>
            <a:miter/>
          </a:ln>
        </p:spPr>
      </p:sp>
      <p:sp>
        <p:nvSpPr>
          <p:cNvPr id="43010"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4301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18</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a:ln>
            <a:solidFill>
              <a:srgbClr val="000000"/>
            </a:solidFill>
            <a:miter/>
          </a:ln>
        </p:spPr>
      </p:sp>
      <p:sp>
        <p:nvSpPr>
          <p:cNvPr id="45058"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45059"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19</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nvPr>
        </p:nvSpPr>
        <p:spPr>
          <a:ln>
            <a:solidFill>
              <a:srgbClr val="000000"/>
            </a:solidFill>
            <a:miter/>
          </a:ln>
        </p:spPr>
      </p:sp>
      <p:sp>
        <p:nvSpPr>
          <p:cNvPr id="47106"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47107"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21</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a:ln>
            <a:solidFill>
              <a:srgbClr val="000000"/>
            </a:solidFill>
            <a:miter/>
          </a:ln>
        </p:spPr>
      </p:sp>
      <p:sp>
        <p:nvSpPr>
          <p:cNvPr id="49154"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4915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23</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ln>
            <a:solidFill>
              <a:srgbClr val="000000"/>
            </a:solidFill>
            <a:miter/>
          </a:ln>
        </p:spPr>
      </p:sp>
      <p:sp>
        <p:nvSpPr>
          <p:cNvPr id="51202"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51203"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25</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nvPr>
        </p:nvSpPr>
        <p:spPr>
          <a:ln>
            <a:solidFill>
              <a:srgbClr val="000000"/>
            </a:solidFill>
            <a:miter/>
          </a:ln>
        </p:spPr>
      </p:sp>
      <p:sp>
        <p:nvSpPr>
          <p:cNvPr id="53250" name="备注占位符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5325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eaLnBrk="1"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pPr lvl="0" algn="r" eaLnBrk="1" hangingPunct="1"/>
              <a:t>26</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2021/12/20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2021/12/20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2021/12/20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8" name="矩形 7"/>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
        <p:nvSpPr>
          <p:cNvPr id="8" name="矩形 7"/>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True Love</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2021/12/20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2021/12/20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2021/12/20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2021/12/20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2021/12/20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2021/12/20</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8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tags" Target="../tags/tag84.xml"/><Relationship Id="rId7" Type="http://schemas.openxmlformats.org/officeDocument/2006/relationships/notesSlide" Target="../notesSlides/notesSlide1.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1.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1.mp3" TargetMode="External"/><Relationship Id="rId1" Type="http://schemas.openxmlformats.org/officeDocument/2006/relationships/tags" Target="../tags/tag83.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86.xml"/><Relationship Id="rId10" Type="http://schemas.openxmlformats.org/officeDocument/2006/relationships/image" Target="../media/image21.png"/><Relationship Id="rId4" Type="http://schemas.openxmlformats.org/officeDocument/2006/relationships/tags" Target="../tags/tag85.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tags" Target="../tags/tag88.xml"/><Relationship Id="rId7" Type="http://schemas.openxmlformats.org/officeDocument/2006/relationships/notesSlide" Target="../notesSlides/notesSlide2.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3.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3.mp3" TargetMode="External"/><Relationship Id="rId1" Type="http://schemas.openxmlformats.org/officeDocument/2006/relationships/tags" Target="../tags/tag87.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90.xml"/><Relationship Id="rId10" Type="http://schemas.openxmlformats.org/officeDocument/2006/relationships/image" Target="../media/image21.png"/><Relationship Id="rId4" Type="http://schemas.openxmlformats.org/officeDocument/2006/relationships/tags" Target="../tags/tag89.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tags" Target="../tags/tag92.xml"/><Relationship Id="rId7" Type="http://schemas.openxmlformats.org/officeDocument/2006/relationships/notesSlide" Target="../notesSlides/notesSlide3.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4.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4.mp3" TargetMode="External"/><Relationship Id="rId1" Type="http://schemas.openxmlformats.org/officeDocument/2006/relationships/tags" Target="../tags/tag91.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94.xml"/><Relationship Id="rId10" Type="http://schemas.openxmlformats.org/officeDocument/2006/relationships/image" Target="../media/image21.png"/><Relationship Id="rId4" Type="http://schemas.openxmlformats.org/officeDocument/2006/relationships/tags" Target="../tags/tag93.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tags" Target="../tags/tag96.xml"/><Relationship Id="rId7" Type="http://schemas.openxmlformats.org/officeDocument/2006/relationships/notesSlide" Target="../notesSlides/notesSlide4.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5.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5.mp3" TargetMode="External"/><Relationship Id="rId1" Type="http://schemas.openxmlformats.org/officeDocument/2006/relationships/tags" Target="../tags/tag95.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98.xml"/><Relationship Id="rId10" Type="http://schemas.openxmlformats.org/officeDocument/2006/relationships/image" Target="../media/image21.png"/><Relationship Id="rId4" Type="http://schemas.openxmlformats.org/officeDocument/2006/relationships/tags" Target="../tags/tag97.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tags" Target="../tags/tag100.xml"/><Relationship Id="rId7" Type="http://schemas.openxmlformats.org/officeDocument/2006/relationships/notesSlide" Target="../notesSlides/notesSlide5.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6.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6.mp3" TargetMode="External"/><Relationship Id="rId1" Type="http://schemas.openxmlformats.org/officeDocument/2006/relationships/tags" Target="../tags/tag99.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102.xml"/><Relationship Id="rId10" Type="http://schemas.openxmlformats.org/officeDocument/2006/relationships/image" Target="../media/image21.png"/><Relationship Id="rId4" Type="http://schemas.openxmlformats.org/officeDocument/2006/relationships/tags" Target="../tags/tag101.xml"/><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tags" Target="../tags/tag104.xml"/><Relationship Id="rId7" Type="http://schemas.openxmlformats.org/officeDocument/2006/relationships/notesSlide" Target="../notesSlides/notesSlide6.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8.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8.mp3" TargetMode="External"/><Relationship Id="rId1" Type="http://schemas.openxmlformats.org/officeDocument/2006/relationships/tags" Target="../tags/tag103.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106.xml"/><Relationship Id="rId10" Type="http://schemas.openxmlformats.org/officeDocument/2006/relationships/image" Target="../media/image21.png"/><Relationship Id="rId4" Type="http://schemas.openxmlformats.org/officeDocument/2006/relationships/tags" Target="../tags/tag105.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3" Type="http://schemas.openxmlformats.org/officeDocument/2006/relationships/tags" Target="../tags/tag108.xml"/><Relationship Id="rId7" Type="http://schemas.openxmlformats.org/officeDocument/2006/relationships/notesSlide" Target="../notesSlides/notesSlide7.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19977;&#21333;&#20803;\A-9.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19977;&#21333;&#20803;\A-9.mp3" TargetMode="External"/><Relationship Id="rId1" Type="http://schemas.openxmlformats.org/officeDocument/2006/relationships/tags" Target="../tags/tag107.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tags" Target="../tags/tag110.xml"/><Relationship Id="rId10" Type="http://schemas.openxmlformats.org/officeDocument/2006/relationships/image" Target="../media/image21.png"/><Relationship Id="rId4" Type="http://schemas.openxmlformats.org/officeDocument/2006/relationships/tags" Target="../tags/tag109.xml"/><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11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5.xml"/></Relationships>
</file>

<file path=ppt/slides/_rels/slide32.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6.png"/><Relationship Id="rId5" Type="http://schemas.openxmlformats.org/officeDocument/2006/relationships/slideLayout" Target="../slideLayouts/slideLayout5.xml"/><Relationship Id="rId4" Type="http://schemas.openxmlformats.org/officeDocument/2006/relationships/tags" Target="../tags/tag119.xml"/></Relationships>
</file>

<file path=ppt/slides/_rels/slide33.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38.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37.png"/><Relationship Id="rId5" Type="http://schemas.openxmlformats.org/officeDocument/2006/relationships/slideLayout" Target="../slideLayouts/slideLayout5.xml"/><Relationship Id="rId4" Type="http://schemas.openxmlformats.org/officeDocument/2006/relationships/tags" Target="../tags/tag123.xml"/></Relationships>
</file>

<file path=ppt/slides/_rels/slide34.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39.png"/><Relationship Id="rId5" Type="http://schemas.openxmlformats.org/officeDocument/2006/relationships/slideLayout" Target="../slideLayouts/slideLayout5.xml"/><Relationship Id="rId4"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40.png"/><Relationship Id="rId5" Type="http://schemas.openxmlformats.org/officeDocument/2006/relationships/slideLayout" Target="../slideLayouts/slideLayout5.xml"/><Relationship Id="rId4" Type="http://schemas.openxmlformats.org/officeDocument/2006/relationships/tags" Target="../tags/tag131.xml"/></Relationships>
</file>

<file path=ppt/slides/_rels/slide3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41.png"/><Relationship Id="rId5" Type="http://schemas.openxmlformats.org/officeDocument/2006/relationships/slideLayout" Target="../slideLayouts/slideLayout5.xml"/><Relationship Id="rId4" Type="http://schemas.openxmlformats.org/officeDocument/2006/relationships/tags" Target="../tags/tag135.xml"/></Relationships>
</file>

<file path=ppt/slides/_rels/slide37.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2.png"/><Relationship Id="rId5" Type="http://schemas.openxmlformats.org/officeDocument/2006/relationships/slideLayout" Target="../slideLayouts/slideLayout5.xml"/><Relationship Id="rId4" Type="http://schemas.openxmlformats.org/officeDocument/2006/relationships/tags" Target="../tags/tag139.xml"/></Relationships>
</file>

<file path=ppt/slides/_rels/slide38.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43.png"/><Relationship Id="rId5" Type="http://schemas.openxmlformats.org/officeDocument/2006/relationships/slideLayout" Target="../slideLayouts/slideLayout5.xml"/><Relationship Id="rId4" Type="http://schemas.openxmlformats.org/officeDocument/2006/relationships/tags" Target="../tags/tag143.xml"/></Relationships>
</file>

<file path=ppt/slides/_rels/slide39.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44.png"/><Relationship Id="rId5" Type="http://schemas.openxmlformats.org/officeDocument/2006/relationships/slideLayout" Target="../slideLayouts/slideLayout5.xml"/><Relationship Id="rId4" Type="http://schemas.openxmlformats.org/officeDocument/2006/relationships/tags" Target="../tags/tag147.xml"/></Relationships>
</file>

<file path=ppt/slides/_rels/slide4.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2.png"/><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19977;&#21333;&#20803;\1.%20Lead-in.wmv" TargetMode="External"/><Relationship Id="rId1" Type="http://schemas.openxmlformats.org/officeDocument/2006/relationships/tags" Target="../tags/tag65.xml"/><Relationship Id="rId6" Type="http://schemas.microsoft.com/office/2007/relationships/media" Target="file:///F:\&#35838;&#20214;ppt\0&#22806;&#32534;PPT\210824111&#12298;E&#26102;&#20195;&#39640;&#32844;&#33521;&#35821;&#8212;&#8212;&#32508;&#21512;&#25945;&#31243;1&#12299;&#22806;&#25991;&#31038;&#65288;&#27743;&#28023;&#28059;&#12289;&#34203;&#31584;&#12289;&#21016;&#33603;&#12289;&#29579;&#20025;&#65289;\&#35838;&#20214;\&#31532;&#19977;&#21333;&#20803;\1.%20Lead-in.wmv" TargetMode="External"/><Relationship Id="rId5" Type="http://schemas.openxmlformats.org/officeDocument/2006/relationships/slideLayout" Target="../slideLayouts/slideLayout7.xml"/><Relationship Id="rId4" Type="http://schemas.openxmlformats.org/officeDocument/2006/relationships/tags" Target="../tags/tag6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ags" Target="../tags/tag7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506730" y="6185535"/>
            <a:ext cx="11050905" cy="706755"/>
          </a:xfrm>
          <a:prstGeom prst="rect">
            <a:avLst/>
          </a:prstGeom>
          <a:noFill/>
        </p:spPr>
        <p:txBody>
          <a:bodyPr wrap="square" rtlCol="0">
            <a:spAutoFit/>
          </a:bodyPr>
          <a:lstStyle/>
          <a:p>
            <a:pPr algn="l"/>
            <a:r>
              <a:rPr lang="en-US" altLang="zh-CN"/>
              <a:t>		             </a:t>
            </a:r>
            <a:r>
              <a:rPr lang="en-US" altLang="zh-CN" sz="4000" b="1">
                <a:gradFill>
                  <a:gsLst>
                    <a:gs pos="0">
                      <a:srgbClr val="FE4444"/>
                    </a:gs>
                    <a:gs pos="100000">
                      <a:srgbClr val="832B2B"/>
                    </a:gs>
                  </a:gsLst>
                  <a:lin scaled="0"/>
                </a:gradFill>
                <a:latin typeface="Segoe Print" panose="02000600000000000000" charset="0"/>
                <a:cs typeface="Segoe Print" panose="02000600000000000000" charset="0"/>
              </a:rPr>
              <a:t>Unit 3  Amazing Travel</a:t>
            </a:r>
          </a:p>
        </p:txBody>
      </p:sp>
      <p:pic>
        <p:nvPicPr>
          <p:cNvPr id="2" name="图片 1" descr="1"/>
          <p:cNvPicPr>
            <a:picLocks noChangeAspect="1"/>
          </p:cNvPicPr>
          <p:nvPr/>
        </p:nvPicPr>
        <p:blipFill>
          <a:blip r:embed="rId4" cstate="print"/>
          <a:stretch>
            <a:fillRect/>
          </a:stretch>
        </p:blipFill>
        <p:spPr>
          <a:xfrm>
            <a:off x="189865" y="168910"/>
            <a:ext cx="11791950" cy="58445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572250" y="1641475"/>
            <a:ext cx="4488180" cy="1383665"/>
          </a:xfrm>
          <a:prstGeom prst="rect">
            <a:avLst/>
          </a:prstGeom>
          <a:noFill/>
        </p:spPr>
        <p:txBody>
          <a:bodyPr wrap="square" rtlCol="0">
            <a:spAutoFit/>
          </a:bodyPr>
          <a:lstStyle/>
          <a:p>
            <a:r>
              <a:rPr lang="en-US" altLang="zh-CN" sz="2800" b="1">
                <a:gradFill>
                  <a:gsLst>
                    <a:gs pos="0">
                      <a:srgbClr val="FECF40"/>
                    </a:gs>
                    <a:gs pos="100000">
                      <a:srgbClr val="846C21"/>
                    </a:gs>
                  </a:gsLst>
                  <a:lin scaled="0"/>
                </a:gradFill>
                <a:latin typeface="Segoe Print" panose="02000600000000000000" charset="0"/>
                <a:cs typeface="Segoe Print" panose="02000600000000000000" charset="0"/>
              </a:rPr>
              <a:t>beyond my imagination </a:t>
            </a:r>
          </a:p>
          <a:p>
            <a:endParaRPr lang="zh-CN" altLang="en-US" sz="2800" b="1">
              <a:gradFill>
                <a:gsLst>
                  <a:gs pos="0">
                    <a:srgbClr val="FECF40"/>
                  </a:gs>
                  <a:gs pos="100000">
                    <a:srgbClr val="846C21"/>
                  </a:gs>
                </a:gsLst>
                <a:lin scaled="0"/>
              </a:gradFill>
              <a:latin typeface="Segoe Print" panose="02000600000000000000" charset="0"/>
              <a:cs typeface="Segoe Print" panose="02000600000000000000" charset="0"/>
            </a:endParaRPr>
          </a:p>
          <a:p>
            <a:pPr algn="ctr"/>
            <a:r>
              <a:rPr lang="zh-CN" altLang="en-US" sz="2800" b="1">
                <a:gradFill>
                  <a:gsLst>
                    <a:gs pos="0">
                      <a:srgbClr val="FECF40"/>
                    </a:gs>
                    <a:gs pos="100000">
                      <a:srgbClr val="846C21"/>
                    </a:gs>
                  </a:gsLst>
                  <a:lin scaled="0"/>
                </a:gradFill>
                <a:latin typeface="Segoe Print" panose="02000600000000000000" charset="0"/>
                <a:cs typeface="Segoe Print" panose="02000600000000000000" charset="0"/>
              </a:rPr>
              <a:t>超乎想象</a:t>
            </a:r>
          </a:p>
        </p:txBody>
      </p:sp>
      <p:sp>
        <p:nvSpPr>
          <p:cNvPr id="4" name="文本框 3"/>
          <p:cNvSpPr txBox="1"/>
          <p:nvPr/>
        </p:nvSpPr>
        <p:spPr>
          <a:xfrm>
            <a:off x="6485890" y="3477895"/>
            <a:ext cx="4167505" cy="1383665"/>
          </a:xfrm>
          <a:prstGeom prst="rect">
            <a:avLst/>
          </a:prstGeom>
          <a:noFill/>
        </p:spPr>
        <p:txBody>
          <a:bodyPr wrap="square" rtlCol="0">
            <a:spAutoFit/>
          </a:bodyPr>
          <a:lstStyle/>
          <a:p>
            <a:pPr algn="ctr"/>
            <a:r>
              <a:rPr lang="en-US" altLang="zh-CN" sz="2800" b="1">
                <a:gradFill>
                  <a:gsLst>
                    <a:gs pos="0">
                      <a:srgbClr val="FE4444"/>
                    </a:gs>
                    <a:gs pos="100000">
                      <a:srgbClr val="832B2B"/>
                    </a:gs>
                  </a:gsLst>
                  <a:lin scaled="0"/>
                </a:gradFill>
                <a:latin typeface="Segoe Print" panose="02000600000000000000" charset="0"/>
                <a:cs typeface="Segoe Print" panose="02000600000000000000" charset="0"/>
              </a:rPr>
              <a:t>a novel experience</a:t>
            </a:r>
          </a:p>
          <a:p>
            <a:r>
              <a:rPr lang="en-US" altLang="zh-CN" sz="2800" b="1">
                <a:gradFill>
                  <a:gsLst>
                    <a:gs pos="0">
                      <a:srgbClr val="FE4444"/>
                    </a:gs>
                    <a:gs pos="100000">
                      <a:srgbClr val="832B2B"/>
                    </a:gs>
                  </a:gsLst>
                  <a:lin scaled="0"/>
                </a:gradFill>
                <a:latin typeface="Segoe Print" panose="02000600000000000000" charset="0"/>
                <a:cs typeface="Segoe Print" panose="02000600000000000000" charset="0"/>
              </a:rPr>
              <a:t> </a:t>
            </a:r>
          </a:p>
          <a:p>
            <a:pPr algn="ctr"/>
            <a:r>
              <a:rPr lang="zh-CN" altLang="en-US" sz="2800" b="1">
                <a:gradFill>
                  <a:gsLst>
                    <a:gs pos="0">
                      <a:srgbClr val="FE4444"/>
                    </a:gs>
                    <a:gs pos="100000">
                      <a:srgbClr val="832B2B"/>
                    </a:gs>
                  </a:gsLst>
                  <a:lin scaled="0"/>
                </a:gradFill>
                <a:latin typeface="Segoe Print" panose="02000600000000000000" charset="0"/>
                <a:cs typeface="Segoe Print" panose="02000600000000000000" charset="0"/>
              </a:rPr>
              <a:t>全新感受</a:t>
            </a:r>
          </a:p>
        </p:txBody>
      </p:sp>
      <p:pic>
        <p:nvPicPr>
          <p:cNvPr id="5" name="图片 4" descr="7"/>
          <p:cNvPicPr>
            <a:picLocks noChangeAspect="1"/>
          </p:cNvPicPr>
          <p:nvPr>
            <p:custDataLst>
              <p:tags r:id="rId2"/>
            </p:custDataLst>
          </p:nvPr>
        </p:nvPicPr>
        <p:blipFill>
          <a:blip r:embed="rId4" cstate="print"/>
          <a:stretch>
            <a:fillRect/>
          </a:stretch>
        </p:blipFill>
        <p:spPr>
          <a:xfrm rot="5400000">
            <a:off x="-130175" y="755650"/>
            <a:ext cx="6358255" cy="54502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6230" y="290195"/>
            <a:ext cx="4318635" cy="368300"/>
          </a:xfrm>
          <a:prstGeom prst="rect">
            <a:avLst/>
          </a:prstGeom>
          <a:noFill/>
        </p:spPr>
        <p:txBody>
          <a:bodyPr wrap="square" rtlCol="0">
            <a:spAutoFit/>
          </a:bodyPr>
          <a:lstStyle/>
          <a:p>
            <a:r>
              <a:rPr lang="zh-CN" altLang="en-US"/>
              <a:t>思政拓展：</a:t>
            </a:r>
            <a:r>
              <a:rPr lang="en-US" altLang="zh-CN"/>
              <a:t>Belt and Road Initiative</a:t>
            </a:r>
          </a:p>
        </p:txBody>
      </p:sp>
      <p:pic>
        <p:nvPicPr>
          <p:cNvPr id="7" name="图片 6"/>
          <p:cNvPicPr>
            <a:picLocks noChangeAspect="1"/>
          </p:cNvPicPr>
          <p:nvPr/>
        </p:nvPicPr>
        <p:blipFill>
          <a:blip r:embed="rId3" cstate="print"/>
          <a:stretch>
            <a:fillRect/>
          </a:stretch>
        </p:blipFill>
        <p:spPr>
          <a:xfrm>
            <a:off x="2081530" y="969645"/>
            <a:ext cx="8947785" cy="4955540"/>
          </a:xfrm>
          <a:prstGeom prst="rect">
            <a:avLst/>
          </a:prstGeom>
        </p:spPr>
      </p:pic>
      <p:sp>
        <p:nvSpPr>
          <p:cNvPr id="8" name="文本框 7"/>
          <p:cNvSpPr txBox="1"/>
          <p:nvPr/>
        </p:nvSpPr>
        <p:spPr>
          <a:xfrm>
            <a:off x="1949450" y="6030595"/>
            <a:ext cx="4318635" cy="368300"/>
          </a:xfrm>
          <a:prstGeom prst="rect">
            <a:avLst/>
          </a:prstGeom>
          <a:noFill/>
        </p:spPr>
        <p:txBody>
          <a:bodyPr wrap="square" rtlCol="0">
            <a:spAutoFit/>
          </a:bodyPr>
          <a:lstStyle/>
          <a:p>
            <a:r>
              <a:rPr lang="zh-CN" altLang="en-US"/>
              <a:t>http://www.xinhuanet.com/silkroad/</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463675"/>
            <a:ext cx="12192000" cy="420052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20483" name="图片 7" descr="QQ截图20170626203306.png"/>
          <p:cNvPicPr>
            <a:picLocks noChangeAspect="1"/>
          </p:cNvPicPr>
          <p:nvPr/>
        </p:nvPicPr>
        <p:blipFill>
          <a:blip r:embed="rId3" cstate="print"/>
          <a:stretch>
            <a:fillRect/>
          </a:stretch>
        </p:blipFill>
        <p:spPr>
          <a:xfrm>
            <a:off x="1597025" y="1069975"/>
            <a:ext cx="9201150" cy="3038475"/>
          </a:xfrm>
          <a:prstGeom prst="rect">
            <a:avLst/>
          </a:prstGeom>
          <a:noFill/>
          <a:ln w="9525">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280160"/>
            <a:ext cx="12192000" cy="489204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TextBox 5"/>
          <p:cNvSpPr txBox="1"/>
          <p:nvPr/>
        </p:nvSpPr>
        <p:spPr>
          <a:xfrm>
            <a:off x="708025" y="1279525"/>
            <a:ext cx="11483975" cy="489267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Good morning. ___________________?</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Good morning. Would you show me some typical Chinese souvenirs? I’d like to buy a gift for</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my wife.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We’ve got plenty of silk scarves and silk dresses for you to choose from.</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The dress is very nice. _______________  is it ?</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Fifty-five US dollars.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It’s a little more than I expected. Could you give me a _______________?</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I’d like to, but I’m afraid I can’t. You see, it’s already 5% off the regular price.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Then I’m _________ I can’t afford it.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 Well, let me ask the manager if it’s all right… I’m sorry to have kept you waiting. The best we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can do is to give you a 10% discount.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OK. I’ll  _________.</a:t>
            </a:r>
          </a:p>
        </p:txBody>
      </p:sp>
      <p:sp>
        <p:nvSpPr>
          <p:cNvPr id="4" name="矩形 3"/>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1</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5" name="直接连接符 4"/>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24163" y="1241425"/>
            <a:ext cx="30813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Can I help you</a:t>
            </a:r>
            <a:endParaRPr lang="zh-CN" altLang="en-US" sz="2800" dirty="0">
              <a:solidFill>
                <a:srgbClr val="FF0000"/>
              </a:solidFill>
              <a:latin typeface="Calibri" panose="020F0502020204030204" charset="0"/>
            </a:endParaRPr>
          </a:p>
        </p:txBody>
      </p:sp>
      <p:sp>
        <p:nvSpPr>
          <p:cNvPr id="8" name="TextBox 7"/>
          <p:cNvSpPr txBox="1"/>
          <p:nvPr/>
        </p:nvSpPr>
        <p:spPr>
          <a:xfrm>
            <a:off x="3525838" y="2827338"/>
            <a:ext cx="2676525"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How much</a:t>
            </a:r>
            <a:endParaRPr lang="zh-CN" altLang="en-US" sz="2800" dirty="0">
              <a:solidFill>
                <a:srgbClr val="FF0000"/>
              </a:solidFill>
              <a:latin typeface="Calibri" panose="020F0502020204030204" charset="0"/>
            </a:endParaRPr>
          </a:p>
        </p:txBody>
      </p:sp>
      <p:sp>
        <p:nvSpPr>
          <p:cNvPr id="9" name="TextBox 8"/>
          <p:cNvSpPr txBox="1"/>
          <p:nvPr/>
        </p:nvSpPr>
        <p:spPr>
          <a:xfrm>
            <a:off x="6899275" y="3600450"/>
            <a:ext cx="1625600"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discount </a:t>
            </a:r>
            <a:endParaRPr lang="zh-CN" altLang="en-US" sz="2800" dirty="0">
              <a:solidFill>
                <a:srgbClr val="FF0000"/>
              </a:solidFill>
              <a:latin typeface="Calibri" panose="020F0502020204030204" charset="0"/>
            </a:endParaRPr>
          </a:p>
        </p:txBody>
      </p:sp>
      <p:sp>
        <p:nvSpPr>
          <p:cNvPr id="10" name="TextBox 9"/>
          <p:cNvSpPr txBox="1"/>
          <p:nvPr/>
        </p:nvSpPr>
        <p:spPr>
          <a:xfrm>
            <a:off x="2087563" y="5578475"/>
            <a:ext cx="2298700"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take it</a:t>
            </a:r>
            <a:endParaRPr lang="zh-CN" altLang="en-US" sz="2800" dirty="0">
              <a:solidFill>
                <a:srgbClr val="FF0000"/>
              </a:solidFill>
              <a:latin typeface="Calibri" panose="020F0502020204030204" charset="0"/>
            </a:endParaRPr>
          </a:p>
        </p:txBody>
      </p:sp>
      <p:sp>
        <p:nvSpPr>
          <p:cNvPr id="12" name="矩形 11"/>
          <p:cNvSpPr/>
          <p:nvPr/>
        </p:nvSpPr>
        <p:spPr>
          <a:xfrm>
            <a:off x="2151063" y="4413250"/>
            <a:ext cx="1081087" cy="523875"/>
          </a:xfrm>
          <a:prstGeom prst="rect">
            <a:avLst/>
          </a:prstGeom>
          <a:noFill/>
          <a:ln w="9525">
            <a:noFill/>
          </a:ln>
        </p:spPr>
        <p:txBody>
          <a:bodyPr wrap="none">
            <a:spAutoFit/>
          </a:bodyPr>
          <a:lstStyle/>
          <a:p>
            <a:pPr eaLnBrk="1" hangingPunct="1"/>
            <a:r>
              <a:rPr lang="en-US" altLang="zh-CN" sz="2800" b="1" i="1" dirty="0">
                <a:solidFill>
                  <a:srgbClr val="FF0000"/>
                </a:solidFill>
                <a:latin typeface="Calibri" panose="020F0502020204030204" charset="0"/>
              </a:rPr>
              <a:t>afraid</a:t>
            </a:r>
            <a:endParaRPr lang="zh-CN" altLang="en-US" sz="2800" b="1" i="1" dirty="0">
              <a:solidFill>
                <a:srgbClr val="FF0000"/>
              </a:solidFill>
              <a:latin typeface="Calibri" panose="020F05020202040302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838835"/>
            <a:ext cx="12192000" cy="542036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TextBox 5"/>
          <p:cNvSpPr txBox="1"/>
          <p:nvPr/>
        </p:nvSpPr>
        <p:spPr>
          <a:xfrm>
            <a:off x="708025" y="838200"/>
            <a:ext cx="11483975" cy="5478463"/>
          </a:xfrm>
          <a:prstGeom prst="rect">
            <a:avLst/>
          </a:prstGeom>
          <a:noFill/>
        </p:spPr>
        <p:txBody>
          <a:bodyPr>
            <a:spAutoFit/>
          </a:bodyPr>
          <a:lstStyle/>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Good morning! Welcome to Holiday Hotel. What can I do for you?</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I have a ________________ with you.</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May I have your name, please?</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Michael Han.</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Let me check. Yes, there it is. A double room for one night. Mr. Han, may I have a  _______   at  your</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passport, please?</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OK, here you are.</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Would you please __________ the registration form?</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All right. What’s the rate for one person per night?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59 dollars.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Do you accept traveler’s checks?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Sure. Here is the key card to room 3316. The bell-man will show you the way.</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Thanks. I will be leaving tomorrow. When shall I   ____________out  ?</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R: Any time before 11:00 a.m.</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All right. I’ll remember that.</a:t>
            </a:r>
          </a:p>
        </p:txBody>
      </p:sp>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2</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76463" y="1147763"/>
            <a:ext cx="18748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reservation </a:t>
            </a:r>
            <a:endParaRPr lang="zh-CN" altLang="en-US" sz="2800" dirty="0">
              <a:solidFill>
                <a:srgbClr val="FF0000"/>
              </a:solidFill>
              <a:latin typeface="Calibri" panose="020F0502020204030204" charset="0"/>
            </a:endParaRPr>
          </a:p>
        </p:txBody>
      </p:sp>
      <p:sp>
        <p:nvSpPr>
          <p:cNvPr id="9" name="TextBox 8"/>
          <p:cNvSpPr txBox="1"/>
          <p:nvPr/>
        </p:nvSpPr>
        <p:spPr>
          <a:xfrm>
            <a:off x="9625013" y="2206625"/>
            <a:ext cx="2306637"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look</a:t>
            </a:r>
            <a:endParaRPr lang="zh-CN" altLang="en-US" sz="2800" dirty="0">
              <a:solidFill>
                <a:srgbClr val="FF0000"/>
              </a:solidFill>
              <a:latin typeface="Calibri" panose="020F0502020204030204" charset="0"/>
            </a:endParaRPr>
          </a:p>
        </p:txBody>
      </p:sp>
      <p:sp>
        <p:nvSpPr>
          <p:cNvPr id="10" name="TextBox 9"/>
          <p:cNvSpPr txBox="1"/>
          <p:nvPr/>
        </p:nvSpPr>
        <p:spPr>
          <a:xfrm>
            <a:off x="3043238" y="3278188"/>
            <a:ext cx="1636712"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fill out</a:t>
            </a:r>
            <a:endParaRPr lang="zh-CN" altLang="en-US" sz="2800" dirty="0">
              <a:solidFill>
                <a:srgbClr val="FF0000"/>
              </a:solidFill>
              <a:latin typeface="Calibri" panose="020F0502020204030204" charset="0"/>
            </a:endParaRPr>
          </a:p>
        </p:txBody>
      </p:sp>
      <p:sp>
        <p:nvSpPr>
          <p:cNvPr id="13" name="TextBox 12"/>
          <p:cNvSpPr txBox="1"/>
          <p:nvPr/>
        </p:nvSpPr>
        <p:spPr>
          <a:xfrm>
            <a:off x="6554788" y="5070475"/>
            <a:ext cx="4144962"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check</a:t>
            </a:r>
            <a:endParaRPr lang="zh-CN" altLang="en-US" sz="2800" dirty="0">
              <a:solidFill>
                <a:srgbClr val="FF0000"/>
              </a:solidFill>
              <a:latin typeface="Calibri" panose="020F05020202040302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92100" y="434975"/>
            <a:ext cx="11684000" cy="1452563"/>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800" kern="1200" cap="none" spc="0" normalizeH="0" baseline="0" noProof="0" dirty="0">
                <a:solidFill>
                  <a:schemeClr val="accent1"/>
                </a:solidFill>
                <a:latin typeface="Comic Sans MS" panose="030F0702030302020204" pitchFamily="66" charset="0"/>
                <a:ea typeface="微软雅黑" panose="020B0503020204020204" pitchFamily="34" charset="-122"/>
                <a:cs typeface="Calibri" panose="020F0502020204030204" charset="0"/>
              </a:rPr>
              <a:t>Situation: </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You are checking in a hotel where you have already made a reservation. But the receptionist tells you that they don’t have your  reservation record ( </a:t>
            </a:r>
            <a:r>
              <a:rPr kumimoji="0" lang="zh-CN" altLang="en-US"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预订记录</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 Now you have to deal with this problem.</a:t>
            </a:r>
          </a:p>
        </p:txBody>
      </p:sp>
      <p:pic>
        <p:nvPicPr>
          <p:cNvPr id="24579" name="图片 9" descr="QQ截图20170626203306.png"/>
          <p:cNvPicPr>
            <a:picLocks noChangeAspect="1"/>
          </p:cNvPicPr>
          <p:nvPr/>
        </p:nvPicPr>
        <p:blipFill>
          <a:blip r:embed="rId3" cstate="print"/>
          <a:stretch>
            <a:fillRect/>
          </a:stretch>
        </p:blipFill>
        <p:spPr>
          <a:xfrm>
            <a:off x="647700" y="2249488"/>
            <a:ext cx="10744200" cy="3019425"/>
          </a:xfrm>
          <a:prstGeom prst="rect">
            <a:avLst/>
          </a:prstGeom>
          <a:noFill/>
          <a:ln w="9525">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7"/>
          <p:cNvPicPr>
            <a:picLocks noChangeAspect="1"/>
          </p:cNvPicPr>
          <p:nvPr/>
        </p:nvPicPr>
        <p:blipFill>
          <a:blip r:embed="rId3" cstate="print"/>
          <a:stretch>
            <a:fillRect/>
          </a:stretch>
        </p:blipFill>
        <p:spPr>
          <a:xfrm rot="5400000">
            <a:off x="-104775" y="480060"/>
            <a:ext cx="6323965" cy="5674995"/>
          </a:xfrm>
          <a:prstGeom prst="rect">
            <a:avLst/>
          </a:prstGeom>
        </p:spPr>
      </p:pic>
      <p:pic>
        <p:nvPicPr>
          <p:cNvPr id="5" name="图片 4" descr="18"/>
          <p:cNvPicPr>
            <a:picLocks noChangeAspect="1"/>
          </p:cNvPicPr>
          <p:nvPr/>
        </p:nvPicPr>
        <p:blipFill>
          <a:blip r:embed="rId4" cstate="print"/>
          <a:stretch>
            <a:fillRect/>
          </a:stretch>
        </p:blipFill>
        <p:spPr>
          <a:xfrm>
            <a:off x="6113780" y="342900"/>
            <a:ext cx="5963920" cy="55213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088188" y="2476500"/>
            <a:ext cx="4195763" cy="2971800"/>
          </a:xfrm>
          <a:prstGeom prst="rect">
            <a:avLst/>
          </a:prstGeom>
          <a:solidFill>
            <a:srgbClr val="FFFF99"/>
          </a:solidFill>
        </p:spPr>
        <p:txBody>
          <a:bodyPr>
            <a:spAutoFit/>
          </a:bodyPr>
          <a:lstStyle/>
          <a:p>
            <a:pPr marL="0" marR="0" lvl="0" indent="266700" algn="ctr"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旅行是如何改变我的</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最近我和家人一起去了西藏旅行。这次旅行真的让我大开眼界，我也认识了一个截然不同的世界。</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我已经在中国生活了六个月，而西藏向我展示了这个国家完全不同的一面。西藏有它自己的颜色，有自身数千年来仍旧秉持的传统。</a:t>
            </a:r>
          </a:p>
        </p:txBody>
      </p:sp>
      <p:grpSp>
        <p:nvGrpSpPr>
          <p:cNvPr id="3993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99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8438" name="矩形 3"/>
          <p:cNvSpPr>
            <a:spLocks noChangeArrowheads="1"/>
          </p:cNvSpPr>
          <p:nvPr/>
        </p:nvSpPr>
        <p:spPr bwMode="auto">
          <a:xfrm>
            <a:off x="917575" y="2076450"/>
            <a:ext cx="5761038" cy="3771900"/>
          </a:xfrm>
          <a:prstGeom prst="rect">
            <a:avLst/>
          </a:prstGeom>
          <a:noFill/>
          <a:ln>
            <a:noFill/>
          </a:ln>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rPr>
              <a:t>How Travel </a:t>
            </a:r>
            <a:r>
              <a:rPr kumimoji="0" lang="en-US" altLang="zh-CN" sz="24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Transformed</a:t>
            </a:r>
            <a:r>
              <a:rPr kumimoji="0" lang="en-US" altLang="zh-CN" sz="24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a:t>
            </a:r>
            <a:r>
              <a:rPr kumimoji="0" lang="en-US" altLang="zh-CN" sz="2400" b="1"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rPr>
              <a:t> Me</a:t>
            </a: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1</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     Recently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 went on a trip to Tibet with my family. The trip really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opened my eyes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to a completely different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reality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2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  Having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lived in China for the past six months, Tibet showed me a completely different side of the country. Tibet has its own colors and its own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unique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traditions that are still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upheld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4</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after thousands of years. </a:t>
            </a:r>
            <a:endParaRPr kumimoji="0" lang="zh-CN" altLang="en-US" sz="2000" b="0" i="0" u="none" strike="noStrike" kern="1200" cap="none" spc="0" normalizeH="0" baseline="0" noProof="0" dirty="0">
              <a:ln>
                <a:noFill/>
              </a:ln>
              <a:solidFill>
                <a:schemeClr val="tx1"/>
              </a:solidFill>
              <a:effectLst/>
              <a:uLnTx/>
              <a:uFillTx/>
              <a:latin typeface="Calibri" panose="020F0502020204030204" charset="0"/>
              <a:ea typeface="宋体" panose="02010600030101010101" pitchFamily="2" charset="-122"/>
              <a:cs typeface="+mn-cs"/>
            </a:endParaRPr>
          </a:p>
        </p:txBody>
      </p:sp>
      <p:pic>
        <p:nvPicPr>
          <p:cNvPr id="39950" name="图片 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2776" name="表格 32775"/>
          <p:cNvGraphicFramePr/>
          <p:nvPr/>
        </p:nvGraphicFramePr>
        <p:xfrm>
          <a:off x="3441700" y="2214563"/>
          <a:ext cx="1800225" cy="336550"/>
        </p:xfrm>
        <a:graphic>
          <a:graphicData uri="http://schemas.openxmlformats.org/drawingml/2006/table">
            <a:tbl>
              <a:tblPr/>
              <a:tblGrid>
                <a:gridCol w="18002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99" marR="91399" marT="45810" marB="45810">
                    <a:lnL>
                      <a:noFill/>
                    </a:lnL>
                    <a:lnR>
                      <a:noFill/>
                    </a:lnR>
                    <a:lnT>
                      <a:noFill/>
                    </a:lnT>
                    <a:lnB>
                      <a:noFill/>
                    </a:lnB>
                    <a:lnTlToBr>
                      <a:noFill/>
                    </a:lnTlToBr>
                    <a:lnBlToTr>
                      <a:noFill/>
                    </a:lnBlToTr>
                    <a:noFill/>
                  </a:tcPr>
                </a:tc>
              </a:tr>
            </a:tbl>
          </a:graphicData>
        </a:graphic>
      </p:graphicFrame>
      <p:pic>
        <p:nvPicPr>
          <p:cNvPr id="39957"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39958"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39959"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pSp>
        <p:nvGrpSpPr>
          <p:cNvPr id="39960" name="组合 7"/>
          <p:cNvGrpSpPr/>
          <p:nvPr/>
        </p:nvGrpSpPr>
        <p:grpSpPr>
          <a:xfrm flipH="1">
            <a:off x="7938" y="1273175"/>
            <a:ext cx="6108700" cy="363538"/>
            <a:chOff x="283681" y="2459690"/>
            <a:chExt cx="6109250" cy="363336"/>
          </a:xfrm>
        </p:grpSpPr>
        <p:cxnSp>
          <p:nvCxnSpPr>
            <p:cNvPr id="3996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996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996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39964" name="MH_Other_4"/>
          <p:cNvSpPr txBox="1"/>
          <p:nvPr>
            <p:custDataLst>
              <p:tags r:id="rId1"/>
            </p:custDataLst>
          </p:nvPr>
        </p:nvSpPr>
        <p:spPr>
          <a:xfrm>
            <a:off x="690563" y="1173163"/>
            <a:ext cx="5426075"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1-2</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pic>
        <p:nvPicPr>
          <p:cNvPr id="4" name="A-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63438" y="522288"/>
            <a:ext cx="487362" cy="487362"/>
          </a:xfrm>
          <a:prstGeom prst="rect">
            <a:avLst/>
          </a:prstGeom>
          <a:noFill/>
          <a:ln w="9525">
            <a:noFill/>
          </a:ln>
        </p:spPr>
      </p:pic>
      <p:sp>
        <p:nvSpPr>
          <p:cNvPr id="33" name="矩形 32"/>
          <p:cNvSpPr/>
          <p:nvPr/>
        </p:nvSpPr>
        <p:spPr>
          <a:xfrm>
            <a:off x="7339013" y="3325813"/>
            <a:ext cx="3298825"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transform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træns'fɔːm</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vt.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改变；改观；变换 </a:t>
            </a:r>
          </a:p>
        </p:txBody>
      </p:sp>
      <p:graphicFrame>
        <p:nvGraphicFramePr>
          <p:cNvPr id="32785" name="表格 32784"/>
          <p:cNvGraphicFramePr/>
          <p:nvPr/>
        </p:nvGraphicFramePr>
        <p:xfrm>
          <a:off x="2770188" y="2990850"/>
          <a:ext cx="1954213" cy="334963"/>
        </p:xfrm>
        <a:graphic>
          <a:graphicData uri="http://schemas.openxmlformats.org/drawingml/2006/table">
            <a:tbl>
              <a:tblPr/>
              <a:tblGrid>
                <a:gridCol w="19542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5" marR="91385" marT="45571" marB="45571">
                    <a:lnL>
                      <a:noFill/>
                    </a:lnL>
                    <a:lnR>
                      <a:noFill/>
                    </a:lnR>
                    <a:lnT>
                      <a:noFill/>
                    </a:lnT>
                    <a:lnB>
                      <a:noFill/>
                    </a:lnB>
                    <a:lnTlToBr>
                      <a:noFill/>
                    </a:lnTlToBr>
                    <a:lnBlToTr>
                      <a:noFill/>
                    </a:lnBlToTr>
                    <a:noFill/>
                  </a:tcPr>
                </a:tc>
              </a:tr>
            </a:tbl>
          </a:graphicData>
        </a:graphic>
      </p:graphicFrame>
      <p:graphicFrame>
        <p:nvGraphicFramePr>
          <p:cNvPr id="32787" name="表格 32786"/>
          <p:cNvGraphicFramePr/>
          <p:nvPr/>
        </p:nvGraphicFramePr>
        <p:xfrm>
          <a:off x="1792288" y="3429000"/>
          <a:ext cx="977900" cy="336550"/>
        </p:xfrm>
        <a:graphic>
          <a:graphicData uri="http://schemas.openxmlformats.org/drawingml/2006/table">
            <a:tbl>
              <a:tblPr/>
              <a:tblGrid>
                <a:gridCol w="9779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59" marR="91459" marT="45810" marB="45810">
                    <a:lnL>
                      <a:noFill/>
                    </a:lnL>
                    <a:lnR>
                      <a:noFill/>
                    </a:lnR>
                    <a:lnT>
                      <a:noFill/>
                    </a:lnT>
                    <a:lnB>
                      <a:noFill/>
                    </a:lnB>
                    <a:lnTlToBr>
                      <a:noFill/>
                    </a:lnTlToBr>
                    <a:lnBlToTr>
                      <a:noFill/>
                    </a:lnBlToTr>
                    <a:noFill/>
                  </a:tcPr>
                </a:tc>
              </a:tr>
            </a:tbl>
          </a:graphicData>
        </a:graphic>
      </p:graphicFrame>
      <p:graphicFrame>
        <p:nvGraphicFramePr>
          <p:cNvPr id="32789" name="表格 32788"/>
          <p:cNvGraphicFramePr/>
          <p:nvPr/>
        </p:nvGraphicFramePr>
        <p:xfrm>
          <a:off x="5689600" y="4622800"/>
          <a:ext cx="977900" cy="334963"/>
        </p:xfrm>
        <a:graphic>
          <a:graphicData uri="http://schemas.openxmlformats.org/drawingml/2006/table">
            <a:tbl>
              <a:tblPr/>
              <a:tblGrid>
                <a:gridCol w="9779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59" marR="91459" marT="45571" marB="45571">
                    <a:lnL>
                      <a:noFill/>
                    </a:lnL>
                    <a:lnR>
                      <a:noFill/>
                    </a:lnR>
                    <a:lnT>
                      <a:noFill/>
                    </a:lnT>
                    <a:lnB>
                      <a:noFill/>
                    </a:lnB>
                    <a:lnTlToBr>
                      <a:noFill/>
                    </a:lnTlToBr>
                    <a:lnBlToTr>
                      <a:noFill/>
                    </a:lnBlToTr>
                    <a:noFill/>
                  </a:tcPr>
                </a:tc>
              </a:tr>
            </a:tbl>
          </a:graphicData>
        </a:graphic>
      </p:graphicFrame>
      <p:graphicFrame>
        <p:nvGraphicFramePr>
          <p:cNvPr id="32791" name="表格 32790"/>
          <p:cNvGraphicFramePr/>
          <p:nvPr/>
        </p:nvGraphicFramePr>
        <p:xfrm>
          <a:off x="3497263" y="5003800"/>
          <a:ext cx="977900" cy="336550"/>
        </p:xfrm>
        <a:graphic>
          <a:graphicData uri="http://schemas.openxmlformats.org/drawingml/2006/table">
            <a:tbl>
              <a:tblPr/>
              <a:tblGrid>
                <a:gridCol w="9779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59" marR="91459" marT="45810" marB="45810">
                    <a:lnL>
                      <a:noFill/>
                    </a:lnL>
                    <a:lnR>
                      <a:noFill/>
                    </a:lnR>
                    <a:lnT>
                      <a:noFill/>
                    </a:lnT>
                    <a:lnB>
                      <a:noFill/>
                    </a:lnB>
                    <a:lnTlToBr>
                      <a:noFill/>
                    </a:lnTlToBr>
                    <a:lnBlToTr>
                      <a:noFill/>
                    </a:lnBlToTr>
                    <a:noFill/>
                  </a:tcPr>
                </a:tc>
              </a:tr>
            </a:tbl>
          </a:graphicData>
        </a:graphic>
      </p:graphicFrame>
      <p:sp>
        <p:nvSpPr>
          <p:cNvPr id="44" name="矩形 43"/>
          <p:cNvSpPr/>
          <p:nvPr/>
        </p:nvSpPr>
        <p:spPr>
          <a:xfrm>
            <a:off x="6815138" y="3257550"/>
            <a:ext cx="5275263" cy="153352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open one’s eyes…</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打开眼界；（使人）长见识（或开眼界、认清事实）</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Travelling really opens your eyes to other cultures.</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旅游真的能使人开阔眼界，认识其他文化。</a:t>
            </a:r>
          </a:p>
        </p:txBody>
      </p:sp>
      <p:sp>
        <p:nvSpPr>
          <p:cNvPr id="45" name="矩形 44"/>
          <p:cNvSpPr/>
          <p:nvPr/>
        </p:nvSpPr>
        <p:spPr>
          <a:xfrm>
            <a:off x="6815138" y="2359025"/>
            <a:ext cx="5008563" cy="33305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reality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riˈæləti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the true situation and the problems that actually exist in life, in contrast to how you would like life to be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现实；实际情况</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She refuses to face reality.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她不肯面对现实。</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in reality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事实上</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He looks like a teacher, but in reality he is not.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他看起来像个老师，但实际上并非如此。</a:t>
            </a:r>
          </a:p>
        </p:txBody>
      </p:sp>
      <p:sp>
        <p:nvSpPr>
          <p:cNvPr id="46" name="矩形 45"/>
          <p:cNvSpPr/>
          <p:nvPr/>
        </p:nvSpPr>
        <p:spPr>
          <a:xfrm>
            <a:off x="7205663" y="3016250"/>
            <a:ext cx="400685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unique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juˈniːk</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being the only one of its kind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唯一的；独一无二的</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Everyone’s fingerprints are unique.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每个人的指纹都是独一无二的。</a:t>
            </a:r>
          </a:p>
        </p:txBody>
      </p:sp>
      <p:sp>
        <p:nvSpPr>
          <p:cNvPr id="48" name="矩形 47"/>
          <p:cNvSpPr/>
          <p:nvPr/>
        </p:nvSpPr>
        <p:spPr>
          <a:xfrm>
            <a:off x="7277100" y="1830388"/>
            <a:ext cx="4006850" cy="40179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uphold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ʌpˈhəʊld</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① keep or maintain in unaltered condition; cause to remain or last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维持；秉承</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village still upholds its tradition.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这个村庄仍然保持着传统。</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②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support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that you think is right and make sure that it continues to exist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支持，维护（正义等）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We have a duty to uphold the law.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维护法律是我们的责任。</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95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9950"/>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3995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4"/>
                                        </p:tgtEl>
                                      </p:cBhvr>
                                    </p:cmd>
                                  </p:childTnLst>
                                </p:cTn>
                              </p:par>
                            </p:childTnLst>
                          </p:cTn>
                        </p:par>
                      </p:childTnLst>
                    </p:cTn>
                  </p:par>
                </p:childTnLst>
              </p:cTn>
              <p:nextCondLst>
                <p:cond evt="onClick" delay="0">
                  <p:tgtEl>
                    <p:spTgt spid="39957"/>
                  </p:tgtEl>
                </p:cond>
              </p:nextCondLst>
            </p:seq>
            <p:seq concurrent="1" nextAc="seek">
              <p:cTn id="25" restart="whenNotActive" fill="hold" evtFilter="cancelBubble" nodeType="interactiveSeq">
                <p:stCondLst>
                  <p:cond evt="onClick" delay="0">
                    <p:tgtEl>
                      <p:spTgt spid="3995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39958"/>
                  </p:tgtEl>
                </p:cond>
              </p:nextCondLst>
            </p:seq>
            <p:seq concurrent="1" nextAc="seek">
              <p:cTn id="30" restart="whenNotActive" fill="hold" evtFilter="cancelBubble" nodeType="interactiveSeq">
                <p:stCondLst>
                  <p:cond evt="onClick" delay="0">
                    <p:tgtEl>
                      <p:spTgt spid="39959"/>
                    </p:tgtEl>
                  </p:cond>
                </p:stCondLst>
                <p:endSync evt="end" delay="0">
                  <p:rtn val="all"/>
                </p:endSync>
                <p:childTnLst>
                  <p:par>
                    <p:cTn id="31" fill="hold">
                      <p:stCondLst>
                        <p:cond delay="0"/>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4"/>
                                        </p:tgtEl>
                                      </p:cBhvr>
                                    </p:cmd>
                                  </p:childTnLst>
                                </p:cTn>
                              </p:par>
                            </p:childTnLst>
                          </p:cTn>
                        </p:par>
                      </p:childTnLst>
                    </p:cTn>
                  </p:par>
                </p:childTnLst>
              </p:cTn>
              <p:nextCondLst>
                <p:cond evt="onClick" delay="0">
                  <p:tgtEl>
                    <p:spTgt spid="39959"/>
                  </p:tgtEl>
                </p:cond>
              </p:nextCondLst>
            </p:seq>
            <p:seq concurrent="1" nextAc="seek">
              <p:cTn id="35" restart="whenNotActive" fill="hold" evtFilter="cancelBubble" nodeType="interactiveSeq">
                <p:stCondLst>
                  <p:cond evt="onClick" delay="0">
                    <p:tgtEl>
                      <p:spTgt spid="32776"/>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xit" presetSubtype="12" fill="hold" grpId="1" nodeType="clickEffect">
                                  <p:stCondLst>
                                    <p:cond delay="0"/>
                                  </p:stCondLst>
                                  <p:childTnLst>
                                    <p:animEffect transition="out" filter="strips(downLeft)">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776"/>
                  </p:tgtEl>
                </p:cond>
              </p:nextCondLst>
            </p:seq>
            <p:seq concurrent="1" nextAc="seek">
              <p:cTn id="46" restart="whenNotActive" fill="hold" evtFilter="cancelBubble" nodeType="interactiveSeq">
                <p:stCondLst>
                  <p:cond evt="onClick" delay="0">
                    <p:tgtEl>
                      <p:spTgt spid="32785"/>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xit" presetSubtype="12" fill="hold" grpId="1" nodeType="clickEffect">
                                  <p:stCondLst>
                                    <p:cond delay="0"/>
                                  </p:stCondLst>
                                  <p:childTnLst>
                                    <p:animEffect transition="out" filter="strips(downLeft)">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2785"/>
                  </p:tgtEl>
                </p:cond>
              </p:nextCondLst>
            </p:seq>
            <p:seq concurrent="1" nextAc="seek">
              <p:cTn id="57" restart="whenNotActive" fill="hold" evtFilter="cancelBubble" nodeType="interactiveSeq">
                <p:stCondLst>
                  <p:cond evt="onClick" delay="0">
                    <p:tgtEl>
                      <p:spTgt spid="32787"/>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grpId="1" nodeType="clickEffect">
                                  <p:stCondLst>
                                    <p:cond delay="0"/>
                                  </p:stCondLst>
                                  <p:childTnLst>
                                    <p:animEffect transition="out" filter="strips(downLeft)">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2787"/>
                  </p:tgtEl>
                </p:cond>
              </p:nextCondLst>
            </p:seq>
            <p:seq concurrent="1" nextAc="seek">
              <p:cTn id="68" restart="whenNotActive" fill="hold" evtFilter="cancelBubble" nodeType="interactiveSeq">
                <p:stCondLst>
                  <p:cond evt="onClick" delay="0">
                    <p:tgtEl>
                      <p:spTgt spid="32789"/>
                    </p:tgtEl>
                  </p:cond>
                </p:stCondLst>
                <p:endSync evt="end" delay="0">
                  <p:rtn val="all"/>
                </p:endSync>
                <p:childTnLst>
                  <p:par>
                    <p:cTn id="69" fill="hold">
                      <p:stCondLst>
                        <p:cond delay="0"/>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xit" presetSubtype="12" fill="hold" grpId="1" nodeType="clickEffect">
                                  <p:stCondLst>
                                    <p:cond delay="0"/>
                                  </p:stCondLst>
                                  <p:childTnLst>
                                    <p:animEffect transition="out" filter="strips(downLeft)">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2789"/>
                  </p:tgtEl>
                </p:cond>
              </p:nextCondLst>
            </p:seq>
            <p:seq concurrent="1" nextAc="seek">
              <p:cTn id="79" restart="whenNotActive" fill="hold" evtFilter="cancelBubble" nodeType="interactiveSeq">
                <p:stCondLst>
                  <p:cond evt="onClick" delay="0">
                    <p:tgtEl>
                      <p:spTgt spid="32791"/>
                    </p:tgtEl>
                  </p:cond>
                </p:stCondLst>
                <p:endSync evt="end" delay="0">
                  <p:rtn val="all"/>
                </p:endSync>
                <p:childTnLst>
                  <p:par>
                    <p:cTn id="80" fill="hold">
                      <p:stCondLst>
                        <p:cond delay="0"/>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00"/>
                                        <p:tgtEl>
                                          <p:spTgt spid="48"/>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xit" presetSubtype="12" fill="hold" grpId="1" nodeType="clickEffect">
                                  <p:stCondLst>
                                    <p:cond delay="0"/>
                                  </p:stCondLst>
                                  <p:childTnLst>
                                    <p:animEffect transition="out" filter="strips(downLeft)">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2791"/>
                  </p:tgtEl>
                </p:cond>
              </p:nextCondLst>
            </p:seq>
          </p:childTnLst>
        </p:cTn>
      </p:par>
    </p:tnLst>
    <p:bldLst>
      <p:bldP spid="6" grpId="0" bldLvl="0" animBg="1"/>
      <p:bldP spid="6" grpId="1" bldLvl="0" animBg="1"/>
      <p:bldP spid="33" grpId="0" bldLvl="0" animBg="1"/>
      <p:bldP spid="33" grpId="1" bldLvl="0" animBg="1"/>
      <p:bldP spid="44" grpId="0" bldLvl="0" animBg="1"/>
      <p:bldP spid="44" grpId="1" bldLvl="0" animBg="1"/>
      <p:bldP spid="45" grpId="0" bldLvl="0" animBg="1"/>
      <p:bldP spid="45" grpId="1" bldLvl="0" animBg="1"/>
      <p:bldP spid="46" grpId="0" bldLvl="0" animBg="1"/>
      <p:bldP spid="46" grpId="1" bldLvl="0" animBg="1"/>
      <p:bldP spid="48" grpId="0" bldLvl="0" animBg="1"/>
      <p:bldP spid="48"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199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1996" name="组合 7"/>
          <p:cNvGrpSpPr/>
          <p:nvPr/>
        </p:nvGrpSpPr>
        <p:grpSpPr>
          <a:xfrm flipH="1">
            <a:off x="7938" y="1273175"/>
            <a:ext cx="6108700" cy="363538"/>
            <a:chOff x="283681" y="2459690"/>
            <a:chExt cx="6109250" cy="363336"/>
          </a:xfrm>
        </p:grpSpPr>
        <p:cxnSp>
          <p:nvCxnSpPr>
            <p:cNvPr id="4199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199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199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2000" name="MH_Other_4"/>
          <p:cNvSpPr txBox="1"/>
          <p:nvPr>
            <p:custDataLst>
              <p:tags r:id="rId1"/>
            </p:custDataLst>
          </p:nvPr>
        </p:nvSpPr>
        <p:spPr>
          <a:xfrm>
            <a:off x="690563" y="1173163"/>
            <a:ext cx="5202237"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3</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24583" name="矩形 3"/>
          <p:cNvSpPr>
            <a:spLocks noChangeArrowheads="1"/>
          </p:cNvSpPr>
          <p:nvPr/>
        </p:nvSpPr>
        <p:spPr bwMode="auto">
          <a:xfrm>
            <a:off x="1501775" y="2655888"/>
            <a:ext cx="3579813"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could go on and on about how wonderful and interesting Tibet is, but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highlight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my trip was the Tibetans I met on my journey and their unique stories.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矩形 19"/>
          <p:cNvSpPr/>
          <p:nvPr/>
        </p:nvSpPr>
        <p:spPr>
          <a:xfrm>
            <a:off x="5929313" y="3408363"/>
            <a:ext cx="4760913" cy="1173163"/>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我可以继续说西藏有多么奇妙、多么有趣，但此次旅行的精彩之处在于途中遇到的藏民和他们独特的故事。</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42003"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3802" name="表格 33801"/>
          <p:cNvGraphicFramePr/>
          <p:nvPr/>
        </p:nvGraphicFramePr>
        <p:xfrm>
          <a:off x="3152775" y="3533775"/>
          <a:ext cx="1223963" cy="334963"/>
        </p:xfrm>
        <a:graphic>
          <a:graphicData uri="http://schemas.openxmlformats.org/drawingml/2006/table">
            <a:tbl>
              <a:tblPr/>
              <a:tblGrid>
                <a:gridCol w="12239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61" marR="91361" marT="45564" marB="45564">
                    <a:lnL>
                      <a:noFill/>
                    </a:lnL>
                    <a:lnR>
                      <a:noFill/>
                    </a:lnR>
                    <a:lnT>
                      <a:noFill/>
                    </a:lnT>
                    <a:lnB>
                      <a:noFill/>
                    </a:lnB>
                    <a:lnTlToBr>
                      <a:noFill/>
                    </a:lnTlToBr>
                    <a:lnBlToTr>
                      <a:noFill/>
                    </a:lnBlToTr>
                    <a:noFill/>
                  </a:tcPr>
                </a:tc>
              </a:tr>
            </a:tbl>
          </a:graphicData>
        </a:graphic>
      </p:graphicFrame>
      <p:pic>
        <p:nvPicPr>
          <p:cNvPr id="42010"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011"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2012"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3" name="A-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571500"/>
            <a:ext cx="304800" cy="304800"/>
          </a:xfrm>
          <a:prstGeom prst="rect">
            <a:avLst/>
          </a:prstGeom>
          <a:noFill/>
          <a:ln w="9525">
            <a:noFill/>
          </a:ln>
        </p:spPr>
      </p:pic>
      <p:sp>
        <p:nvSpPr>
          <p:cNvPr id="33" name="矩形 32"/>
          <p:cNvSpPr/>
          <p:nvPr/>
        </p:nvSpPr>
        <p:spPr>
          <a:xfrm>
            <a:off x="6323013" y="1495425"/>
            <a:ext cx="4672013" cy="4411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highlight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haɪlaɪt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 the best, most interesting or most exciting part of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最好（或最精彩、最激动人心）的部分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highlights of the match will be shown later this evening.</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比赛最精彩的片段将于今晚稍后播出。</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v. to emphasize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especially so that people give it more attention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突出；强调</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report highlights the major problems facing society today.</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报告特别强调了当今社会所面临的主要问题。</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200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2003"/>
                  </p:tgtEl>
                </p:cond>
              </p:nextCondLst>
            </p:seq>
            <p:seq concurrent="1" nextAc="seek">
              <p:cTn id="12" restart="whenNotActive" fill="hold" evtFilter="cancelBubble" nodeType="interactiveSeq">
                <p:stCondLst>
                  <p:cond evt="onClick" delay="0">
                    <p:tgtEl>
                      <p:spTgt spid="4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3" fill="hold"/>
                                        <p:tgtEl>
                                          <p:spTgt spid="43"/>
                                        </p:tgtEl>
                                      </p:cBhvr>
                                    </p:cmd>
                                  </p:childTnLst>
                                </p:cTn>
                              </p:par>
                            </p:childTnLst>
                          </p:cTn>
                        </p:par>
                      </p:childTnLst>
                    </p:cTn>
                  </p:par>
                </p:childTnLst>
              </p:cTn>
              <p:nextCondLst>
                <p:cond evt="onClick" delay="0">
                  <p:tgtEl>
                    <p:spTgt spid="43"/>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seq concurrent="1" nextAc="seek">
              <p:cTn id="18" restart="whenNotActive" fill="hold" evtFilter="cancelBubble" nodeType="interactiveSeq">
                <p:stCondLst>
                  <p:cond evt="onClick" delay="0">
                    <p:tgtEl>
                      <p:spTgt spid="42010"/>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103" fill="hold"/>
                                        <p:tgtEl>
                                          <p:spTgt spid="43"/>
                                        </p:tgtEl>
                                      </p:cBhvr>
                                    </p:cmd>
                                  </p:childTnLst>
                                </p:cTn>
                              </p:par>
                            </p:childTnLst>
                          </p:cTn>
                        </p:par>
                      </p:childTnLst>
                    </p:cTn>
                  </p:par>
                </p:childTnLst>
              </p:cTn>
              <p:nextCondLst>
                <p:cond evt="onClick" delay="0">
                  <p:tgtEl>
                    <p:spTgt spid="42010"/>
                  </p:tgtEl>
                </p:cond>
              </p:nextCondLst>
            </p:seq>
            <p:seq concurrent="1" nextAc="seek">
              <p:cTn id="23" restart="whenNotActive" fill="hold" evtFilter="cancelBubble" nodeType="interactiveSeq">
                <p:stCondLst>
                  <p:cond evt="onClick" delay="0">
                    <p:tgtEl>
                      <p:spTgt spid="420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3"/>
                                        </p:tgtEl>
                                      </p:cBhvr>
                                    </p:cmd>
                                  </p:childTnLst>
                                </p:cTn>
                              </p:par>
                            </p:childTnLst>
                          </p:cTn>
                        </p:par>
                      </p:childTnLst>
                    </p:cTn>
                  </p:par>
                </p:childTnLst>
              </p:cTn>
              <p:nextCondLst>
                <p:cond evt="onClick" delay="0">
                  <p:tgtEl>
                    <p:spTgt spid="42011"/>
                  </p:tgtEl>
                </p:cond>
              </p:nextCondLst>
            </p:seq>
            <p:seq concurrent="1" nextAc="seek">
              <p:cTn id="28" restart="whenNotActive" fill="hold" evtFilter="cancelBubble" nodeType="interactiveSeq">
                <p:stCondLst>
                  <p:cond evt="onClick" delay="0">
                    <p:tgtEl>
                      <p:spTgt spid="42012"/>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43"/>
                                        </p:tgtEl>
                                      </p:cBhvr>
                                    </p:cmd>
                                  </p:childTnLst>
                                </p:cTn>
                              </p:par>
                            </p:childTnLst>
                          </p:cTn>
                        </p:par>
                      </p:childTnLst>
                    </p:cTn>
                  </p:par>
                </p:childTnLst>
              </p:cTn>
              <p:nextCondLst>
                <p:cond evt="onClick" delay="0">
                  <p:tgtEl>
                    <p:spTgt spid="42012"/>
                  </p:tgtEl>
                </p:cond>
              </p:nextCondLst>
            </p:seq>
            <p:seq concurrent="1" nextAc="seek">
              <p:cTn id="33" restart="whenNotActive" fill="hold" evtFilter="cancelBubble" nodeType="interactiveSeq">
                <p:stCondLst>
                  <p:cond evt="onClick" delay="0">
                    <p:tgtEl>
                      <p:spTgt spid="33802"/>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xit" presetSubtype="12" fill="hold" grpId="1" nodeType="clickEffect">
                                  <p:stCondLst>
                                    <p:cond delay="0"/>
                                  </p:stCondLst>
                                  <p:childTnLst>
                                    <p:animEffect transition="out" filter="strips(downLef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802"/>
                  </p:tgtEl>
                </p:cond>
              </p:nextCondLst>
            </p:seq>
          </p:childTnLst>
        </p:cTn>
      </p:par>
    </p:tnLst>
    <p:bldLst>
      <p:bldP spid="20" grpId="0" bldLvl="0" animBg="1"/>
      <p:bldP spid="20" grpId="1" bldLvl="0" animBg="1"/>
      <p:bldP spid="33" grpId="0" bldLvl="0" animBg="1"/>
      <p:bldP spid="33"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4038"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4044" name="组合 7"/>
          <p:cNvGrpSpPr/>
          <p:nvPr/>
        </p:nvGrpSpPr>
        <p:grpSpPr>
          <a:xfrm flipH="1">
            <a:off x="7938" y="1273175"/>
            <a:ext cx="6108700" cy="363538"/>
            <a:chOff x="283681" y="2459690"/>
            <a:chExt cx="6109250" cy="363336"/>
          </a:xfrm>
        </p:grpSpPr>
        <p:cxnSp>
          <p:nvCxnSpPr>
            <p:cNvPr id="4404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404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404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4048" name="MH_Other_4"/>
          <p:cNvSpPr txBox="1"/>
          <p:nvPr>
            <p:custDataLst>
              <p:tags r:id="rId1"/>
            </p:custDataLst>
          </p:nvPr>
        </p:nvSpPr>
        <p:spPr>
          <a:xfrm>
            <a:off x="690563" y="1173163"/>
            <a:ext cx="5202237"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4</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26631" name="矩形 3"/>
          <p:cNvSpPr>
            <a:spLocks noChangeArrowheads="1"/>
          </p:cNvSpPr>
          <p:nvPr/>
        </p:nvSpPr>
        <p:spPr bwMode="auto">
          <a:xfrm>
            <a:off x="955675" y="2093913"/>
            <a:ext cx="4619625" cy="3692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Tibetan I met was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Nobu</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tour guide for my family. I learned that she came from a small village close to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border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Nepal, to Lhasa to study English before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eventually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becoming a tour guide. Once, in a conversation, my mother asked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Nobu</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if she had seen the sea. She said no, and asked, “I’ve only seen lakes. Is the sea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similar to</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lakes?” </a:t>
            </a:r>
          </a:p>
        </p:txBody>
      </p:sp>
      <p:pic>
        <p:nvPicPr>
          <p:cNvPr id="44050" name="图片 40"/>
          <p:cNvPicPr>
            <a:picLocks noChangeAspect="1"/>
          </p:cNvPicPr>
          <p:nvPr/>
        </p:nvPicPr>
        <p:blipFill>
          <a:blip r:embed="rId8" cstate="print"/>
          <a:stretch>
            <a:fillRect/>
          </a:stretch>
        </p:blipFill>
        <p:spPr>
          <a:xfrm>
            <a:off x="10809288" y="1588"/>
            <a:ext cx="927100" cy="925512"/>
          </a:xfrm>
          <a:prstGeom prst="rect">
            <a:avLst/>
          </a:prstGeom>
          <a:noFill/>
          <a:ln w="9525">
            <a:noFill/>
          </a:ln>
        </p:spPr>
      </p:pic>
      <p:sp>
        <p:nvSpPr>
          <p:cNvPr id="22" name="矩形 21"/>
          <p:cNvSpPr/>
          <p:nvPr/>
        </p:nvSpPr>
        <p:spPr>
          <a:xfrm>
            <a:off x="5976938" y="2879725"/>
            <a:ext cx="5070475"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遇到的第一位藏民叫诺布，她是我家此次旅行的导游。我了解到她的家乡位于靠近尼泊尔边界一个小村庄，去拉萨学习了英语后，最终成为一名导游。有一次，在聊天时，母亲问诺布是否见过海。她回答说没有，还问道：“我只见过湖，海和湖一样吗？”</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44052"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405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4054"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51" name="A-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571500"/>
            <a:ext cx="304800" cy="304800"/>
          </a:xfrm>
          <a:prstGeom prst="rect">
            <a:avLst/>
          </a:prstGeom>
          <a:noFill/>
          <a:ln w="9525">
            <a:noFill/>
          </a:ln>
        </p:spPr>
      </p:pic>
      <p:graphicFrame>
        <p:nvGraphicFramePr>
          <p:cNvPr id="34830" name="表格 34829"/>
          <p:cNvGraphicFramePr/>
          <p:nvPr/>
        </p:nvGraphicFramePr>
        <p:xfrm>
          <a:off x="955675" y="3313113"/>
          <a:ext cx="981075" cy="396875"/>
        </p:xfrm>
        <a:graphic>
          <a:graphicData uri="http://schemas.openxmlformats.org/drawingml/2006/table">
            <a:tbl>
              <a:tblPr/>
              <a:tblGrid>
                <a:gridCol w="981075"/>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427" marR="91427" marT="45932" marB="45932">
                    <a:lnL>
                      <a:noFill/>
                    </a:lnL>
                    <a:lnR>
                      <a:noFill/>
                    </a:lnR>
                    <a:lnT>
                      <a:noFill/>
                    </a:lnT>
                    <a:lnB>
                      <a:noFill/>
                    </a:lnB>
                    <a:lnTlToBr>
                      <a:noFill/>
                    </a:lnTlToBr>
                    <a:lnBlToTr>
                      <a:noFill/>
                    </a:lnBlToTr>
                    <a:noFill/>
                  </a:tcPr>
                </a:tc>
              </a:tr>
            </a:tbl>
          </a:graphicData>
        </a:graphic>
      </p:graphicFrame>
      <p:sp>
        <p:nvSpPr>
          <p:cNvPr id="40" name="矩形 39"/>
          <p:cNvSpPr/>
          <p:nvPr/>
        </p:nvSpPr>
        <p:spPr>
          <a:xfrm>
            <a:off x="6234113" y="2252663"/>
            <a:ext cx="4672013" cy="365918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border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bɔːdə</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(r)/</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 the line that divides two countries or areas; the land near this line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国界；边界；边疆；边界地区</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Denmark’s border with Germany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丹麦和德国的国界线</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v. to share a border with another country or area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和</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毗邻；与</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接壤</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large garden is bordered by a stream.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大花园紧临着一条小溪。</a:t>
            </a:r>
          </a:p>
        </p:txBody>
      </p:sp>
      <p:graphicFrame>
        <p:nvGraphicFramePr>
          <p:cNvPr id="34833" name="表格 34832"/>
          <p:cNvGraphicFramePr/>
          <p:nvPr/>
        </p:nvGraphicFramePr>
        <p:xfrm>
          <a:off x="2481263" y="3741738"/>
          <a:ext cx="1338263" cy="396875"/>
        </p:xfrm>
        <a:graphic>
          <a:graphicData uri="http://schemas.openxmlformats.org/drawingml/2006/table">
            <a:tbl>
              <a:tblPr/>
              <a:tblGrid>
                <a:gridCol w="1338263"/>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T="45932" marB="45932">
                    <a:lnL>
                      <a:noFill/>
                    </a:lnL>
                    <a:lnR>
                      <a:noFill/>
                    </a:lnR>
                    <a:lnT>
                      <a:noFill/>
                    </a:lnT>
                    <a:lnB>
                      <a:noFill/>
                    </a:lnB>
                    <a:lnTlToBr>
                      <a:noFill/>
                    </a:lnTlToBr>
                    <a:lnBlToTr>
                      <a:noFill/>
                    </a:lnBlToTr>
                    <a:noFill/>
                  </a:tcPr>
                </a:tc>
              </a:tr>
            </a:tbl>
          </a:graphicData>
        </a:graphic>
      </p:graphicFrame>
      <p:graphicFrame>
        <p:nvGraphicFramePr>
          <p:cNvPr id="34835" name="表格 34834"/>
          <p:cNvGraphicFramePr/>
          <p:nvPr/>
        </p:nvGraphicFramePr>
        <p:xfrm>
          <a:off x="2662238" y="5297488"/>
          <a:ext cx="1012825" cy="396875"/>
        </p:xfrm>
        <a:graphic>
          <a:graphicData uri="http://schemas.openxmlformats.org/drawingml/2006/table">
            <a:tbl>
              <a:tblPr/>
              <a:tblGrid>
                <a:gridCol w="1012825"/>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423" marR="91423" marT="45932" marB="45932">
                    <a:lnL>
                      <a:noFill/>
                    </a:lnL>
                    <a:lnR>
                      <a:noFill/>
                    </a:lnR>
                    <a:lnT>
                      <a:noFill/>
                    </a:lnT>
                    <a:lnB>
                      <a:noFill/>
                    </a:lnB>
                    <a:lnTlToBr>
                      <a:noFill/>
                    </a:lnTlToBr>
                    <a:lnBlToTr>
                      <a:noFill/>
                    </a:lnBlToTr>
                    <a:noFill/>
                  </a:tcPr>
                </a:tc>
              </a:tr>
            </a:tbl>
          </a:graphicData>
        </a:graphic>
      </p:graphicFrame>
      <p:sp>
        <p:nvSpPr>
          <p:cNvPr id="53" name="矩形 52"/>
          <p:cNvSpPr/>
          <p:nvPr/>
        </p:nvSpPr>
        <p:spPr>
          <a:xfrm>
            <a:off x="6234113" y="3055938"/>
            <a:ext cx="4672013" cy="18589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eventually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ɪˈventʃuəli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the end of a period of time or a series of events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最后；终于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Our flight eventually left five hours late.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我们的班机最终晚了五个小时起飞。</a:t>
            </a:r>
          </a:p>
        </p:txBody>
      </p:sp>
      <p:sp>
        <p:nvSpPr>
          <p:cNvPr id="54" name="矩形 53"/>
          <p:cNvSpPr/>
          <p:nvPr/>
        </p:nvSpPr>
        <p:spPr>
          <a:xfrm>
            <a:off x="6234113" y="3117850"/>
            <a:ext cx="4672013" cy="14986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be similar to</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与</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相似；类似于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Your output should be similar to Listing 2.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您的输出应该与请单</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所示类似。</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405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4050"/>
                  </p:tgtEl>
                </p:cond>
              </p:nextCondLst>
            </p:seq>
            <p:seq concurrent="1" nextAc="seek">
              <p:cTn id="13" restart="whenNotActive" fill="hold" evtFilter="cancelBubble" nodeType="interactiveSeq">
                <p:stCondLst>
                  <p:cond evt="onClick" delay="0">
                    <p:tgtEl>
                      <p:spTgt spid="5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353" fill="hold"/>
                                        <p:tgtEl>
                                          <p:spTgt spid="51"/>
                                        </p:tgtEl>
                                      </p:cBhvr>
                                    </p:cmd>
                                  </p:childTnLst>
                                </p:cTn>
                              </p:par>
                            </p:childTnLst>
                          </p:cTn>
                        </p:par>
                      </p:childTnLst>
                    </p:cTn>
                  </p:par>
                </p:childTnLst>
              </p:cTn>
              <p:nextCondLst>
                <p:cond evt="onClick" delay="0">
                  <p:tgtEl>
                    <p:spTgt spid="51"/>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seq concurrent="1" nextAc="seek">
              <p:cTn id="19" restart="whenNotActive" fill="hold" evtFilter="cancelBubble" nodeType="interactiveSeq">
                <p:stCondLst>
                  <p:cond evt="onClick" delay="0">
                    <p:tgtEl>
                      <p:spTgt spid="4405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8353" fill="hold"/>
                                        <p:tgtEl>
                                          <p:spTgt spid="51"/>
                                        </p:tgtEl>
                                      </p:cBhvr>
                                    </p:cmd>
                                  </p:childTnLst>
                                </p:cTn>
                              </p:par>
                            </p:childTnLst>
                          </p:cTn>
                        </p:par>
                      </p:childTnLst>
                    </p:cTn>
                  </p:par>
                </p:childTnLst>
              </p:cTn>
              <p:nextCondLst>
                <p:cond evt="onClick" delay="0">
                  <p:tgtEl>
                    <p:spTgt spid="44052"/>
                  </p:tgtEl>
                </p:cond>
              </p:nextCondLst>
            </p:seq>
            <p:seq concurrent="1" nextAc="seek">
              <p:cTn id="24" restart="whenNotActive" fill="hold" evtFilter="cancelBubble" nodeType="interactiveSeq">
                <p:stCondLst>
                  <p:cond evt="onClick" delay="0">
                    <p:tgtEl>
                      <p:spTgt spid="4405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1"/>
                                        </p:tgtEl>
                                      </p:cBhvr>
                                    </p:cmd>
                                  </p:childTnLst>
                                </p:cTn>
                              </p:par>
                            </p:childTnLst>
                          </p:cTn>
                        </p:par>
                      </p:childTnLst>
                    </p:cTn>
                  </p:par>
                </p:childTnLst>
              </p:cTn>
              <p:nextCondLst>
                <p:cond evt="onClick" delay="0">
                  <p:tgtEl>
                    <p:spTgt spid="44053"/>
                  </p:tgtEl>
                </p:cond>
              </p:nextCondLst>
            </p:seq>
            <p:seq concurrent="1" nextAc="seek">
              <p:cTn id="29" restart="whenNotActive" fill="hold" evtFilter="cancelBubble" nodeType="interactiveSeq">
                <p:stCondLst>
                  <p:cond evt="onClick" delay="0">
                    <p:tgtEl>
                      <p:spTgt spid="44054"/>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51"/>
                                        </p:tgtEl>
                                      </p:cBhvr>
                                    </p:cmd>
                                  </p:childTnLst>
                                </p:cTn>
                              </p:par>
                            </p:childTnLst>
                          </p:cTn>
                        </p:par>
                      </p:childTnLst>
                    </p:cTn>
                  </p:par>
                </p:childTnLst>
              </p:cTn>
              <p:nextCondLst>
                <p:cond evt="onClick" delay="0">
                  <p:tgtEl>
                    <p:spTgt spid="44054"/>
                  </p:tgtEl>
                </p:cond>
              </p:nextCondLst>
            </p:seq>
            <p:seq concurrent="1" nextAc="seek">
              <p:cTn id="34" restart="whenNotActive" fill="hold" evtFilter="cancelBubble" nodeType="interactiveSeq">
                <p:stCondLst>
                  <p:cond evt="onClick" delay="0">
                    <p:tgtEl>
                      <p:spTgt spid="34830"/>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xit" presetSubtype="12" fill="hold" grpId="1" nodeType="clickEffect">
                                  <p:stCondLst>
                                    <p:cond delay="0"/>
                                  </p:stCondLst>
                                  <p:childTnLst>
                                    <p:animEffect transition="out" filter="strips(downLeft)">
                                      <p:cBhvr>
                                        <p:cTn id="43" dur="500"/>
                                        <p:tgtEl>
                                          <p:spTgt spid="40"/>
                                        </p:tgtEl>
                                      </p:cBhvr>
                                    </p:animEffect>
                                    <p:set>
                                      <p:cBhvr>
                                        <p:cTn id="4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4830"/>
                  </p:tgtEl>
                </p:cond>
              </p:nextCondLst>
            </p:seq>
            <p:seq concurrent="1" nextAc="seek">
              <p:cTn id="45" restart="whenNotActive" fill="hold" evtFilter="cancelBubble" nodeType="interactiveSeq">
                <p:stCondLst>
                  <p:cond evt="onClick" delay="0">
                    <p:tgtEl>
                      <p:spTgt spid="34833"/>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1" nodeType="clickEffect">
                                  <p:stCondLst>
                                    <p:cond delay="0"/>
                                  </p:stCondLst>
                                  <p:childTnLst>
                                    <p:animEffect transition="out" filter="strips(downLeft)">
                                      <p:cBhvr>
                                        <p:cTn id="54" dur="500"/>
                                        <p:tgtEl>
                                          <p:spTgt spid="53"/>
                                        </p:tgtEl>
                                      </p:cBhvr>
                                    </p:animEffect>
                                    <p:set>
                                      <p:cBhvr>
                                        <p:cTn id="5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34833"/>
                  </p:tgtEl>
                </p:cond>
              </p:nextCondLst>
            </p:seq>
            <p:seq concurrent="1" nextAc="seek">
              <p:cTn id="56" restart="whenNotActive" fill="hold" evtFilter="cancelBubble" nodeType="interactiveSeq">
                <p:stCondLst>
                  <p:cond evt="onClick" delay="0">
                    <p:tgtEl>
                      <p:spTgt spid="34835"/>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xit" presetSubtype="12" fill="hold" grpId="1" nodeType="clickEffect">
                                  <p:stCondLst>
                                    <p:cond delay="0"/>
                                  </p:stCondLst>
                                  <p:childTnLst>
                                    <p:animEffect transition="out" filter="strips(downLeft)">
                                      <p:cBhvr>
                                        <p:cTn id="65" dur="500"/>
                                        <p:tgtEl>
                                          <p:spTgt spid="54"/>
                                        </p:tgtEl>
                                      </p:cBhvr>
                                    </p:animEffect>
                                    <p:set>
                                      <p:cBhvr>
                                        <p:cTn id="6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4835"/>
                  </p:tgtEl>
                </p:cond>
              </p:nextCondLst>
            </p:seq>
          </p:childTnLst>
        </p:cTn>
      </p:par>
    </p:tnLst>
    <p:bldLst>
      <p:bldP spid="22" grpId="0" bldLvl="0" animBg="1"/>
      <p:bldP spid="22" grpId="1" bldLvl="0" animBg="1"/>
      <p:bldP spid="40" grpId="0" bldLvl="0" animBg="1"/>
      <p:bldP spid="40" grpId="1" bldLvl="0" animBg="1"/>
      <p:bldP spid="53" grpId="0" bldLvl="0" animBg="1"/>
      <p:bldP spid="53" grpId="1" bldLvl="0" animBg="1"/>
      <p:bldP spid="54" grpId="0" bldLvl="0" animBg="1"/>
      <p:bldP spid="54"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5139869"/>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smtClean="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pPr>
            <a:r>
              <a:rPr lang="en-US" altLang="zh-CN" sz="2800" dirty="0" smtClean="0"/>
              <a:t>1.Student </a:t>
            </a:r>
            <a:r>
              <a:rPr lang="en-US" altLang="zh-CN" sz="2800" dirty="0" smtClean="0"/>
              <a:t>should acquire the new words and expressions.</a:t>
            </a:r>
            <a:endParaRPr lang="zh-CN" altLang="zh-CN" sz="2800" dirty="0" smtClean="0"/>
          </a:p>
          <a:p>
            <a:pPr>
              <a:lnSpc>
                <a:spcPct val="150000"/>
              </a:lnSpc>
            </a:pPr>
            <a:r>
              <a:rPr lang="en-US" altLang="zh-CN" sz="2800" dirty="0" smtClean="0"/>
              <a:t>2.Students should grasp the grammar of verbs and articles.</a:t>
            </a:r>
            <a:endParaRPr lang="zh-CN" altLang="zh-CN" sz="2800" dirty="0" smtClean="0"/>
          </a:p>
          <a:p>
            <a:pPr>
              <a:lnSpc>
                <a:spcPct val="150000"/>
              </a:lnSpc>
            </a:pPr>
            <a:r>
              <a:rPr lang="en-US" altLang="zh-CN" sz="2800" dirty="0" smtClean="0"/>
              <a:t>3.Students should master how to write notes.</a:t>
            </a:r>
            <a:endParaRPr lang="zh-CN" altLang="zh-CN" sz="2800" dirty="0" smtClean="0"/>
          </a:p>
          <a:p>
            <a:pPr>
              <a:lnSpc>
                <a:spcPct val="150000"/>
              </a:lnSpc>
            </a:pPr>
            <a:r>
              <a:rPr lang="en-US" altLang="zh-CN" sz="2800" dirty="0" smtClean="0"/>
              <a:t>4.Students should know how to describe a trip and scenery</a:t>
            </a:r>
            <a:endParaRPr lang="zh-CN" altLang="zh-CN" sz="2800" dirty="0" smtClean="0"/>
          </a:p>
          <a:p>
            <a:pPr marL="266700" indent="-266700"/>
            <a:endParaRPr lang="en-US" sz="3200"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altLang="zh-CN" sz="3200" b="1" dirty="0" smtClean="0">
                <a:latin typeface="Times New Roman" panose="02020603050405020304" pitchFamily="18" charset="0"/>
                <a:cs typeface="Times New Roman" panose="02020603050405020304" pitchFamily="18" charset="0"/>
              </a:rPr>
              <a:t>Feelings</a:t>
            </a:r>
            <a:r>
              <a:rPr lang="en-US" altLang="zh-CN" sz="3200" b="1" dirty="0">
                <a:latin typeface="Times New Roman" panose="02020603050405020304" pitchFamily="18" charset="0"/>
                <a:cs typeface="Times New Roman" panose="02020603050405020304" pitchFamily="18" charset="0"/>
              </a:rPr>
              <a:t>, attitudes and values</a:t>
            </a:r>
            <a:r>
              <a:rPr lang="zh-CN" altLang="en-US" sz="3200" b="1" dirty="0">
                <a:latin typeface="Times New Roman" panose="02020603050405020304" pitchFamily="18" charset="0"/>
                <a:cs typeface="Times New Roman" panose="02020603050405020304" pitchFamily="18" charset="0"/>
              </a:rPr>
              <a:t>（情感、态度和价值观目标）</a:t>
            </a:r>
            <a:r>
              <a:rPr lang="en-US" altLang="zh-CN" sz="3200" b="1" dirty="0" smtClean="0">
                <a:latin typeface="Times New Roman" panose="02020603050405020304" pitchFamily="18" charset="0"/>
                <a:cs typeface="Times New Roman" panose="02020603050405020304" pitchFamily="18" charset="0"/>
              </a:rPr>
              <a:t>:</a:t>
            </a:r>
          </a:p>
          <a:p>
            <a:pPr marL="266700" indent="-266700"/>
            <a:endParaRPr lang="en-US" altLang="zh-CN" sz="3200" b="1" dirty="0">
              <a:latin typeface="Times New Roman" panose="02020603050405020304" pitchFamily="18" charset="0"/>
              <a:cs typeface="Times New Roman" panose="02020603050405020304" pitchFamily="18" charset="0"/>
            </a:endParaRPr>
          </a:p>
          <a:p>
            <a:endParaRPr lang="en-US" altLang="zh-CN"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
        <p:nvSpPr>
          <p:cNvPr id="4" name="矩形 3"/>
          <p:cNvSpPr/>
          <p:nvPr/>
        </p:nvSpPr>
        <p:spPr>
          <a:xfrm>
            <a:off x="235974" y="5353665"/>
            <a:ext cx="11533239" cy="461665"/>
          </a:xfrm>
          <a:prstGeom prst="rect">
            <a:avLst/>
          </a:prstGeom>
        </p:spPr>
        <p:txBody>
          <a:bodyPr wrap="square">
            <a:spAutoFit/>
          </a:bodyPr>
          <a:lstStyle/>
          <a:p>
            <a:r>
              <a:rPr lang="en-US" altLang="zh-CN" sz="2400" dirty="0" smtClean="0"/>
              <a:t>Students should know the meaning of travel, and enjoy the beauty of nature.</a:t>
            </a:r>
            <a:endParaRPr lang="zh-CN" altLang="zh-CN" sz="2400" dirty="0" smtClean="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6"/>
          <p:cNvPicPr>
            <a:picLocks noChangeAspect="1"/>
          </p:cNvPicPr>
          <p:nvPr/>
        </p:nvPicPr>
        <p:blipFill>
          <a:blip r:embed="rId2" cstate="print"/>
          <a:stretch>
            <a:fillRect/>
          </a:stretch>
        </p:blipFill>
        <p:spPr>
          <a:xfrm>
            <a:off x="1305560" y="635"/>
            <a:ext cx="9618345" cy="68567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6086"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6092" name="组合 7"/>
          <p:cNvGrpSpPr/>
          <p:nvPr/>
        </p:nvGrpSpPr>
        <p:grpSpPr>
          <a:xfrm flipH="1">
            <a:off x="7938" y="1273175"/>
            <a:ext cx="6108700" cy="363538"/>
            <a:chOff x="283681" y="2459690"/>
            <a:chExt cx="6109250" cy="363336"/>
          </a:xfrm>
        </p:grpSpPr>
        <p:cxnSp>
          <p:nvCxnSpPr>
            <p:cNvPr id="4609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609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609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6096" name="MH_Other_4"/>
          <p:cNvSpPr txBox="1"/>
          <p:nvPr>
            <p:custDataLst>
              <p:tags r:id="rId1"/>
            </p:custDataLst>
          </p:nvPr>
        </p:nvSpPr>
        <p:spPr>
          <a:xfrm>
            <a:off x="690563" y="1173163"/>
            <a:ext cx="5426075"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5</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28679" name="矩形 3"/>
          <p:cNvSpPr>
            <a:spLocks noChangeArrowheads="1"/>
          </p:cNvSpPr>
          <p:nvPr/>
        </p:nvSpPr>
        <p:spPr bwMode="auto">
          <a:xfrm>
            <a:off x="1001713" y="2127250"/>
            <a:ext cx="4008438" cy="3690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For a moment, I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genuinely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did not know how to answer her question. I grew up knowing how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salty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sea water tastes, and how it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stings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your eyes. I knew how nice it felt to stand on wet sand and slowly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sink</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into it. The sea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is so familiar to</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me, yet I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couldn’t find words to</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help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Nobu</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picture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what the sea is like. </a:t>
            </a:r>
          </a:p>
        </p:txBody>
      </p:sp>
      <p:sp>
        <p:nvSpPr>
          <p:cNvPr id="22" name="矩形 21"/>
          <p:cNvSpPr/>
          <p:nvPr/>
        </p:nvSpPr>
        <p:spPr>
          <a:xfrm>
            <a:off x="5641975" y="3308350"/>
            <a:ext cx="5856288" cy="1852613"/>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那一刻，我真的不知道该如何应答。我从小就知道海水尝起来有多咸，海水的波光有多刺眼。知道站在潮湿的沙滩上然后慢慢地陷下去的感觉会有多舒服。虽然对海如此熟悉，可我却找不到语言去形容它，来帮助诺布想象海的样子。</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46099"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5850" name="表格 35849"/>
          <p:cNvGraphicFramePr/>
          <p:nvPr/>
        </p:nvGraphicFramePr>
        <p:xfrm>
          <a:off x="3217863" y="2125663"/>
          <a:ext cx="1300163" cy="395288"/>
        </p:xfrm>
        <a:graphic>
          <a:graphicData uri="http://schemas.openxmlformats.org/drawingml/2006/table">
            <a:tbl>
              <a:tblPr/>
              <a:tblGrid>
                <a:gridCol w="1300163"/>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246" marR="91246" marT="45338" marB="45338">
                    <a:lnL>
                      <a:noFill/>
                    </a:lnL>
                    <a:lnR>
                      <a:noFill/>
                    </a:lnR>
                    <a:lnT>
                      <a:noFill/>
                    </a:lnT>
                    <a:lnB>
                      <a:noFill/>
                    </a:lnB>
                    <a:lnTlToBr>
                      <a:noFill/>
                    </a:lnTlToBr>
                    <a:lnBlToTr>
                      <a:noFill/>
                    </a:lnBlToTr>
                    <a:noFill/>
                  </a:tcPr>
                </a:tc>
              </a:tr>
            </a:tbl>
          </a:graphicData>
        </a:graphic>
      </p:graphicFrame>
      <p:pic>
        <p:nvPicPr>
          <p:cNvPr id="46106"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6107"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6108"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2" name="A-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69788" y="434975"/>
            <a:ext cx="487362" cy="487363"/>
          </a:xfrm>
          <a:prstGeom prst="rect">
            <a:avLst/>
          </a:prstGeom>
          <a:noFill/>
          <a:ln w="9525">
            <a:noFill/>
          </a:ln>
        </p:spPr>
      </p:pic>
      <p:sp>
        <p:nvSpPr>
          <p:cNvPr id="33" name="矩形 32"/>
          <p:cNvSpPr/>
          <p:nvPr/>
        </p:nvSpPr>
        <p:spPr>
          <a:xfrm>
            <a:off x="6234113" y="3709988"/>
            <a:ext cx="4217988"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genuinely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dʒenjʊɪnli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真正地；真诚地；诚实地 </a:t>
            </a:r>
          </a:p>
        </p:txBody>
      </p:sp>
      <p:graphicFrame>
        <p:nvGraphicFramePr>
          <p:cNvPr id="35857" name="表格 35856"/>
          <p:cNvGraphicFramePr/>
          <p:nvPr/>
        </p:nvGraphicFramePr>
        <p:xfrm>
          <a:off x="3441700" y="2965450"/>
          <a:ext cx="835025" cy="395288"/>
        </p:xfrm>
        <a:graphic>
          <a:graphicData uri="http://schemas.openxmlformats.org/drawingml/2006/table">
            <a:tbl>
              <a:tblPr/>
              <a:tblGrid>
                <a:gridCol w="835025"/>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369" marR="91369" marT="45339" marB="45339">
                    <a:lnL>
                      <a:noFill/>
                    </a:lnL>
                    <a:lnR>
                      <a:noFill/>
                    </a:lnR>
                    <a:lnT>
                      <a:noFill/>
                    </a:lnT>
                    <a:lnB>
                      <a:noFill/>
                    </a:lnB>
                    <a:lnTlToBr>
                      <a:noFill/>
                    </a:lnTlToBr>
                    <a:lnBlToTr>
                      <a:noFill/>
                    </a:lnBlToTr>
                    <a:noFill/>
                  </a:tcPr>
                </a:tc>
              </a:tr>
            </a:tbl>
          </a:graphicData>
        </a:graphic>
      </p:graphicFrame>
      <p:graphicFrame>
        <p:nvGraphicFramePr>
          <p:cNvPr id="35859" name="表格 35858"/>
          <p:cNvGraphicFramePr/>
          <p:nvPr/>
        </p:nvGraphicFramePr>
        <p:xfrm>
          <a:off x="3522663" y="3360738"/>
          <a:ext cx="835025" cy="395288"/>
        </p:xfrm>
        <a:graphic>
          <a:graphicData uri="http://schemas.openxmlformats.org/drawingml/2006/table">
            <a:tbl>
              <a:tblPr/>
              <a:tblGrid>
                <a:gridCol w="835025"/>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369" marR="91369" marT="45338" marB="45338">
                    <a:lnL>
                      <a:noFill/>
                    </a:lnL>
                    <a:lnR>
                      <a:noFill/>
                    </a:lnR>
                    <a:lnT>
                      <a:noFill/>
                    </a:lnT>
                    <a:lnB>
                      <a:noFill/>
                    </a:lnB>
                    <a:lnTlToBr>
                      <a:noFill/>
                    </a:lnTlToBr>
                    <a:lnBlToTr>
                      <a:noFill/>
                    </a:lnBlToTr>
                    <a:noFill/>
                  </a:tcPr>
                </a:tc>
              </a:tr>
            </a:tbl>
          </a:graphicData>
        </a:graphic>
      </p:graphicFrame>
      <p:graphicFrame>
        <p:nvGraphicFramePr>
          <p:cNvPr id="35861" name="表格 35860"/>
          <p:cNvGraphicFramePr/>
          <p:nvPr/>
        </p:nvGraphicFramePr>
        <p:xfrm>
          <a:off x="3376613" y="4127500"/>
          <a:ext cx="833438" cy="395288"/>
        </p:xfrm>
        <a:graphic>
          <a:graphicData uri="http://schemas.openxmlformats.org/drawingml/2006/table">
            <a:tbl>
              <a:tblPr/>
              <a:tblGrid>
                <a:gridCol w="833438"/>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195" marR="91195" marT="45339" marB="45339">
                    <a:lnL>
                      <a:noFill/>
                    </a:lnL>
                    <a:lnR>
                      <a:noFill/>
                    </a:lnR>
                    <a:lnT>
                      <a:noFill/>
                    </a:lnT>
                    <a:lnB>
                      <a:noFill/>
                    </a:lnB>
                    <a:lnTlToBr>
                      <a:noFill/>
                    </a:lnTlToBr>
                    <a:lnBlToTr>
                      <a:noFill/>
                    </a:lnBlToTr>
                    <a:noFill/>
                  </a:tcPr>
                </a:tc>
              </a:tr>
            </a:tbl>
          </a:graphicData>
        </a:graphic>
      </p:graphicFrame>
      <p:graphicFrame>
        <p:nvGraphicFramePr>
          <p:cNvPr id="35863" name="表格 35862"/>
          <p:cNvGraphicFramePr/>
          <p:nvPr/>
        </p:nvGraphicFramePr>
        <p:xfrm>
          <a:off x="1743075" y="4522788"/>
          <a:ext cx="1779588" cy="395288"/>
        </p:xfrm>
        <a:graphic>
          <a:graphicData uri="http://schemas.openxmlformats.org/drawingml/2006/table">
            <a:tbl>
              <a:tblPr/>
              <a:tblGrid>
                <a:gridCol w="1779588"/>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177" marR="91177" marT="45338" marB="45338">
                    <a:lnL>
                      <a:noFill/>
                    </a:lnL>
                    <a:lnR>
                      <a:noFill/>
                    </a:lnR>
                    <a:lnT>
                      <a:noFill/>
                    </a:lnT>
                    <a:lnB>
                      <a:noFill/>
                    </a:lnB>
                    <a:lnTlToBr>
                      <a:noFill/>
                    </a:lnTlToBr>
                    <a:lnBlToTr>
                      <a:noFill/>
                    </a:lnBlToTr>
                    <a:noFill/>
                  </a:tcPr>
                </a:tc>
              </a:tr>
            </a:tbl>
          </a:graphicData>
        </a:graphic>
      </p:graphicFrame>
      <p:graphicFrame>
        <p:nvGraphicFramePr>
          <p:cNvPr id="35865" name="表格 35864"/>
          <p:cNvGraphicFramePr/>
          <p:nvPr/>
        </p:nvGraphicFramePr>
        <p:xfrm>
          <a:off x="1001713" y="4918075"/>
          <a:ext cx="2374900" cy="396875"/>
        </p:xfrm>
        <a:graphic>
          <a:graphicData uri="http://schemas.openxmlformats.org/drawingml/2006/table">
            <a:tbl>
              <a:tblPr/>
              <a:tblGrid>
                <a:gridCol w="2374900"/>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216" marR="91216" marT="45695" marB="45695">
                    <a:lnL>
                      <a:noFill/>
                    </a:lnL>
                    <a:lnR>
                      <a:noFill/>
                    </a:lnR>
                    <a:lnT>
                      <a:noFill/>
                    </a:lnT>
                    <a:lnB>
                      <a:noFill/>
                    </a:lnB>
                    <a:lnTlToBr>
                      <a:noFill/>
                    </a:lnTlToBr>
                    <a:lnBlToTr>
                      <a:noFill/>
                    </a:lnBlToTr>
                    <a:noFill/>
                  </a:tcPr>
                </a:tc>
              </a:tr>
            </a:tbl>
          </a:graphicData>
        </a:graphic>
      </p:graphicFrame>
      <p:graphicFrame>
        <p:nvGraphicFramePr>
          <p:cNvPr id="35867" name="表格 35866"/>
          <p:cNvGraphicFramePr/>
          <p:nvPr/>
        </p:nvGraphicFramePr>
        <p:xfrm>
          <a:off x="1001713" y="5368925"/>
          <a:ext cx="1060450" cy="396875"/>
        </p:xfrm>
        <a:graphic>
          <a:graphicData uri="http://schemas.openxmlformats.org/drawingml/2006/table">
            <a:tbl>
              <a:tblPr/>
              <a:tblGrid>
                <a:gridCol w="1060450"/>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228" marR="91228" marT="45695" marB="45695">
                    <a:lnL>
                      <a:noFill/>
                    </a:lnL>
                    <a:lnR>
                      <a:noFill/>
                    </a:lnR>
                    <a:lnT>
                      <a:noFill/>
                    </a:lnT>
                    <a:lnB>
                      <a:noFill/>
                    </a:lnB>
                    <a:lnTlToBr>
                      <a:noFill/>
                    </a:lnTlToBr>
                    <a:lnBlToTr>
                      <a:noFill/>
                    </a:lnBlToTr>
                    <a:noFill/>
                  </a:tcPr>
                </a:tc>
              </a:tr>
            </a:tbl>
          </a:graphicData>
        </a:graphic>
      </p:graphicFrame>
      <p:sp>
        <p:nvSpPr>
          <p:cNvPr id="47" name="矩形 46"/>
          <p:cNvSpPr/>
          <p:nvPr/>
        </p:nvSpPr>
        <p:spPr>
          <a:xfrm>
            <a:off x="6521450" y="3556000"/>
            <a:ext cx="3217863"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salty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sɔːlti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含盐的，咸的 </a:t>
            </a:r>
          </a:p>
        </p:txBody>
      </p:sp>
      <p:sp>
        <p:nvSpPr>
          <p:cNvPr id="48" name="矩形 47"/>
          <p:cNvSpPr/>
          <p:nvPr/>
        </p:nvSpPr>
        <p:spPr>
          <a:xfrm>
            <a:off x="6234113" y="3709988"/>
            <a:ext cx="4217988"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sting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stɪŋ</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vt.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刺痛，刺激</a:t>
            </a:r>
          </a:p>
        </p:txBody>
      </p:sp>
      <p:sp>
        <p:nvSpPr>
          <p:cNvPr id="49" name="矩形 48"/>
          <p:cNvSpPr/>
          <p:nvPr/>
        </p:nvSpPr>
        <p:spPr>
          <a:xfrm>
            <a:off x="6200775" y="2811463"/>
            <a:ext cx="421798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sink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sɪŋk</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go down below the surface or towards the bottom of a liquid or soft substance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下沉；下陷；沉没  （过去式：</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sank</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；过去分词：</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sank</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ship sank to the bottom of the sea.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船沉入海底。</a:t>
            </a:r>
          </a:p>
        </p:txBody>
      </p:sp>
      <p:sp>
        <p:nvSpPr>
          <p:cNvPr id="50" name="矩形 49"/>
          <p:cNvSpPr/>
          <p:nvPr/>
        </p:nvSpPr>
        <p:spPr>
          <a:xfrm>
            <a:off x="6027738" y="2641600"/>
            <a:ext cx="5178425"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be familiar to…</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被某人熟悉；对某人来说是熟悉的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My argument had a logic that be familiar to economists.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经济学家对于我论点背后的逻辑会很熟悉。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be familiar with…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熟悉；认识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His fans would already be familiar with Caroline.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他的崇拜者们肯定已经很熟悉卡罗琳了。</a:t>
            </a:r>
          </a:p>
        </p:txBody>
      </p:sp>
      <p:sp>
        <p:nvSpPr>
          <p:cNvPr id="51" name="矩形 50"/>
          <p:cNvSpPr/>
          <p:nvPr/>
        </p:nvSpPr>
        <p:spPr>
          <a:xfrm>
            <a:off x="6230938" y="3219450"/>
            <a:ext cx="4678363"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couldn’t find words to</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找不到语言形容</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couldn’t find words to tell him what I was feeling at that moment. </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2" name="矩形 51"/>
          <p:cNvSpPr/>
          <p:nvPr/>
        </p:nvSpPr>
        <p:spPr>
          <a:xfrm>
            <a:off x="6129338" y="2908300"/>
            <a:ext cx="4678363"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picture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pɪktʃə</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(r)/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imagine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to create an image of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in your mind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想象；设想；忆起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can still picture the house I grew up in.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我还能回忆起我童年时住的那座房子。</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609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6099"/>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4610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46106"/>
                  </p:tgtEl>
                </p:cond>
              </p:nextCondLst>
            </p:seq>
            <p:seq concurrent="1" nextAc="seek">
              <p:cTn id="24" restart="whenNotActive" fill="hold" evtFilter="cancelBubble" nodeType="interactiveSeq">
                <p:stCondLst>
                  <p:cond evt="onClick" delay="0">
                    <p:tgtEl>
                      <p:spTgt spid="4610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46107"/>
                  </p:tgtEl>
                </p:cond>
              </p:nextCondLst>
            </p:seq>
            <p:seq concurrent="1" nextAc="seek">
              <p:cTn id="29" restart="whenNotActive" fill="hold" evtFilter="cancelBubble" nodeType="interactiveSeq">
                <p:stCondLst>
                  <p:cond evt="onClick" delay="0">
                    <p:tgtEl>
                      <p:spTgt spid="46108"/>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46108"/>
                  </p:tgtEl>
                </p:cond>
              </p:nextCondLst>
            </p:seq>
            <p:seq concurrent="1" nextAc="seek">
              <p:cTn id="34" restart="whenNotActive" fill="hold" evtFilter="cancelBubble" nodeType="interactiveSeq">
                <p:stCondLst>
                  <p:cond evt="onClick" delay="0">
                    <p:tgtEl>
                      <p:spTgt spid="35850"/>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xit" presetSubtype="12" fill="hold" grpId="1" nodeType="clickEffect">
                                  <p:stCondLst>
                                    <p:cond delay="0"/>
                                  </p:stCondLst>
                                  <p:childTnLst>
                                    <p:animEffect transition="out" filter="strips(downLeft)">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5850"/>
                  </p:tgtEl>
                </p:cond>
              </p:nextCondLst>
            </p:seq>
            <p:seq concurrent="1" nextAc="seek">
              <p:cTn id="45" restart="whenNotActive" fill="hold" evtFilter="cancelBubble" nodeType="interactiveSeq">
                <p:stCondLst>
                  <p:cond evt="onClick" delay="0">
                    <p:tgtEl>
                      <p:spTgt spid="35857"/>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1" nodeType="clickEffect">
                                  <p:stCondLst>
                                    <p:cond delay="0"/>
                                  </p:stCondLst>
                                  <p:childTnLst>
                                    <p:animEffect transition="out" filter="strips(downLeft)">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5857"/>
                  </p:tgtEl>
                </p:cond>
              </p:nextCondLst>
            </p:seq>
            <p:seq concurrent="1" nextAc="seek">
              <p:cTn id="56" restart="whenNotActive" fill="hold" evtFilter="cancelBubble" nodeType="interactiveSeq">
                <p:stCondLst>
                  <p:cond evt="onClick" delay="0">
                    <p:tgtEl>
                      <p:spTgt spid="35859"/>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xit" presetSubtype="12" fill="hold" grpId="1" nodeType="clickEffect">
                                  <p:stCondLst>
                                    <p:cond delay="0"/>
                                  </p:stCondLst>
                                  <p:childTnLst>
                                    <p:animEffect transition="out" filter="strips(downLeft)">
                                      <p:cBhvr>
                                        <p:cTn id="65" dur="500"/>
                                        <p:tgtEl>
                                          <p:spTgt spid="48"/>
                                        </p:tgtEl>
                                      </p:cBhvr>
                                    </p:animEffect>
                                    <p:set>
                                      <p:cBhvr>
                                        <p:cTn id="6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5859"/>
                  </p:tgtEl>
                </p:cond>
              </p:nextCondLst>
            </p:seq>
            <p:seq concurrent="1" nextAc="seek">
              <p:cTn id="67" restart="whenNotActive" fill="hold" evtFilter="cancelBubble" nodeType="interactiveSeq">
                <p:stCondLst>
                  <p:cond evt="onClick" delay="0">
                    <p:tgtEl>
                      <p:spTgt spid="35861"/>
                    </p:tgtEl>
                  </p:cond>
                </p:stCondLst>
                <p:endSync evt="end" delay="0">
                  <p:rtn val="all"/>
                </p:endSync>
                <p:childTnLst>
                  <p:par>
                    <p:cTn id="68" fill="hold">
                      <p:stCondLst>
                        <p:cond delay="0"/>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xit" presetSubtype="12" fill="hold" grpId="1" nodeType="clickEffect">
                                  <p:stCondLst>
                                    <p:cond delay="0"/>
                                  </p:stCondLst>
                                  <p:childTnLst>
                                    <p:animEffect transition="out" filter="strips(downLeft)">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5861"/>
                  </p:tgtEl>
                </p:cond>
              </p:nextCondLst>
            </p:seq>
            <p:seq concurrent="1" nextAc="seek">
              <p:cTn id="78" restart="whenNotActive" fill="hold" evtFilter="cancelBubble" nodeType="interactiveSeq">
                <p:stCondLst>
                  <p:cond evt="onClick" delay="0">
                    <p:tgtEl>
                      <p:spTgt spid="35863"/>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wipe(down)">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xit" presetSubtype="12" fill="hold" grpId="1" nodeType="clickEffect">
                                  <p:stCondLst>
                                    <p:cond delay="0"/>
                                  </p:stCondLst>
                                  <p:childTnLst>
                                    <p:animEffect transition="out" filter="strips(downLeft)">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35863"/>
                  </p:tgtEl>
                </p:cond>
              </p:nextCondLst>
            </p:seq>
            <p:seq concurrent="1" nextAc="seek">
              <p:cTn id="89" restart="whenNotActive" fill="hold" evtFilter="cancelBubble" nodeType="interactiveSeq">
                <p:stCondLst>
                  <p:cond evt="onClick" delay="0">
                    <p:tgtEl>
                      <p:spTgt spid="35865"/>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18" presetClass="exit" presetSubtype="12" fill="hold" grpId="1" nodeType="clickEffect">
                                  <p:stCondLst>
                                    <p:cond delay="0"/>
                                  </p:stCondLst>
                                  <p:childTnLst>
                                    <p:animEffect transition="out" filter="strips(downLeft)">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35865"/>
                  </p:tgtEl>
                </p:cond>
              </p:nextCondLst>
            </p:seq>
            <p:seq concurrent="1" nextAc="seek">
              <p:cTn id="100" restart="whenNotActive" fill="hold" evtFilter="cancelBubble" nodeType="interactiveSeq">
                <p:stCondLst>
                  <p:cond evt="onClick" delay="0">
                    <p:tgtEl>
                      <p:spTgt spid="35867"/>
                    </p:tgtEl>
                  </p:cond>
                </p:stCondLst>
                <p:endSync evt="end" delay="0">
                  <p:rtn val="all"/>
                </p:endSync>
                <p:childTnLst>
                  <p:par>
                    <p:cTn id="101" fill="hold">
                      <p:stCondLst>
                        <p:cond delay="0"/>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down)">
                                      <p:cBhvr>
                                        <p:cTn id="105" dur="500"/>
                                        <p:tgtEl>
                                          <p:spTgt spid="52"/>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xit" presetSubtype="12" fill="hold" grpId="1" nodeType="clickEffect">
                                  <p:stCondLst>
                                    <p:cond delay="0"/>
                                  </p:stCondLst>
                                  <p:childTnLst>
                                    <p:animEffect transition="out" filter="strips(downLeft)">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5867"/>
                  </p:tgtEl>
                </p:cond>
              </p:nextCondLst>
            </p:seq>
          </p:childTnLst>
        </p:cTn>
      </p:par>
    </p:tnLst>
    <p:bldLst>
      <p:bldP spid="22" grpId="0" bldLvl="0" animBg="1"/>
      <p:bldP spid="22" grpId="1" bldLvl="0" animBg="1"/>
      <p:bldP spid="33" grpId="0" bldLvl="0" animBg="1"/>
      <p:bldP spid="33" grpId="1" bldLvl="0" animBg="1"/>
      <p:bldP spid="47" grpId="0" bldLvl="0" animBg="1"/>
      <p:bldP spid="47" grpId="1" bldLvl="0" animBg="1"/>
      <p:bldP spid="48" grpId="0" bldLvl="0" animBg="1"/>
      <p:bldP spid="48" grpId="1" bldLvl="0" animBg="1"/>
      <p:bldP spid="49" grpId="0" bldLvl="0" animBg="1"/>
      <p:bldP spid="49" grpId="1" bldLvl="0" animBg="1"/>
      <p:bldP spid="50" grpId="0" bldLvl="0" animBg="1"/>
      <p:bldP spid="50" grpId="1" bldLvl="0" animBg="1"/>
      <p:bldP spid="51" grpId="0" bldLvl="0" animBg="1"/>
      <p:bldP spid="51" grpId="1" bldLvl="0" animBg="1"/>
      <p:bldP spid="52" grpId="0" bldLvl="0" animBg="1"/>
      <p:bldP spid="52"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p:cNvPicPr>
            <a:picLocks noChangeAspect="1"/>
          </p:cNvPicPr>
          <p:nvPr/>
        </p:nvPicPr>
        <p:blipFill>
          <a:blip r:embed="rId2" cstate="print"/>
          <a:stretch>
            <a:fillRect/>
          </a:stretch>
        </p:blipFill>
        <p:spPr>
          <a:xfrm rot="5400000">
            <a:off x="-122555" y="519430"/>
            <a:ext cx="6386830" cy="5684520"/>
          </a:xfrm>
          <a:prstGeom prst="rect">
            <a:avLst/>
          </a:prstGeom>
        </p:spPr>
      </p:pic>
      <p:pic>
        <p:nvPicPr>
          <p:cNvPr id="3" name="图片 2" descr="23"/>
          <p:cNvPicPr>
            <a:picLocks noChangeAspect="1"/>
          </p:cNvPicPr>
          <p:nvPr/>
        </p:nvPicPr>
        <p:blipFill>
          <a:blip r:embed="rId3" cstate="print"/>
          <a:stretch>
            <a:fillRect/>
          </a:stretch>
        </p:blipFill>
        <p:spPr>
          <a:xfrm>
            <a:off x="6150610" y="242570"/>
            <a:ext cx="5781040" cy="62807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8134"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8140" name="组合 7"/>
          <p:cNvGrpSpPr/>
          <p:nvPr/>
        </p:nvGrpSpPr>
        <p:grpSpPr>
          <a:xfrm flipH="1">
            <a:off x="7938" y="1273175"/>
            <a:ext cx="6108700" cy="363538"/>
            <a:chOff x="283681" y="2459690"/>
            <a:chExt cx="6109250" cy="363336"/>
          </a:xfrm>
        </p:grpSpPr>
        <p:cxnSp>
          <p:nvCxnSpPr>
            <p:cNvPr id="4814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814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814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8144" name="MH_Other_4"/>
          <p:cNvSpPr txBox="1"/>
          <p:nvPr>
            <p:custDataLst>
              <p:tags r:id="rId1"/>
            </p:custDataLst>
          </p:nvPr>
        </p:nvSpPr>
        <p:spPr>
          <a:xfrm>
            <a:off x="690563" y="1173163"/>
            <a:ext cx="5438775"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6-7</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30727" name="矩形 3"/>
          <p:cNvSpPr>
            <a:spLocks noChangeArrowheads="1"/>
          </p:cNvSpPr>
          <p:nvPr/>
        </p:nvSpPr>
        <p:spPr bwMode="auto">
          <a:xfrm>
            <a:off x="1092200" y="2197100"/>
            <a:ext cx="5686425" cy="24907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simple, short conversation, I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realized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how lucky I am to have seen a lot of what the world has got to offer.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Meanwhile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here on this side of the world, there’s someone who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has no idea</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what other places look like or how they feel because they just couldn’t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afford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these experiences. </a:t>
            </a:r>
          </a:p>
        </p:txBody>
      </p:sp>
      <p:sp>
        <p:nvSpPr>
          <p:cNvPr id="22" name="矩形 21"/>
          <p:cNvSpPr/>
          <p:nvPr/>
        </p:nvSpPr>
        <p:spPr>
          <a:xfrm>
            <a:off x="7011988" y="2392363"/>
            <a:ext cx="4035425" cy="29718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在那次简短的对话中，我意识到自己是何等的幸运，已经见识了很多这个世界所给予的东西。同时，在世界的这一边，有人还不知道其他地方是何种景象，或者他们是何种感觉，仅仅因为他们没有钱去经历体验。</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诺布的故事让我对所生活的这个世界有了全新的理解。</a:t>
            </a:r>
          </a:p>
        </p:txBody>
      </p:sp>
      <p:pic>
        <p:nvPicPr>
          <p:cNvPr id="48147"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8148"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8149"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8150"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2" name="A-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58675" y="481013"/>
            <a:ext cx="487363" cy="487362"/>
          </a:xfrm>
          <a:prstGeom prst="rect">
            <a:avLst/>
          </a:prstGeom>
          <a:noFill/>
          <a:ln w="9525">
            <a:noFill/>
          </a:ln>
        </p:spPr>
      </p:pic>
      <p:sp>
        <p:nvSpPr>
          <p:cNvPr id="25" name="矩形 3"/>
          <p:cNvSpPr>
            <a:spLocks noChangeArrowheads="1"/>
          </p:cNvSpPr>
          <p:nvPr/>
        </p:nvSpPr>
        <p:spPr bwMode="auto">
          <a:xfrm>
            <a:off x="1092200" y="4821238"/>
            <a:ext cx="5686425" cy="8921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Nobu’s</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story </a:t>
            </a:r>
            <a:r>
              <a:rPr kumimoji="0" lang="en-US" altLang="zh-CN" sz="2000" b="1" i="0" u="sng"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shed</a:t>
            </a:r>
            <a:r>
              <a:rPr kumimoji="0" lang="en-US" altLang="zh-CN" sz="2000" b="1" i="0" u="sng"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16</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whole new light on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world we live in. </a:t>
            </a:r>
          </a:p>
        </p:txBody>
      </p:sp>
      <p:sp>
        <p:nvSpPr>
          <p:cNvPr id="26" name="矩形 25"/>
          <p:cNvSpPr/>
          <p:nvPr/>
        </p:nvSpPr>
        <p:spPr>
          <a:xfrm>
            <a:off x="6978650" y="2655888"/>
            <a:ext cx="429418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realize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riːəlaɪz</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understand or become aware of a particular fact or situation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理解；领会；认识到；意识到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didn’t realize (that) you were so unhappy.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我没有察觉到你那么不开心。</a:t>
            </a:r>
          </a:p>
        </p:txBody>
      </p:sp>
      <p:graphicFrame>
        <p:nvGraphicFramePr>
          <p:cNvPr id="36880" name="表格 36879"/>
          <p:cNvGraphicFramePr/>
          <p:nvPr/>
        </p:nvGraphicFramePr>
        <p:xfrm>
          <a:off x="5295900" y="2254250"/>
          <a:ext cx="1149350" cy="395288"/>
        </p:xfrm>
        <a:graphic>
          <a:graphicData uri="http://schemas.openxmlformats.org/drawingml/2006/table">
            <a:tbl>
              <a:tblPr/>
              <a:tblGrid>
                <a:gridCol w="1149350"/>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173" marR="91173" marT="45339" marB="45339">
                    <a:lnL>
                      <a:noFill/>
                    </a:lnL>
                    <a:lnR>
                      <a:noFill/>
                    </a:lnR>
                    <a:lnT>
                      <a:noFill/>
                    </a:lnT>
                    <a:lnB>
                      <a:noFill/>
                    </a:lnB>
                    <a:lnTlToBr>
                      <a:noFill/>
                    </a:lnTlToBr>
                    <a:lnBlToTr>
                      <a:noFill/>
                    </a:lnBlToTr>
                    <a:noFill/>
                  </a:tcPr>
                </a:tc>
              </a:tr>
            </a:tbl>
          </a:graphicData>
        </a:graphic>
      </p:graphicFrame>
      <p:graphicFrame>
        <p:nvGraphicFramePr>
          <p:cNvPr id="36882" name="表格 36881"/>
          <p:cNvGraphicFramePr/>
          <p:nvPr/>
        </p:nvGraphicFramePr>
        <p:xfrm>
          <a:off x="2786063" y="3030538"/>
          <a:ext cx="1454150" cy="395288"/>
        </p:xfrm>
        <a:graphic>
          <a:graphicData uri="http://schemas.openxmlformats.org/drawingml/2006/table">
            <a:tbl>
              <a:tblPr/>
              <a:tblGrid>
                <a:gridCol w="1454150"/>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185" marR="91185" marT="45338" marB="45338">
                    <a:lnL>
                      <a:noFill/>
                    </a:lnL>
                    <a:lnR>
                      <a:noFill/>
                    </a:lnR>
                    <a:lnT>
                      <a:noFill/>
                    </a:lnT>
                    <a:lnB>
                      <a:noFill/>
                    </a:lnB>
                    <a:lnTlToBr>
                      <a:noFill/>
                    </a:lnTlToBr>
                    <a:lnBlToTr>
                      <a:noFill/>
                    </a:lnBlToTr>
                    <a:noFill/>
                  </a:tcPr>
                </a:tc>
              </a:tr>
            </a:tbl>
          </a:graphicData>
        </a:graphic>
      </p:graphicFrame>
      <p:graphicFrame>
        <p:nvGraphicFramePr>
          <p:cNvPr id="36884" name="表格 36883"/>
          <p:cNvGraphicFramePr/>
          <p:nvPr/>
        </p:nvGraphicFramePr>
        <p:xfrm>
          <a:off x="3935413" y="3425825"/>
          <a:ext cx="1454150" cy="395288"/>
        </p:xfrm>
        <a:graphic>
          <a:graphicData uri="http://schemas.openxmlformats.org/drawingml/2006/table">
            <a:tbl>
              <a:tblPr/>
              <a:tblGrid>
                <a:gridCol w="1454150"/>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185" marR="91185" marT="45339" marB="45339">
                    <a:lnL>
                      <a:noFill/>
                    </a:lnL>
                    <a:lnR>
                      <a:noFill/>
                    </a:lnR>
                    <a:lnT>
                      <a:noFill/>
                    </a:lnT>
                    <a:lnB>
                      <a:noFill/>
                    </a:lnB>
                    <a:lnTlToBr>
                      <a:noFill/>
                    </a:lnTlToBr>
                    <a:lnBlToTr>
                      <a:noFill/>
                    </a:lnBlToTr>
                    <a:noFill/>
                  </a:tcPr>
                </a:tc>
              </a:tr>
            </a:tbl>
          </a:graphicData>
        </a:graphic>
      </p:graphicFrame>
      <p:graphicFrame>
        <p:nvGraphicFramePr>
          <p:cNvPr id="36886" name="表格 36885"/>
          <p:cNvGraphicFramePr/>
          <p:nvPr/>
        </p:nvGraphicFramePr>
        <p:xfrm>
          <a:off x="1955800" y="4257675"/>
          <a:ext cx="1074738" cy="395288"/>
        </p:xfrm>
        <a:graphic>
          <a:graphicData uri="http://schemas.openxmlformats.org/drawingml/2006/table">
            <a:tbl>
              <a:tblPr/>
              <a:tblGrid>
                <a:gridCol w="1074738"/>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203" marR="91203" marT="45339" marB="45339">
                    <a:lnL>
                      <a:noFill/>
                    </a:lnL>
                    <a:lnR>
                      <a:noFill/>
                    </a:lnR>
                    <a:lnT>
                      <a:noFill/>
                    </a:lnT>
                    <a:lnB>
                      <a:noFill/>
                    </a:lnB>
                    <a:lnTlToBr>
                      <a:noFill/>
                    </a:lnTlToBr>
                    <a:lnBlToTr>
                      <a:noFill/>
                    </a:lnBlToTr>
                    <a:noFill/>
                  </a:tcPr>
                </a:tc>
              </a:tr>
            </a:tbl>
          </a:graphicData>
        </a:graphic>
      </p:graphicFrame>
      <p:graphicFrame>
        <p:nvGraphicFramePr>
          <p:cNvPr id="36888" name="表格 36887"/>
          <p:cNvGraphicFramePr/>
          <p:nvPr/>
        </p:nvGraphicFramePr>
        <p:xfrm>
          <a:off x="3030538" y="4872038"/>
          <a:ext cx="2957513" cy="395288"/>
        </p:xfrm>
        <a:graphic>
          <a:graphicData uri="http://schemas.openxmlformats.org/drawingml/2006/table">
            <a:tbl>
              <a:tblPr/>
              <a:tblGrid>
                <a:gridCol w="2957513"/>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dirty="0">
                          <a:solidFill>
                            <a:srgbClr val="005BD3"/>
                          </a:solidFill>
                          <a:latin typeface="Times New Roman" panose="02020603050405020304" pitchFamily="18" charset="0"/>
                        </a:rPr>
                        <a:t> </a:t>
                      </a:r>
                    </a:p>
                  </a:txBody>
                  <a:tcPr marL="91200" marR="91200" marT="45338" marB="45338">
                    <a:lnL>
                      <a:noFill/>
                    </a:lnL>
                    <a:lnR>
                      <a:noFill/>
                    </a:lnR>
                    <a:lnT>
                      <a:noFill/>
                    </a:lnT>
                    <a:lnB>
                      <a:noFill/>
                    </a:lnB>
                    <a:lnTlToBr>
                      <a:noFill/>
                    </a:lnTlToBr>
                    <a:lnBlToTr>
                      <a:noFill/>
                    </a:lnBlToTr>
                    <a:noFill/>
                  </a:tcPr>
                </a:tc>
              </a:tr>
            </a:tbl>
          </a:graphicData>
        </a:graphic>
      </p:graphicFrame>
      <p:sp>
        <p:nvSpPr>
          <p:cNvPr id="40" name="矩形 39"/>
          <p:cNvSpPr/>
          <p:nvPr/>
        </p:nvSpPr>
        <p:spPr>
          <a:xfrm>
            <a:off x="6781800" y="1387475"/>
            <a:ext cx="4954588" cy="477202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meanwhile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miːnwaɪl</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while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else is happening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同时；与此同时</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continued working, meanwhile, he went out shopping.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我继续工作</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这期间他出去买东西。</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for the meanwhile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一会儿；暂时</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We need some new curtains, but these will do for the meanwhile.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我们需要一些新的窗帘，但这些暂时还可以用。</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in the meanwhile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在此期间；与此同时</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hope to go to medical school eventually. In the meanwhile, I am going to study chemistry.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我希望最终能上医学院，这期间我打算学化学。</a:t>
            </a:r>
          </a:p>
        </p:txBody>
      </p:sp>
      <p:sp>
        <p:nvSpPr>
          <p:cNvPr id="44" name="矩形 43"/>
          <p:cNvSpPr/>
          <p:nvPr/>
        </p:nvSpPr>
        <p:spPr>
          <a:xfrm>
            <a:off x="7011988" y="2855913"/>
            <a:ext cx="4491038" cy="1173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have no idea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不知道 </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have no idea which resort they will visit in this summer. </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5" name="矩形 44"/>
          <p:cNvSpPr/>
          <p:nvPr/>
        </p:nvSpPr>
        <p:spPr>
          <a:xfrm>
            <a:off x="6880225" y="2392363"/>
            <a:ext cx="449103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afford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əˈfɔːd</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usually used with can , could or be able to , especially in negative sentences or questions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通常与</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can</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could</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或</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be able to</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连用，尤用于否定句或疑问句）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have enough money or time to be able to buy or to do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买得起；（有时间）做，能做</a:t>
            </a:r>
          </a:p>
        </p:txBody>
      </p:sp>
      <p:sp>
        <p:nvSpPr>
          <p:cNvPr id="46" name="矩形 45"/>
          <p:cNvSpPr/>
          <p:nvPr/>
        </p:nvSpPr>
        <p:spPr>
          <a:xfrm>
            <a:off x="6845300" y="1568450"/>
            <a:ext cx="4824413" cy="4410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shed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ʃed</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to send light over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to let light fall somewhere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散发出光；把光照到（或洒在）</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上</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on / over sb. /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candles shed a soft glow on her face.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蜡烛在她的脸上映着一层柔光。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accent5"/>
                </a:solidFill>
                <a:effectLst/>
                <a:uLnTx/>
                <a:uFillTx/>
                <a:latin typeface="+mn-lt"/>
                <a:ea typeface="+mn-ea"/>
                <a:cs typeface="+mn-cs"/>
              </a:rPr>
              <a:t>shed a light on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使（问题等）较容易理解</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Recent research has shed new light on the causes of the disease.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最近的研究可以使人进一步了解导致这种疾病的原因。</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shed a light on = cast / throw light on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814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8147"/>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4814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48148"/>
                  </p:tgtEl>
                </p:cond>
              </p:nextCondLst>
            </p:seq>
            <p:seq concurrent="1" nextAc="seek">
              <p:cTn id="24" restart="whenNotActive" fill="hold" evtFilter="cancelBubble" nodeType="interactiveSeq">
                <p:stCondLst>
                  <p:cond evt="onClick" delay="0">
                    <p:tgtEl>
                      <p:spTgt spid="4814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48149"/>
                  </p:tgtEl>
                </p:cond>
              </p:nextCondLst>
            </p:seq>
            <p:seq concurrent="1" nextAc="seek">
              <p:cTn id="29" restart="whenNotActive" fill="hold" evtFilter="cancelBubble" nodeType="interactiveSeq">
                <p:stCondLst>
                  <p:cond evt="onClick" delay="0">
                    <p:tgtEl>
                      <p:spTgt spid="48150"/>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48150"/>
                  </p:tgtEl>
                </p:cond>
              </p:nextCondLst>
            </p:seq>
            <p:seq concurrent="1" nextAc="seek">
              <p:cTn id="34" restart="whenNotActive" fill="hold" evtFilter="cancelBubble" nodeType="interactiveSeq">
                <p:stCondLst>
                  <p:cond evt="onClick" delay="0">
                    <p:tgtEl>
                      <p:spTgt spid="36880"/>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xit" presetSubtype="12" fill="hold" grpId="1" nodeType="clickEffect">
                                  <p:stCondLst>
                                    <p:cond delay="0"/>
                                  </p:stCondLst>
                                  <p:childTnLst>
                                    <p:animEffect transition="out" filter="strips(down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6880"/>
                  </p:tgtEl>
                </p:cond>
              </p:nextCondLst>
            </p:seq>
            <p:seq concurrent="1" nextAc="seek">
              <p:cTn id="45" restart="whenNotActive" fill="hold" evtFilter="cancelBubble" nodeType="interactiveSeq">
                <p:stCondLst>
                  <p:cond evt="onClick" delay="0">
                    <p:tgtEl>
                      <p:spTgt spid="3688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down)">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1" nodeType="clickEffect">
                                  <p:stCondLst>
                                    <p:cond delay="0"/>
                                  </p:stCondLst>
                                  <p:childTnLst>
                                    <p:animEffect transition="out" filter="strips(downLeft)">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6882"/>
                  </p:tgtEl>
                </p:cond>
              </p:nextCondLst>
            </p:seq>
            <p:seq concurrent="1" nextAc="seek">
              <p:cTn id="56" restart="whenNotActive" fill="hold" evtFilter="cancelBubble" nodeType="interactiveSeq">
                <p:stCondLst>
                  <p:cond evt="onClick" delay="0">
                    <p:tgtEl>
                      <p:spTgt spid="36884"/>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xit" presetSubtype="12" fill="hold" grpId="1" nodeType="clickEffect">
                                  <p:stCondLst>
                                    <p:cond delay="0"/>
                                  </p:stCondLst>
                                  <p:childTnLst>
                                    <p:animEffect transition="out" filter="strips(downLeft)">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884"/>
                  </p:tgtEl>
                </p:cond>
              </p:nextCondLst>
            </p:seq>
            <p:seq concurrent="1" nextAc="seek">
              <p:cTn id="67" restart="whenNotActive" fill="hold" evtFilter="cancelBubble" nodeType="interactiveSeq">
                <p:stCondLst>
                  <p:cond evt="onClick" delay="0">
                    <p:tgtEl>
                      <p:spTgt spid="36886"/>
                    </p:tgtEl>
                  </p:cond>
                </p:stCondLst>
                <p:endSync evt="end" delay="0">
                  <p:rtn val="all"/>
                </p:endSync>
                <p:childTnLst>
                  <p:par>
                    <p:cTn id="68" fill="hold">
                      <p:stCondLst>
                        <p:cond delay="0"/>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down)">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xit" presetSubtype="12" fill="hold" grpId="1" nodeType="clickEffect">
                                  <p:stCondLst>
                                    <p:cond delay="0"/>
                                  </p:stCondLst>
                                  <p:childTnLst>
                                    <p:animEffect transition="out" filter="strips(downLeft)">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6886"/>
                  </p:tgtEl>
                </p:cond>
              </p:nextCondLst>
            </p:seq>
            <p:seq concurrent="1" nextAc="seek">
              <p:cTn id="78" restart="whenNotActive" fill="hold" evtFilter="cancelBubble" nodeType="interactiveSeq">
                <p:stCondLst>
                  <p:cond evt="onClick" delay="0">
                    <p:tgtEl>
                      <p:spTgt spid="36888"/>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xit" presetSubtype="12" fill="hold" grpId="1" nodeType="clickEffect">
                                  <p:stCondLst>
                                    <p:cond delay="0"/>
                                  </p:stCondLst>
                                  <p:childTnLst>
                                    <p:animEffect transition="out" filter="strips(downLeft)">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6888"/>
                  </p:tgtEl>
                </p:cond>
              </p:nextCondLst>
            </p:seq>
          </p:childTnLst>
        </p:cTn>
      </p:par>
    </p:tnLst>
    <p:bldLst>
      <p:bldP spid="22" grpId="0" bldLvl="0" animBg="1"/>
      <p:bldP spid="22" grpId="1" bldLvl="0" animBg="1"/>
      <p:bldP spid="26" grpId="0" bldLvl="0" animBg="1"/>
      <p:bldP spid="26" grpId="1" bldLvl="0" animBg="1"/>
      <p:bldP spid="40" grpId="0" bldLvl="0" animBg="1"/>
      <p:bldP spid="40" grpId="1" bldLvl="0" animBg="1"/>
      <p:bldP spid="44" grpId="0" bldLvl="0" animBg="1"/>
      <p:bldP spid="44" grpId="1" bldLvl="0" animBg="1"/>
      <p:bldP spid="45" grpId="0" bldLvl="0" animBg="1"/>
      <p:bldP spid="45" grpId="1" bldLvl="0" animBg="1"/>
      <p:bldP spid="46" grpId="0" bldLvl="0" animBg="1"/>
      <p:bldP spid="46"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9"/>
          <p:cNvPicPr>
            <a:picLocks noChangeAspect="1"/>
          </p:cNvPicPr>
          <p:nvPr/>
        </p:nvPicPr>
        <p:blipFill>
          <a:blip r:embed="rId2" cstate="print"/>
          <a:stretch>
            <a:fillRect/>
          </a:stretch>
        </p:blipFill>
        <p:spPr>
          <a:xfrm>
            <a:off x="205740" y="306070"/>
            <a:ext cx="5918200" cy="6281420"/>
          </a:xfrm>
          <a:prstGeom prst="rect">
            <a:avLst/>
          </a:prstGeom>
        </p:spPr>
      </p:pic>
      <p:pic>
        <p:nvPicPr>
          <p:cNvPr id="3" name="图片 2" descr="20"/>
          <p:cNvPicPr>
            <a:picLocks noChangeAspect="1"/>
          </p:cNvPicPr>
          <p:nvPr/>
        </p:nvPicPr>
        <p:blipFill>
          <a:blip r:embed="rId3" cstate="print"/>
          <a:stretch>
            <a:fillRect/>
          </a:stretch>
        </p:blipFill>
        <p:spPr>
          <a:xfrm>
            <a:off x="6325235" y="306070"/>
            <a:ext cx="5550535" cy="3065145"/>
          </a:xfrm>
          <a:prstGeom prst="rect">
            <a:avLst/>
          </a:prstGeom>
        </p:spPr>
      </p:pic>
      <p:pic>
        <p:nvPicPr>
          <p:cNvPr id="4" name="图片 3" descr="21"/>
          <p:cNvPicPr>
            <a:picLocks noChangeAspect="1"/>
          </p:cNvPicPr>
          <p:nvPr/>
        </p:nvPicPr>
        <p:blipFill>
          <a:blip r:embed="rId4" cstate="print"/>
          <a:stretch>
            <a:fillRect/>
          </a:stretch>
        </p:blipFill>
        <p:spPr>
          <a:xfrm>
            <a:off x="6324600" y="3512185"/>
            <a:ext cx="5550535" cy="30753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0182"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0188" name="组合 7"/>
          <p:cNvGrpSpPr/>
          <p:nvPr/>
        </p:nvGrpSpPr>
        <p:grpSpPr>
          <a:xfrm flipH="1">
            <a:off x="7938" y="1273175"/>
            <a:ext cx="6108700" cy="363538"/>
            <a:chOff x="283681" y="2459690"/>
            <a:chExt cx="6109250" cy="363336"/>
          </a:xfrm>
        </p:grpSpPr>
        <p:cxnSp>
          <p:nvCxnSpPr>
            <p:cNvPr id="5018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019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019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50192" name="MH_Other_4"/>
          <p:cNvSpPr txBox="1"/>
          <p:nvPr>
            <p:custDataLst>
              <p:tags r:id="rId1"/>
            </p:custDataLst>
          </p:nvPr>
        </p:nvSpPr>
        <p:spPr>
          <a:xfrm>
            <a:off x="690563" y="1173163"/>
            <a:ext cx="5202237"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8</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34824" name="矩形 3"/>
          <p:cNvSpPr>
            <a:spLocks noChangeArrowheads="1"/>
          </p:cNvSpPr>
          <p:nvPr/>
        </p:nvSpPr>
        <p:spPr bwMode="auto">
          <a:xfrm>
            <a:off x="1060450" y="2009775"/>
            <a:ext cx="4953000" cy="3690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She made me think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luxury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17</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travel isn’t in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fancy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18</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resorts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19</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you stay at or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souvenirs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20</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you buy. It’s also not just about checking famous sights off of a list. The luxury of travel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lies in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people you’ve met along the way, and how their stories will teach you a little lesson or two about life. Those people could be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fellow</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21</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traveler,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hostel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owner or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local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23</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villager. </a:t>
            </a:r>
          </a:p>
        </p:txBody>
      </p:sp>
      <p:sp>
        <p:nvSpPr>
          <p:cNvPr id="21" name="矩形 20"/>
          <p:cNvSpPr/>
          <p:nvPr/>
        </p:nvSpPr>
        <p:spPr>
          <a:xfrm>
            <a:off x="6562725" y="2484438"/>
            <a:ext cx="4246563" cy="29718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让我认识到旅行的奢华之处不在于你去了一个多么豪华的度假胜地，不在于你买了什么纪念品，也不在于你去过列表上多少个著名景点。旅行的乐趣在于一路上你所遇到的人，你从他们的故事中所获得的关于生活的一两点小经验。那些人可能是你的旅伴、旅社老板或者当地的村民。</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50195"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7898" name="表格 37897"/>
          <p:cNvGraphicFramePr/>
          <p:nvPr/>
        </p:nvGraphicFramePr>
        <p:xfrm>
          <a:off x="3973513" y="2052638"/>
          <a:ext cx="1028700" cy="336550"/>
        </p:xfrm>
        <a:graphic>
          <a:graphicData uri="http://schemas.openxmlformats.org/drawingml/2006/table">
            <a:tbl>
              <a:tblPr/>
              <a:tblGrid>
                <a:gridCol w="10287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42" marR="91542" marT="45862" marB="45862">
                    <a:lnL>
                      <a:noFill/>
                    </a:lnL>
                    <a:lnR>
                      <a:noFill/>
                    </a:lnR>
                    <a:lnT>
                      <a:noFill/>
                    </a:lnT>
                    <a:lnB>
                      <a:noFill/>
                    </a:lnB>
                    <a:lnTlToBr>
                      <a:noFill/>
                    </a:lnTlToBr>
                    <a:lnBlToTr>
                      <a:noFill/>
                    </a:lnBlToTr>
                    <a:noFill/>
                  </a:tcPr>
                </a:tc>
              </a:tr>
            </a:tbl>
          </a:graphicData>
        </a:graphic>
      </p:graphicFrame>
      <p:pic>
        <p:nvPicPr>
          <p:cNvPr id="50202"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5020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50204"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5" name="A-8.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571500"/>
            <a:ext cx="304800" cy="304800"/>
          </a:xfrm>
          <a:prstGeom prst="rect">
            <a:avLst/>
          </a:prstGeom>
          <a:noFill/>
          <a:ln w="9525">
            <a:noFill/>
          </a:ln>
        </p:spPr>
      </p:pic>
      <p:sp>
        <p:nvSpPr>
          <p:cNvPr id="39" name="矩形 38"/>
          <p:cNvSpPr/>
          <p:nvPr/>
        </p:nvSpPr>
        <p:spPr>
          <a:xfrm>
            <a:off x="6562725" y="2497138"/>
            <a:ext cx="4824413" cy="25781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luxury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lʌkʃəri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the enjoyment of special and expensive things, particularly food and drink, clothes and surroundings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奢侈的享受；奢华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Now we’ll be able to live in luxury for the rest of our lives.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如今，我们可在有生之年过豪华生活了。</a:t>
            </a:r>
          </a:p>
        </p:txBody>
      </p:sp>
      <p:graphicFrame>
        <p:nvGraphicFramePr>
          <p:cNvPr id="37905" name="表格 37904"/>
          <p:cNvGraphicFramePr/>
          <p:nvPr/>
        </p:nvGraphicFramePr>
        <p:xfrm>
          <a:off x="2151063" y="2484438"/>
          <a:ext cx="960438" cy="336550"/>
        </p:xfrm>
        <a:graphic>
          <a:graphicData uri="http://schemas.openxmlformats.org/drawingml/2006/table">
            <a:tbl>
              <a:tblPr/>
              <a:tblGrid>
                <a:gridCol w="96043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55" marR="91655" marT="45862" marB="45862">
                    <a:lnL>
                      <a:noFill/>
                    </a:lnL>
                    <a:lnR>
                      <a:noFill/>
                    </a:lnR>
                    <a:lnT>
                      <a:noFill/>
                    </a:lnT>
                    <a:lnB>
                      <a:noFill/>
                    </a:lnB>
                    <a:lnTlToBr>
                      <a:noFill/>
                    </a:lnTlToBr>
                    <a:lnBlToTr>
                      <a:noFill/>
                    </a:lnBlToTr>
                    <a:noFill/>
                  </a:tcPr>
                </a:tc>
              </a:tr>
            </a:tbl>
          </a:graphicData>
        </a:graphic>
      </p:graphicFrame>
      <p:graphicFrame>
        <p:nvGraphicFramePr>
          <p:cNvPr id="37907" name="表格 37906"/>
          <p:cNvGraphicFramePr/>
          <p:nvPr/>
        </p:nvGraphicFramePr>
        <p:xfrm>
          <a:off x="3074988" y="2468563"/>
          <a:ext cx="958850" cy="336550"/>
        </p:xfrm>
        <a:graphic>
          <a:graphicData uri="http://schemas.openxmlformats.org/drawingml/2006/table">
            <a:tbl>
              <a:tblPr/>
              <a:tblGrid>
                <a:gridCol w="9588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03" marR="91503" marT="45862" marB="45862">
                    <a:lnL>
                      <a:noFill/>
                    </a:lnL>
                    <a:lnR>
                      <a:noFill/>
                    </a:lnR>
                    <a:lnT>
                      <a:noFill/>
                    </a:lnT>
                    <a:lnB>
                      <a:noFill/>
                    </a:lnB>
                    <a:lnTlToBr>
                      <a:noFill/>
                    </a:lnTlToBr>
                    <a:lnBlToTr>
                      <a:noFill/>
                    </a:lnBlToTr>
                    <a:noFill/>
                  </a:tcPr>
                </a:tc>
              </a:tr>
            </a:tbl>
          </a:graphicData>
        </a:graphic>
      </p:graphicFrame>
      <p:graphicFrame>
        <p:nvGraphicFramePr>
          <p:cNvPr id="37909" name="表格 37908"/>
          <p:cNvGraphicFramePr/>
          <p:nvPr/>
        </p:nvGraphicFramePr>
        <p:xfrm>
          <a:off x="1050925" y="2882900"/>
          <a:ext cx="1343025" cy="336550"/>
        </p:xfrm>
        <a:graphic>
          <a:graphicData uri="http://schemas.openxmlformats.org/drawingml/2006/table">
            <a:tbl>
              <a:tblPr/>
              <a:tblGrid>
                <a:gridCol w="13430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82" marR="91582" marT="45862" marB="45862">
                    <a:lnL>
                      <a:noFill/>
                    </a:lnL>
                    <a:lnR>
                      <a:noFill/>
                    </a:lnR>
                    <a:lnT>
                      <a:noFill/>
                    </a:lnT>
                    <a:lnB>
                      <a:noFill/>
                    </a:lnB>
                    <a:lnTlToBr>
                      <a:noFill/>
                    </a:lnTlToBr>
                    <a:lnBlToTr>
                      <a:noFill/>
                    </a:lnBlToTr>
                    <a:noFill/>
                  </a:tcPr>
                </a:tc>
              </a:tr>
            </a:tbl>
          </a:graphicData>
        </a:graphic>
      </p:graphicFrame>
      <p:graphicFrame>
        <p:nvGraphicFramePr>
          <p:cNvPr id="37911" name="表格 37910"/>
          <p:cNvGraphicFramePr/>
          <p:nvPr/>
        </p:nvGraphicFramePr>
        <p:xfrm>
          <a:off x="2760663" y="3667125"/>
          <a:ext cx="758825" cy="336550"/>
        </p:xfrm>
        <a:graphic>
          <a:graphicData uri="http://schemas.openxmlformats.org/drawingml/2006/table">
            <a:tbl>
              <a:tblPr/>
              <a:tblGrid>
                <a:gridCol w="7588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86" marR="91586" marT="45862" marB="45862">
                    <a:lnL>
                      <a:noFill/>
                    </a:lnL>
                    <a:lnR>
                      <a:noFill/>
                    </a:lnR>
                    <a:lnT>
                      <a:noFill/>
                    </a:lnT>
                    <a:lnB>
                      <a:noFill/>
                    </a:lnB>
                    <a:lnTlToBr>
                      <a:noFill/>
                    </a:lnTlToBr>
                    <a:lnBlToTr>
                      <a:noFill/>
                    </a:lnBlToTr>
                    <a:noFill/>
                  </a:tcPr>
                </a:tc>
              </a:tr>
            </a:tbl>
          </a:graphicData>
        </a:graphic>
      </p:graphicFrame>
      <p:graphicFrame>
        <p:nvGraphicFramePr>
          <p:cNvPr id="37913" name="表格 37912"/>
          <p:cNvGraphicFramePr/>
          <p:nvPr/>
        </p:nvGraphicFramePr>
        <p:xfrm>
          <a:off x="2913063" y="4851400"/>
          <a:ext cx="922338" cy="336550"/>
        </p:xfrm>
        <a:graphic>
          <a:graphicData uri="http://schemas.openxmlformats.org/drawingml/2006/table">
            <a:tbl>
              <a:tblPr/>
              <a:tblGrid>
                <a:gridCol w="92233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399" marR="91399" marT="45862" marB="45862">
                    <a:lnL>
                      <a:noFill/>
                    </a:lnL>
                    <a:lnR>
                      <a:noFill/>
                    </a:lnR>
                    <a:lnT>
                      <a:noFill/>
                    </a:lnT>
                    <a:lnB>
                      <a:noFill/>
                    </a:lnB>
                    <a:lnTlToBr>
                      <a:noFill/>
                    </a:lnTlToBr>
                    <a:lnBlToTr>
                      <a:noFill/>
                    </a:lnBlToTr>
                    <a:noFill/>
                  </a:tcPr>
                </a:tc>
              </a:tr>
            </a:tbl>
          </a:graphicData>
        </a:graphic>
      </p:graphicFrame>
      <p:graphicFrame>
        <p:nvGraphicFramePr>
          <p:cNvPr id="37915" name="表格 37914"/>
          <p:cNvGraphicFramePr/>
          <p:nvPr/>
        </p:nvGraphicFramePr>
        <p:xfrm>
          <a:off x="1062038" y="5287963"/>
          <a:ext cx="923925" cy="336550"/>
        </p:xfrm>
        <a:graphic>
          <a:graphicData uri="http://schemas.openxmlformats.org/drawingml/2006/table">
            <a:tbl>
              <a:tblPr/>
              <a:tblGrid>
                <a:gridCol w="9239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56" marR="91556" marT="45862" marB="45862">
                    <a:lnL>
                      <a:noFill/>
                    </a:lnL>
                    <a:lnR>
                      <a:noFill/>
                    </a:lnR>
                    <a:lnT>
                      <a:noFill/>
                    </a:lnT>
                    <a:lnB>
                      <a:noFill/>
                    </a:lnB>
                    <a:lnTlToBr>
                      <a:noFill/>
                    </a:lnTlToBr>
                    <a:lnBlToTr>
                      <a:noFill/>
                    </a:lnBlToTr>
                    <a:noFill/>
                  </a:tcPr>
                </a:tc>
              </a:tr>
            </a:tbl>
          </a:graphicData>
        </a:graphic>
      </p:graphicFrame>
      <p:graphicFrame>
        <p:nvGraphicFramePr>
          <p:cNvPr id="37917" name="表格 37916"/>
          <p:cNvGraphicFramePr/>
          <p:nvPr/>
        </p:nvGraphicFramePr>
        <p:xfrm>
          <a:off x="3074988" y="5248275"/>
          <a:ext cx="812800" cy="336550"/>
        </p:xfrm>
        <a:graphic>
          <a:graphicData uri="http://schemas.openxmlformats.org/drawingml/2006/table">
            <a:tbl>
              <a:tblPr/>
              <a:tblGrid>
                <a:gridCol w="8128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486" marR="91486" marT="45862" marB="45862">
                    <a:lnL>
                      <a:noFill/>
                    </a:lnL>
                    <a:lnR>
                      <a:noFill/>
                    </a:lnR>
                    <a:lnT>
                      <a:noFill/>
                    </a:lnT>
                    <a:lnB>
                      <a:noFill/>
                    </a:lnB>
                    <a:lnTlToBr>
                      <a:noFill/>
                    </a:lnTlToBr>
                    <a:lnBlToTr>
                      <a:noFill/>
                    </a:lnBlToTr>
                    <a:noFill/>
                  </a:tcPr>
                </a:tc>
              </a:tr>
            </a:tbl>
          </a:graphicData>
        </a:graphic>
      </p:graphicFrame>
      <p:sp>
        <p:nvSpPr>
          <p:cNvPr id="60" name="矩形 59"/>
          <p:cNvSpPr/>
          <p:nvPr/>
        </p:nvSpPr>
        <p:spPr>
          <a:xfrm>
            <a:off x="6577013" y="1647825"/>
            <a:ext cx="4822825" cy="43767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fancy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fænsi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adj. unusually complicated, often in an unnecessary way; intended to impress other people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异常复杂的；太花哨的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They added a lot of fancy footwork to the dance.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他们给这个舞蹈增加了许多复杂的舞步。</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 something that you imagine; your imagination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想象的事物；想象（力）</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She said she wanted a dog but it was only a passing fancy.</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她说想要一条狗，但这不过是一时心血来潮。</a:t>
            </a:r>
          </a:p>
        </p:txBody>
      </p:sp>
      <p:sp>
        <p:nvSpPr>
          <p:cNvPr id="61" name="矩形 60"/>
          <p:cNvSpPr/>
          <p:nvPr/>
        </p:nvSpPr>
        <p:spPr>
          <a:xfrm>
            <a:off x="6589713" y="3113088"/>
            <a:ext cx="4824413" cy="14986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resort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rɪˈzɔːt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 place where a lot of people go on holiday / vacation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旅游胜地；度假胜地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a popular holiday resort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受欢迎的度假胜地</a:t>
            </a:r>
          </a:p>
        </p:txBody>
      </p:sp>
      <p:sp>
        <p:nvSpPr>
          <p:cNvPr id="62" name="矩形 61"/>
          <p:cNvSpPr/>
          <p:nvPr/>
        </p:nvSpPr>
        <p:spPr>
          <a:xfrm>
            <a:off x="6734175" y="3068638"/>
            <a:ext cx="4089400"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souvenir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/ˌ</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suːvə'nɪə</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(r)/ 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纪念品；礼物 </a:t>
            </a:r>
          </a:p>
        </p:txBody>
      </p:sp>
      <p:sp>
        <p:nvSpPr>
          <p:cNvPr id="63" name="矩形 62"/>
          <p:cNvSpPr/>
          <p:nvPr/>
        </p:nvSpPr>
        <p:spPr>
          <a:xfrm>
            <a:off x="6642100" y="3201988"/>
            <a:ext cx="4089400" cy="11382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lie in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在于</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reason lies in that the weather is too bad.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原因在于天气太恶劣了。</a:t>
            </a:r>
          </a:p>
        </p:txBody>
      </p:sp>
      <p:sp>
        <p:nvSpPr>
          <p:cNvPr id="64" name="矩形 63"/>
          <p:cNvSpPr/>
          <p:nvPr/>
        </p:nvSpPr>
        <p:spPr>
          <a:xfrm>
            <a:off x="6719888" y="2647950"/>
            <a:ext cx="404495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fellow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feləʊ</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 way of referring to a man or boy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男人；男孩；小伙子；家伙；哥儿们</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He’s a nice old fellow.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他这位老兄人不错。</a:t>
            </a:r>
          </a:p>
        </p:txBody>
      </p:sp>
      <p:sp>
        <p:nvSpPr>
          <p:cNvPr id="65" name="矩形 64"/>
          <p:cNvSpPr/>
          <p:nvPr/>
        </p:nvSpPr>
        <p:spPr>
          <a:xfrm>
            <a:off x="6719888" y="2713038"/>
            <a:ext cx="4044950"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hostel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hɒstl</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building that provides cheap accommodation and meals to students, workers or travelers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宿舍，招待所（提供廉价食宿服务）</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hostel is heavily reliant upon charity.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这家收容所在很大程度上依赖赞助。</a:t>
            </a:r>
          </a:p>
        </p:txBody>
      </p:sp>
      <p:sp>
        <p:nvSpPr>
          <p:cNvPr id="66" name="矩形 65"/>
          <p:cNvSpPr/>
          <p:nvPr/>
        </p:nvSpPr>
        <p:spPr>
          <a:xfrm>
            <a:off x="6400800" y="2303463"/>
            <a:ext cx="5202238" cy="3332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local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ləʊkl</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belonging to or connected with the particular place or area that you are talking about or with the place where you live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地方的；当地的；本地的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Our children go to the local school.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我们的小孩在本地学校就读。</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n. a person who lives in a particular place or district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当地人；本地人</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The locals are very friendly.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当地人很友好。</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019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0195"/>
                  </p:tgtEl>
                </p:cond>
              </p:nextCondLst>
            </p:seq>
            <p:seq concurrent="1" nextAc="seek">
              <p:cTn id="15" restart="whenNotActive" fill="hold" evtFilter="cancelBubble" nodeType="interactiveSeq">
                <p:stCondLst>
                  <p:cond evt="onClick" delay="0">
                    <p:tgtEl>
                      <p:spTgt spid="4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758" fill="hold"/>
                                        <p:tgtEl>
                                          <p:spTgt spid="45"/>
                                        </p:tgtEl>
                                      </p:cBhvr>
                                    </p:cmd>
                                  </p:childTnLst>
                                </p:cTn>
                              </p:par>
                            </p:childTnLst>
                          </p:cTn>
                        </p:par>
                      </p:childTnLst>
                    </p:cTn>
                  </p:par>
                </p:childTnLst>
              </p:cTn>
              <p:nextCondLst>
                <p:cond evt="onClick" delay="0">
                  <p:tgtEl>
                    <p:spTgt spid="45"/>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seq concurrent="1" nextAc="seek">
              <p:cTn id="21" restart="whenNotActive" fill="hold" evtFilter="cancelBubble" nodeType="interactiveSeq">
                <p:stCondLst>
                  <p:cond evt="onClick" delay="0">
                    <p:tgtEl>
                      <p:spTgt spid="5020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2758" fill="hold"/>
                                        <p:tgtEl>
                                          <p:spTgt spid="45"/>
                                        </p:tgtEl>
                                      </p:cBhvr>
                                    </p:cmd>
                                  </p:childTnLst>
                                </p:cTn>
                              </p:par>
                            </p:childTnLst>
                          </p:cTn>
                        </p:par>
                      </p:childTnLst>
                    </p:cTn>
                  </p:par>
                </p:childTnLst>
              </p:cTn>
              <p:nextCondLst>
                <p:cond evt="onClick" delay="0">
                  <p:tgtEl>
                    <p:spTgt spid="50202"/>
                  </p:tgtEl>
                </p:cond>
              </p:nextCondLst>
            </p:seq>
            <p:seq concurrent="1" nextAc="seek">
              <p:cTn id="26" restart="whenNotActive" fill="hold" evtFilter="cancelBubble" nodeType="interactiveSeq">
                <p:stCondLst>
                  <p:cond evt="onClick" delay="0">
                    <p:tgtEl>
                      <p:spTgt spid="5020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5"/>
                                        </p:tgtEl>
                                      </p:cBhvr>
                                    </p:cmd>
                                  </p:childTnLst>
                                </p:cTn>
                              </p:par>
                            </p:childTnLst>
                          </p:cTn>
                        </p:par>
                      </p:childTnLst>
                    </p:cTn>
                  </p:par>
                </p:childTnLst>
              </p:cTn>
              <p:nextCondLst>
                <p:cond evt="onClick" delay="0">
                  <p:tgtEl>
                    <p:spTgt spid="50203"/>
                  </p:tgtEl>
                </p:cond>
              </p:nextCondLst>
            </p:seq>
            <p:seq concurrent="1" nextAc="seek">
              <p:cTn id="31" restart="whenNotActive" fill="hold" evtFilter="cancelBubble" nodeType="interactiveSeq">
                <p:stCondLst>
                  <p:cond evt="onClick" delay="0">
                    <p:tgtEl>
                      <p:spTgt spid="50204"/>
                    </p:tgtEl>
                  </p:cond>
                </p:stCondLst>
                <p:endSync evt="end" delay="0">
                  <p:rtn val="all"/>
                </p:endSync>
                <p:childTnLst>
                  <p:par>
                    <p:cTn id="32" fill="hold">
                      <p:stCondLst>
                        <p:cond delay="0"/>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45"/>
                                        </p:tgtEl>
                                      </p:cBhvr>
                                    </p:cmd>
                                  </p:childTnLst>
                                </p:cTn>
                              </p:par>
                            </p:childTnLst>
                          </p:cTn>
                        </p:par>
                      </p:childTnLst>
                    </p:cTn>
                  </p:par>
                </p:childTnLst>
              </p:cTn>
              <p:nextCondLst>
                <p:cond evt="onClick" delay="0">
                  <p:tgtEl>
                    <p:spTgt spid="50204"/>
                  </p:tgtEl>
                </p:cond>
              </p:nextCondLst>
            </p:seq>
            <p:seq concurrent="1" nextAc="seek">
              <p:cTn id="36" restart="whenNotActive" fill="hold" evtFilter="cancelBubble" nodeType="interactiveSeq">
                <p:stCondLst>
                  <p:cond evt="onClick" delay="0">
                    <p:tgtEl>
                      <p:spTgt spid="37898"/>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xit" presetSubtype="12" fill="hold" grpId="1" nodeType="clickEffect">
                                  <p:stCondLst>
                                    <p:cond delay="0"/>
                                  </p:stCondLst>
                                  <p:childTnLst>
                                    <p:animEffect transition="out" filter="strips(downLeft)">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7898"/>
                  </p:tgtEl>
                </p:cond>
              </p:nextCondLst>
            </p:seq>
            <p:seq concurrent="1" nextAc="seek">
              <p:cTn id="47" restart="whenNotActive" fill="hold" evtFilter="cancelBubble" nodeType="interactiveSeq">
                <p:stCondLst>
                  <p:cond evt="onClick" delay="0">
                    <p:tgtEl>
                      <p:spTgt spid="37905"/>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down)">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xit" presetSubtype="12" fill="hold" grpId="1" nodeType="clickEffect">
                                  <p:stCondLst>
                                    <p:cond delay="0"/>
                                  </p:stCondLst>
                                  <p:childTnLst>
                                    <p:animEffect transition="out" filter="strips(downLeft)">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37905"/>
                  </p:tgtEl>
                </p:cond>
              </p:nextCondLst>
            </p:seq>
            <p:seq concurrent="1" nextAc="seek">
              <p:cTn id="58" restart="whenNotActive" fill="hold" evtFilter="cancelBubble" nodeType="interactiveSeq">
                <p:stCondLst>
                  <p:cond evt="onClick" delay="0">
                    <p:tgtEl>
                      <p:spTgt spid="37907"/>
                    </p:tgtEl>
                  </p:cond>
                </p:stCondLst>
                <p:endSync evt="end" delay="0">
                  <p:rtn val="all"/>
                </p:endSync>
                <p:childTnLst>
                  <p:par>
                    <p:cTn id="59" fill="hold">
                      <p:stCondLst>
                        <p:cond delay="0"/>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wipe(down)">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xit" presetSubtype="12" fill="hold" grpId="1" nodeType="clickEffect">
                                  <p:stCondLst>
                                    <p:cond delay="0"/>
                                  </p:stCondLst>
                                  <p:childTnLst>
                                    <p:animEffect transition="out" filter="strips(downLeft)">
                                      <p:cBhvr>
                                        <p:cTn id="67" dur="500"/>
                                        <p:tgtEl>
                                          <p:spTgt spid="61"/>
                                        </p:tgtEl>
                                      </p:cBhvr>
                                    </p:animEffect>
                                    <p:set>
                                      <p:cBhvr>
                                        <p:cTn id="68"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37907"/>
                  </p:tgtEl>
                </p:cond>
              </p:nextCondLst>
            </p:seq>
            <p:seq concurrent="1" nextAc="seek">
              <p:cTn id="69" restart="whenNotActive" fill="hold" evtFilter="cancelBubble" nodeType="interactiveSeq">
                <p:stCondLst>
                  <p:cond evt="onClick" delay="0">
                    <p:tgtEl>
                      <p:spTgt spid="37909"/>
                    </p:tgtEl>
                  </p:cond>
                </p:stCondLst>
                <p:endSync evt="end" delay="0">
                  <p:rtn val="all"/>
                </p:endSync>
                <p:childTnLst>
                  <p:par>
                    <p:cTn id="70" fill="hold">
                      <p:stCondLst>
                        <p:cond delay="0"/>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xit" presetSubtype="12" fill="hold" grpId="1" nodeType="clickEffect">
                                  <p:stCondLst>
                                    <p:cond delay="0"/>
                                  </p:stCondLst>
                                  <p:childTnLst>
                                    <p:animEffect transition="out" filter="strips(downLeft)">
                                      <p:cBhvr>
                                        <p:cTn id="78" dur="500"/>
                                        <p:tgtEl>
                                          <p:spTgt spid="62"/>
                                        </p:tgtEl>
                                      </p:cBhvr>
                                    </p:animEffect>
                                    <p:set>
                                      <p:cBhvr>
                                        <p:cTn id="7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37909"/>
                  </p:tgtEl>
                </p:cond>
              </p:nextCondLst>
            </p:seq>
            <p:seq concurrent="1" nextAc="seek">
              <p:cTn id="80" restart="whenNotActive" fill="hold" evtFilter="cancelBubble" nodeType="interactiveSeq">
                <p:stCondLst>
                  <p:cond evt="onClick" delay="0">
                    <p:tgtEl>
                      <p:spTgt spid="37911"/>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5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xit" presetSubtype="12" fill="hold" grpId="1" nodeType="clickEffect">
                                  <p:stCondLst>
                                    <p:cond delay="0"/>
                                  </p:stCondLst>
                                  <p:childTnLst>
                                    <p:animEffect transition="out" filter="strips(downLeft)">
                                      <p:cBhvr>
                                        <p:cTn id="89" dur="500"/>
                                        <p:tgtEl>
                                          <p:spTgt spid="63"/>
                                        </p:tgtEl>
                                      </p:cBhvr>
                                    </p:animEffect>
                                    <p:set>
                                      <p:cBhvr>
                                        <p:cTn id="9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7911"/>
                  </p:tgtEl>
                </p:cond>
              </p:nextCondLst>
            </p:seq>
            <p:seq concurrent="1" nextAc="seek">
              <p:cTn id="91" restart="whenNotActive" fill="hold" evtFilter="cancelBubble" nodeType="interactiveSeq">
                <p:stCondLst>
                  <p:cond evt="onClick" delay="0">
                    <p:tgtEl>
                      <p:spTgt spid="37913"/>
                    </p:tgtEl>
                  </p:cond>
                </p:stCondLst>
                <p:endSync evt="end" delay="0">
                  <p:rtn val="all"/>
                </p:endSync>
                <p:childTnLst>
                  <p:par>
                    <p:cTn id="92" fill="hold">
                      <p:stCondLst>
                        <p:cond delay="0"/>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xit" presetSubtype="12" fill="hold" grpId="1" nodeType="clickEffect">
                                  <p:stCondLst>
                                    <p:cond delay="0"/>
                                  </p:stCondLst>
                                  <p:childTnLst>
                                    <p:animEffect transition="out" filter="strips(downLeft)">
                                      <p:cBhvr>
                                        <p:cTn id="100" dur="500"/>
                                        <p:tgtEl>
                                          <p:spTgt spid="64"/>
                                        </p:tgtEl>
                                      </p:cBhvr>
                                    </p:animEffect>
                                    <p:set>
                                      <p:cBhvr>
                                        <p:cTn id="10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37913"/>
                  </p:tgtEl>
                </p:cond>
              </p:nextCondLst>
            </p:seq>
            <p:seq concurrent="1" nextAc="seek">
              <p:cTn id="102" restart="whenNotActive" fill="hold" evtFilter="cancelBubble" nodeType="interactiveSeq">
                <p:stCondLst>
                  <p:cond evt="onClick" delay="0">
                    <p:tgtEl>
                      <p:spTgt spid="37915"/>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down)">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8" presetClass="exit" presetSubtype="12" fill="hold" grpId="1" nodeType="clickEffect">
                                  <p:stCondLst>
                                    <p:cond delay="0"/>
                                  </p:stCondLst>
                                  <p:childTnLst>
                                    <p:animEffect transition="out" filter="strips(downLeft)">
                                      <p:cBhvr>
                                        <p:cTn id="111" dur="500"/>
                                        <p:tgtEl>
                                          <p:spTgt spid="65"/>
                                        </p:tgtEl>
                                      </p:cBhvr>
                                    </p:animEffect>
                                    <p:set>
                                      <p:cBhvr>
                                        <p:cTn id="11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37915"/>
                  </p:tgtEl>
                </p:cond>
              </p:nextCondLst>
            </p:seq>
            <p:seq concurrent="1" nextAc="seek">
              <p:cTn id="113" restart="whenNotActive" fill="hold" evtFilter="cancelBubble" nodeType="interactiveSeq">
                <p:stCondLst>
                  <p:cond evt="onClick" delay="0">
                    <p:tgtEl>
                      <p:spTgt spid="37917"/>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wipe(down)">
                                      <p:cBhvr>
                                        <p:cTn id="118" dur="500"/>
                                        <p:tgtEl>
                                          <p:spTgt spid="66"/>
                                        </p:tgtEl>
                                      </p:cBhvr>
                                    </p:animEffect>
                                  </p:childTnLst>
                                </p:cTn>
                              </p:par>
                            </p:childTnLst>
                          </p:cTn>
                        </p:par>
                      </p:childTnLst>
                    </p:cTn>
                  </p:par>
                  <p:par>
                    <p:cTn id="119" fill="hold">
                      <p:stCondLst>
                        <p:cond delay="indefinite"/>
                      </p:stCondLst>
                      <p:childTnLst>
                        <p:par>
                          <p:cTn id="120" fill="hold">
                            <p:stCondLst>
                              <p:cond delay="0"/>
                            </p:stCondLst>
                            <p:childTnLst>
                              <p:par>
                                <p:cTn id="121" presetID="18" presetClass="exit" presetSubtype="12" fill="hold" grpId="1" nodeType="clickEffect">
                                  <p:stCondLst>
                                    <p:cond delay="0"/>
                                  </p:stCondLst>
                                  <p:childTnLst>
                                    <p:animEffect transition="out" filter="strips(downLeft)">
                                      <p:cBhvr>
                                        <p:cTn id="122" dur="500"/>
                                        <p:tgtEl>
                                          <p:spTgt spid="66"/>
                                        </p:tgtEl>
                                      </p:cBhvr>
                                    </p:animEffect>
                                    <p:set>
                                      <p:cBhvr>
                                        <p:cTn id="12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37917"/>
                  </p:tgtEl>
                </p:cond>
              </p:nextCondLst>
            </p:seq>
          </p:childTnLst>
        </p:cTn>
      </p:par>
    </p:tnLst>
    <p:bldLst>
      <p:bldP spid="21" grpId="0" bldLvl="0" animBg="1"/>
      <p:bldP spid="21" grpId="1" bldLvl="0" animBg="1"/>
      <p:bldP spid="39" grpId="0" bldLvl="0" animBg="1"/>
      <p:bldP spid="39" grpId="1" bldLvl="0" animBg="1"/>
      <p:bldP spid="60" grpId="0" bldLvl="0" animBg="1"/>
      <p:bldP spid="60" grpId="1" bldLvl="0" animBg="1"/>
      <p:bldP spid="61" grpId="0" bldLvl="0" animBg="1"/>
      <p:bldP spid="61" grpId="1" bldLvl="0" animBg="1"/>
      <p:bldP spid="62" grpId="0" bldLvl="0" animBg="1"/>
      <p:bldP spid="62" grpId="1" bldLvl="0" animBg="1"/>
      <p:bldP spid="63" grpId="0" bldLvl="0" animBg="1"/>
      <p:bldP spid="63" grpId="1" bldLvl="0" animBg="1"/>
      <p:bldP spid="64" grpId="0" bldLvl="0" animBg="1"/>
      <p:bldP spid="64" grpId="1" bldLvl="0" animBg="1"/>
      <p:bldP spid="65" grpId="0" bldLvl="0" animBg="1"/>
      <p:bldP spid="65" grpId="1" bldLvl="0" animBg="1"/>
      <p:bldP spid="66" grpId="0" bldLvl="0" animBg="1"/>
      <p:bldP spid="66"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223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2236" name="组合 7"/>
          <p:cNvGrpSpPr/>
          <p:nvPr/>
        </p:nvGrpSpPr>
        <p:grpSpPr>
          <a:xfrm flipH="1">
            <a:off x="7938" y="1273175"/>
            <a:ext cx="6108700" cy="363538"/>
            <a:chOff x="283681" y="2459690"/>
            <a:chExt cx="6109250" cy="363336"/>
          </a:xfrm>
        </p:grpSpPr>
        <p:cxnSp>
          <p:nvCxnSpPr>
            <p:cNvPr id="5223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223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223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52240" name="MH_Other_4"/>
          <p:cNvSpPr txBox="1"/>
          <p:nvPr>
            <p:custDataLst>
              <p:tags r:id="rId1"/>
            </p:custDataLst>
          </p:nvPr>
        </p:nvSpPr>
        <p:spPr>
          <a:xfrm>
            <a:off x="690563" y="1173163"/>
            <a:ext cx="5202237" cy="461962"/>
          </a:xfrm>
          <a:prstGeom prst="rect">
            <a:avLst/>
          </a:prstGeom>
          <a:noFill/>
          <a:ln w="9525">
            <a:noFill/>
          </a:ln>
        </p:spPr>
        <p:txBody>
          <a:bodyPr anchor="t" anchorCtr="0">
            <a:spAutoFit/>
          </a:bodyPr>
          <a:lstStyle/>
          <a:p>
            <a:pPr algn="ctr">
              <a:buClrTx/>
              <a:buFontTx/>
            </a:pPr>
            <a:r>
              <a:rPr lang="en-US" altLang="zh-CN" sz="2400" b="1" dirty="0">
                <a:solidFill>
                  <a:srgbClr val="E95D0E"/>
                </a:solidFill>
                <a:latin typeface="微软雅黑" panose="020B0503020204020204" pitchFamily="34" charset="-122"/>
                <a:ea typeface="微软雅黑" panose="020B0503020204020204" pitchFamily="34" charset="-122"/>
              </a:rPr>
              <a:t>Text A     Intensive Reading 9</a:t>
            </a:r>
            <a:endParaRPr lang="zh-CN" altLang="en-US" sz="2400" b="1" dirty="0">
              <a:solidFill>
                <a:srgbClr val="E95D0E"/>
              </a:solidFill>
              <a:latin typeface="微软雅黑" panose="020B0503020204020204" pitchFamily="34" charset="-122"/>
              <a:ea typeface="微软雅黑" panose="020B0503020204020204" pitchFamily="34" charset="-122"/>
            </a:endParaRPr>
          </a:p>
        </p:txBody>
      </p:sp>
      <p:sp>
        <p:nvSpPr>
          <p:cNvPr id="36871" name="矩形 3"/>
          <p:cNvSpPr>
            <a:spLocks noChangeArrowheads="1"/>
          </p:cNvSpPr>
          <p:nvPr/>
        </p:nvSpPr>
        <p:spPr bwMode="auto">
          <a:xfrm>
            <a:off x="917575" y="2854325"/>
            <a:ext cx="4398963"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you have learned valuable things, such as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gratefulness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24</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through your travels, that’s when you truly realize travel has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actually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25</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made you richer. </a:t>
            </a:r>
          </a:p>
        </p:txBody>
      </p:sp>
      <p:sp>
        <p:nvSpPr>
          <p:cNvPr id="21" name="矩形 20"/>
          <p:cNvSpPr/>
          <p:nvPr/>
        </p:nvSpPr>
        <p:spPr>
          <a:xfrm>
            <a:off x="6213475" y="3249613"/>
            <a:ext cx="4713288" cy="113188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当你通过旅行学习到一些有价值的东西时，比如感激，那时你就会真正意识到旅行确实已让你变得更加富有。</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5224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52244"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52245"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52246"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7" name="A-9.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80913" y="642938"/>
            <a:ext cx="304800" cy="304800"/>
          </a:xfrm>
          <a:prstGeom prst="rect">
            <a:avLst/>
          </a:prstGeom>
          <a:noFill/>
          <a:ln w="9525">
            <a:noFill/>
          </a:ln>
        </p:spPr>
      </p:pic>
      <p:graphicFrame>
        <p:nvGraphicFramePr>
          <p:cNvPr id="52248" name="表格 52247"/>
          <p:cNvGraphicFramePr/>
          <p:nvPr/>
        </p:nvGraphicFramePr>
        <p:xfrm>
          <a:off x="2382838" y="3294063"/>
          <a:ext cx="1704975" cy="396875"/>
        </p:xfrm>
        <a:graphic>
          <a:graphicData uri="http://schemas.openxmlformats.org/drawingml/2006/table">
            <a:tbl>
              <a:tblPr/>
              <a:tblGrid>
                <a:gridCol w="1704975"/>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SzTx/>
                        <a:buNone/>
                      </a:pPr>
                      <a:r>
                        <a:rPr lang="zh-CN" altLang="en-US" sz="2000" b="1" dirty="0">
                          <a:solidFill>
                            <a:srgbClr val="3366FF"/>
                          </a:solidFill>
                          <a:latin typeface="Times New Roman" panose="02020603050405020304" pitchFamily="18" charset="0"/>
                          <a:ea typeface="宋体" panose="02010600030101010101" pitchFamily="2" charset="-122"/>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243" marR="91243" marT="45705" marB="45705">
                    <a:lnL cap="flat">
                      <a:noFill/>
                    </a:lnL>
                    <a:lnR cap="flat">
                      <a:noFill/>
                    </a:lnR>
                    <a:lnT cap="flat">
                      <a:noFill/>
                    </a:lnT>
                    <a:lnB cap="flat">
                      <a:noFill/>
                    </a:lnB>
                    <a:lnTlToBr>
                      <a:noFill/>
                    </a:lnTlToBr>
                    <a:lnBlToTr>
                      <a:noFill/>
                    </a:lnBlToTr>
                    <a:noFill/>
                  </a:tcPr>
                </a:tc>
              </a:tr>
            </a:tbl>
          </a:graphicData>
        </a:graphic>
      </p:graphicFrame>
      <p:sp>
        <p:nvSpPr>
          <p:cNvPr id="33" name="矩形 32"/>
          <p:cNvSpPr/>
          <p:nvPr/>
        </p:nvSpPr>
        <p:spPr>
          <a:xfrm>
            <a:off x="5892800" y="2411413"/>
            <a:ext cx="5202238" cy="25781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grateful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greɪtfl</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feeling or showing thanks because sb. has done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kind for you or has done as you asked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感激的；表示感谢的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I am extremely grateful to all the teachers for their help.</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我非常感谢所有老师的帮助。</a:t>
            </a:r>
          </a:p>
        </p:txBody>
      </p:sp>
      <p:graphicFrame>
        <p:nvGraphicFramePr>
          <p:cNvPr id="52255" name="表格 52254"/>
          <p:cNvGraphicFramePr/>
          <p:nvPr/>
        </p:nvGraphicFramePr>
        <p:xfrm>
          <a:off x="1922463" y="4090988"/>
          <a:ext cx="1223963" cy="396875"/>
        </p:xfrm>
        <a:graphic>
          <a:graphicData uri="http://schemas.openxmlformats.org/drawingml/2006/table">
            <a:tbl>
              <a:tblPr/>
              <a:tblGrid>
                <a:gridCol w="1223963"/>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charset="0"/>
                          <a:ea typeface="宋体" panose="02010600030101010101" pitchFamily="2" charset="-122"/>
                          <a:cs typeface="+mn-cs"/>
                        </a:defRPr>
                      </a:lvl5pPr>
                    </a:lstStyle>
                    <a:p>
                      <a:pPr lvl="0" eaLnBrk="1" hangingPunct="1">
                        <a:spcBef>
                          <a:spcPct val="20000"/>
                        </a:spcBef>
                        <a:buSzTx/>
                        <a:buNone/>
                      </a:pPr>
                      <a:r>
                        <a:rPr lang="zh-CN" altLang="en-US" sz="2000" b="1" dirty="0">
                          <a:solidFill>
                            <a:srgbClr val="3366FF"/>
                          </a:solidFill>
                          <a:latin typeface="Times New Roman" panose="02020603050405020304" pitchFamily="18" charset="0"/>
                          <a:ea typeface="宋体" panose="02010600030101010101" pitchFamily="2" charset="-122"/>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300" marR="91300" marT="45705" marB="45705">
                    <a:lnL cap="flat">
                      <a:noFill/>
                    </a:lnL>
                    <a:lnR cap="flat">
                      <a:noFill/>
                    </a:lnR>
                    <a:lnT cap="flat">
                      <a:noFill/>
                    </a:lnT>
                    <a:lnB cap="flat">
                      <a:noFill/>
                    </a:lnB>
                    <a:lnTlToBr>
                      <a:noFill/>
                    </a:lnTlToBr>
                    <a:lnBlToTr>
                      <a:noFill/>
                    </a:lnBlToTr>
                    <a:noFill/>
                  </a:tcPr>
                </a:tc>
              </a:tr>
            </a:tbl>
          </a:graphicData>
        </a:graphic>
      </p:graphicFrame>
      <p:sp>
        <p:nvSpPr>
          <p:cNvPr id="41" name="矩形 40"/>
          <p:cNvSpPr/>
          <p:nvPr/>
        </p:nvSpPr>
        <p:spPr>
          <a:xfrm>
            <a:off x="5892800" y="2903538"/>
            <a:ext cx="532130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70C0"/>
                </a:solidFill>
                <a:effectLst/>
                <a:uLnTx/>
                <a:uFillTx/>
                <a:latin typeface="+mn-lt"/>
                <a:ea typeface="+mn-ea"/>
                <a:cs typeface="+mn-cs"/>
              </a:rPr>
              <a:t>★</a:t>
            </a:r>
            <a:r>
              <a:rPr kumimoji="0" lang="en-US" altLang="zh-CN" sz="1800" b="1" i="0" u="none" strike="noStrike" kern="1200" cap="none" spc="0" normalizeH="0" baseline="0" noProof="0" dirty="0">
                <a:ln>
                  <a:noFill/>
                </a:ln>
                <a:solidFill>
                  <a:srgbClr val="0070C0"/>
                </a:solidFill>
                <a:effectLst/>
                <a:uLnTx/>
                <a:uFillTx/>
                <a:latin typeface="+mn-lt"/>
                <a:ea typeface="+mn-ea"/>
                <a:cs typeface="+mn-cs"/>
              </a:rPr>
              <a:t> actually                    </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/ˈ</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æktʃuəli</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used in speaking to emphasize a fact or a comment, or that </a:t>
            </a:r>
            <a:r>
              <a:rPr kumimoji="0" lang="en-US" altLang="zh-CN" sz="1800" b="0" i="0" u="none" strike="noStrike" kern="1200" cap="none" spc="0" normalizeH="0" baseline="0" noProof="0" dirty="0" err="1">
                <a:ln>
                  <a:noFill/>
                </a:ln>
                <a:solidFill>
                  <a:schemeClr val="tx1"/>
                </a:solidFill>
                <a:effectLst/>
                <a:uLnTx/>
                <a:uFillTx/>
                <a:latin typeface="+mn-lt"/>
                <a:ea typeface="+mn-ea"/>
                <a:cs typeface="+mn-cs"/>
              </a:rPr>
              <a:t>sth</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is really true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（在口语中用于强调事实）的确，真实地，事实上</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e.g. What did she actually say?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她到底是怎么说的？</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224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2243"/>
                  </p:tgtEl>
                </p:cond>
              </p:nextCondLst>
            </p:seq>
            <p:seq concurrent="1" nextAc="seek">
              <p:cTn id="15" restart="whenNotActive" fill="hold" evtFilter="cancelBubble" nodeType="interactiveSeq">
                <p:stCondLst>
                  <p:cond evt="onClick" delay="0">
                    <p:tgtEl>
                      <p:spTgt spid="4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119" fill="hold"/>
                                        <p:tgtEl>
                                          <p:spTgt spid="47"/>
                                        </p:tgtEl>
                                      </p:cBhvr>
                                    </p:cmd>
                                  </p:childTnLst>
                                </p:cTn>
                              </p:par>
                            </p:childTnLst>
                          </p:cTn>
                        </p:par>
                      </p:childTnLst>
                    </p:cTn>
                  </p:par>
                </p:childTnLst>
              </p:cTn>
              <p:nextCondLst>
                <p:cond evt="onClick" delay="0">
                  <p:tgtEl>
                    <p:spTgt spid="47"/>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21" restart="whenNotActive" fill="hold" evtFilter="cancelBubble" nodeType="interactiveSeq">
                <p:stCondLst>
                  <p:cond evt="onClick" delay="0">
                    <p:tgtEl>
                      <p:spTgt spid="5224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3119" fill="hold"/>
                                        <p:tgtEl>
                                          <p:spTgt spid="47"/>
                                        </p:tgtEl>
                                      </p:cBhvr>
                                    </p:cmd>
                                  </p:childTnLst>
                                </p:cTn>
                              </p:par>
                            </p:childTnLst>
                          </p:cTn>
                        </p:par>
                      </p:childTnLst>
                    </p:cTn>
                  </p:par>
                </p:childTnLst>
              </p:cTn>
              <p:nextCondLst>
                <p:cond evt="onClick" delay="0">
                  <p:tgtEl>
                    <p:spTgt spid="52244"/>
                  </p:tgtEl>
                </p:cond>
              </p:nextCondLst>
            </p:seq>
            <p:seq concurrent="1" nextAc="seek">
              <p:cTn id="26" restart="whenNotActive" fill="hold" evtFilter="cancelBubble" nodeType="interactiveSeq">
                <p:stCondLst>
                  <p:cond evt="onClick" delay="0">
                    <p:tgtEl>
                      <p:spTgt spid="5224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7"/>
                                        </p:tgtEl>
                                      </p:cBhvr>
                                    </p:cmd>
                                  </p:childTnLst>
                                </p:cTn>
                              </p:par>
                            </p:childTnLst>
                          </p:cTn>
                        </p:par>
                      </p:childTnLst>
                    </p:cTn>
                  </p:par>
                </p:childTnLst>
              </p:cTn>
              <p:nextCondLst>
                <p:cond evt="onClick" delay="0">
                  <p:tgtEl>
                    <p:spTgt spid="52245"/>
                  </p:tgtEl>
                </p:cond>
              </p:nextCondLst>
            </p:seq>
            <p:seq concurrent="1" nextAc="seek">
              <p:cTn id="31" restart="whenNotActive" fill="hold" evtFilter="cancelBubble" nodeType="interactiveSeq">
                <p:stCondLst>
                  <p:cond evt="onClick" delay="0">
                    <p:tgtEl>
                      <p:spTgt spid="52246"/>
                    </p:tgtEl>
                  </p:cond>
                </p:stCondLst>
                <p:endSync evt="end" delay="0">
                  <p:rtn val="all"/>
                </p:endSync>
                <p:childTnLst>
                  <p:par>
                    <p:cTn id="32" fill="hold">
                      <p:stCondLst>
                        <p:cond delay="0"/>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47"/>
                                        </p:tgtEl>
                                      </p:cBhvr>
                                    </p:cmd>
                                  </p:childTnLst>
                                </p:cTn>
                              </p:par>
                            </p:childTnLst>
                          </p:cTn>
                        </p:par>
                      </p:childTnLst>
                    </p:cTn>
                  </p:par>
                </p:childTnLst>
              </p:cTn>
              <p:nextCondLst>
                <p:cond evt="onClick" delay="0">
                  <p:tgtEl>
                    <p:spTgt spid="52246"/>
                  </p:tgtEl>
                </p:cond>
              </p:nextCondLst>
            </p:seq>
            <p:seq concurrent="1" nextAc="seek">
              <p:cTn id="36" restart="whenNotActive" fill="hold" evtFilter="cancelBubble" nodeType="interactiveSeq">
                <p:stCondLst>
                  <p:cond evt="onClick" delay="0">
                    <p:tgtEl>
                      <p:spTgt spid="52248"/>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xit" presetSubtype="12" fill="hold" grpId="1" nodeType="clickEffect">
                                  <p:stCondLst>
                                    <p:cond delay="0"/>
                                  </p:stCondLst>
                                  <p:childTnLst>
                                    <p:animEffect transition="out" filter="strips(downLeft)">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2248"/>
                  </p:tgtEl>
                </p:cond>
              </p:nextCondLst>
            </p:seq>
            <p:seq concurrent="1" nextAc="seek">
              <p:cTn id="47" restart="whenNotActive" fill="hold" evtFilter="cancelBubble" nodeType="interactiveSeq">
                <p:stCondLst>
                  <p:cond evt="onClick" delay="0">
                    <p:tgtEl>
                      <p:spTgt spid="52255"/>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xit" presetSubtype="12" fill="hold" grpId="1" nodeType="clickEffect">
                                  <p:stCondLst>
                                    <p:cond delay="0"/>
                                  </p:stCondLst>
                                  <p:childTnLst>
                                    <p:animEffect transition="out" filter="strips(downLeft)">
                                      <p:cBhvr>
                                        <p:cTn id="56" dur="500"/>
                                        <p:tgtEl>
                                          <p:spTgt spid="41"/>
                                        </p:tgtEl>
                                      </p:cBhvr>
                                    </p:animEffect>
                                    <p:set>
                                      <p:cBhvr>
                                        <p:cTn id="5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2255"/>
                  </p:tgtEl>
                </p:cond>
              </p:nextCondLst>
            </p:seq>
          </p:childTnLst>
        </p:cTn>
      </p:par>
    </p:tnLst>
    <p:bldLst>
      <p:bldP spid="21" grpId="0" bldLvl="0" animBg="1"/>
      <p:bldP spid="21" grpId="1" bldLvl="0" animBg="1"/>
      <p:bldP spid="33" grpId="0" bldLvl="0" animBg="1"/>
      <p:bldP spid="33" grpId="1" bldLvl="0" animBg="1"/>
      <p:bldP spid="41" grpId="0" bldLvl="0" animBg="1"/>
      <p:bldP spid="41"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94996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the words given below. Change the form where necessary.</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64514"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4"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64516" name="TextBox 4"/>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368425" y="2532063"/>
            <a:ext cx="10109200" cy="36925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Do you_______ that you are an hour late?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We can’t_________ to go on vacation this year.</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Your resume should__________ your skills and achievements.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Although the original budget for the project was one billion Yuan, ________ the cost is likely to be 50% higher.</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Each person’s fingerprints are__________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She has a very good reputation among her___________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a:t>
            </a:r>
            <a:r>
              <a:rPr kumimoji="0" lang="en-US" altLang="zh-CN" sz="20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Many______shops</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will be forced to close if the new supermarket is built.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8  I am very ________to all those who help me.</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6869113" y="4922838"/>
            <a:ext cx="1681162" cy="8302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fellows	</a:t>
            </a:r>
            <a:endParaRPr lang="zh-CN" altLang="en-US" sz="2400" b="1" i="1" dirty="0">
              <a:solidFill>
                <a:srgbClr val="FF0000"/>
              </a:solidFill>
              <a:latin typeface="Calibri" panose="020F0502020204030204" charset="0"/>
              <a:ea typeface="宋体" panose="02010600030101010101" pitchFamily="2" charset="-122"/>
            </a:endParaRPr>
          </a:p>
        </p:txBody>
      </p:sp>
      <p:sp>
        <p:nvSpPr>
          <p:cNvPr id="9" name="矩形 8"/>
          <p:cNvSpPr/>
          <p:nvPr/>
        </p:nvSpPr>
        <p:spPr>
          <a:xfrm>
            <a:off x="4105275" y="3319463"/>
            <a:ext cx="1838325"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highlight</a:t>
            </a:r>
            <a:endParaRPr lang="zh-CN" altLang="en-US" sz="2400" b="1" i="1" dirty="0">
              <a:solidFill>
                <a:srgbClr val="FF0000"/>
              </a:solidFill>
              <a:latin typeface="Calibri" panose="020F0502020204030204" charset="0"/>
              <a:ea typeface="宋体" panose="02010600030101010101" pitchFamily="2" charset="-122"/>
            </a:endParaRPr>
          </a:p>
        </p:txBody>
      </p:sp>
      <p:sp>
        <p:nvSpPr>
          <p:cNvPr id="10" name="矩形 9"/>
          <p:cNvSpPr/>
          <p:nvPr/>
        </p:nvSpPr>
        <p:spPr>
          <a:xfrm>
            <a:off x="3017838" y="2954338"/>
            <a:ext cx="1435100"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afford</a:t>
            </a:r>
            <a:endParaRPr lang="zh-CN" altLang="en-US" sz="2400" b="1" i="1" dirty="0">
              <a:solidFill>
                <a:srgbClr val="FF0000"/>
              </a:solidFill>
              <a:latin typeface="Calibri" panose="020F0502020204030204" charset="0"/>
              <a:ea typeface="宋体" panose="02010600030101010101" pitchFamily="2" charset="-122"/>
            </a:endParaRPr>
          </a:p>
        </p:txBody>
      </p:sp>
      <p:sp>
        <p:nvSpPr>
          <p:cNvPr id="11" name="矩形 10"/>
          <p:cNvSpPr/>
          <p:nvPr/>
        </p:nvSpPr>
        <p:spPr>
          <a:xfrm>
            <a:off x="2546350" y="2535238"/>
            <a:ext cx="1866900"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realize</a:t>
            </a:r>
            <a:endParaRPr lang="zh-CN" altLang="en-US" sz="2400" b="1" i="1" dirty="0">
              <a:solidFill>
                <a:srgbClr val="FF0000"/>
              </a:solidFill>
              <a:latin typeface="Calibri" panose="020F0502020204030204" charset="0"/>
              <a:ea typeface="宋体" panose="02010600030101010101" pitchFamily="2" charset="-122"/>
            </a:endParaRPr>
          </a:p>
        </p:txBody>
      </p:sp>
      <p:sp>
        <p:nvSpPr>
          <p:cNvPr id="12" name="矩形 11"/>
          <p:cNvSpPr/>
          <p:nvPr/>
        </p:nvSpPr>
        <p:spPr>
          <a:xfrm>
            <a:off x="9632315" y="3709988"/>
            <a:ext cx="1619250"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eventually</a:t>
            </a:r>
            <a:endParaRPr lang="zh-CN" altLang="en-US" sz="2400" b="1" i="1" dirty="0">
              <a:solidFill>
                <a:srgbClr val="FF0000"/>
              </a:solidFill>
              <a:latin typeface="Calibri" panose="020F0502020204030204" charset="0"/>
              <a:ea typeface="宋体" panose="02010600030101010101" pitchFamily="2" charset="-122"/>
            </a:endParaRPr>
          </a:p>
        </p:txBody>
      </p:sp>
      <p:sp>
        <p:nvSpPr>
          <p:cNvPr id="13" name="矩形 12"/>
          <p:cNvSpPr/>
          <p:nvPr/>
        </p:nvSpPr>
        <p:spPr>
          <a:xfrm>
            <a:off x="5318125" y="4513263"/>
            <a:ext cx="1774825"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unique</a:t>
            </a:r>
            <a:endParaRPr lang="zh-CN" altLang="en-US" sz="2400" b="1" i="1" dirty="0">
              <a:solidFill>
                <a:srgbClr val="FF0000"/>
              </a:solidFill>
              <a:latin typeface="Calibri" panose="020F0502020204030204" charset="0"/>
              <a:ea typeface="宋体" panose="02010600030101010101" pitchFamily="2" charset="-122"/>
            </a:endParaRPr>
          </a:p>
        </p:txBody>
      </p:sp>
      <p:sp>
        <p:nvSpPr>
          <p:cNvPr id="14" name="矩形 13"/>
          <p:cNvSpPr/>
          <p:nvPr/>
        </p:nvSpPr>
        <p:spPr>
          <a:xfrm>
            <a:off x="2451100" y="5326063"/>
            <a:ext cx="1662113"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local</a:t>
            </a:r>
            <a:endParaRPr lang="zh-CN" altLang="en-US" sz="2400" b="1" i="1" dirty="0">
              <a:solidFill>
                <a:srgbClr val="FF0000"/>
              </a:solidFill>
              <a:latin typeface="Calibri" panose="020F0502020204030204" charset="0"/>
              <a:ea typeface="宋体" panose="02010600030101010101" pitchFamily="2" charset="-122"/>
            </a:endParaRPr>
          </a:p>
        </p:txBody>
      </p:sp>
      <p:sp>
        <p:nvSpPr>
          <p:cNvPr id="15" name="矩形 14"/>
          <p:cNvSpPr/>
          <p:nvPr/>
        </p:nvSpPr>
        <p:spPr>
          <a:xfrm>
            <a:off x="3006725" y="5703888"/>
            <a:ext cx="1679575" cy="461962"/>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grateful</a:t>
            </a:r>
            <a:endParaRPr lang="zh-CN" altLang="en-US" sz="2400" b="1" i="1" dirty="0">
              <a:solidFill>
                <a:srgbClr val="FF0000"/>
              </a:solidFill>
              <a:latin typeface="Calibri" panose="020F0502020204030204" charset="0"/>
              <a:ea typeface="宋体" panose="02010600030101010101" pitchFamily="2" charset="-122"/>
            </a:endParaRPr>
          </a:p>
        </p:txBody>
      </p:sp>
      <p:pic>
        <p:nvPicPr>
          <p:cNvPr id="64526" name="图片 2"/>
          <p:cNvPicPr>
            <a:picLocks noChangeAspect="1"/>
          </p:cNvPicPr>
          <p:nvPr/>
        </p:nvPicPr>
        <p:blipFill>
          <a:blip r:embed="rId3" cstate="print"/>
          <a:stretch>
            <a:fillRect/>
          </a:stretch>
        </p:blipFill>
        <p:spPr>
          <a:xfrm>
            <a:off x="1500188" y="1325563"/>
            <a:ext cx="9267825" cy="10382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3" cstate="print"/>
          <a:stretch>
            <a:fillRect/>
          </a:stretch>
        </p:blipFill>
        <p:spPr>
          <a:xfrm>
            <a:off x="673100" y="1506538"/>
            <a:ext cx="10694988" cy="4972050"/>
          </a:xfrm>
          <a:prstGeom prst="rect">
            <a:avLst/>
          </a:prstGeom>
          <a:noFill/>
          <a:ln w="9525">
            <a:noFill/>
          </a:ln>
        </p:spPr>
      </p:pic>
      <p:sp>
        <p:nvSpPr>
          <p:cNvPr id="2" name="矩形 1"/>
          <p:cNvSpPr/>
          <p:nvPr/>
        </p:nvSpPr>
        <p:spPr>
          <a:xfrm>
            <a:off x="1500188" y="811213"/>
            <a:ext cx="9086850"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Add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mis</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anti- or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ir</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to the following words to form new words and give the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corresponding Chinese meanings of the new words.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65539"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4"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65541" name="TextBox 4"/>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6113463" y="2114550"/>
            <a:ext cx="94138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mislead</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8997950" y="2162175"/>
            <a:ext cx="1017588"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0" cap="none" spc="0" normalizeH="0" baseline="0" noProof="0" dirty="0">
                <a:ln>
                  <a:noFill/>
                </a:ln>
                <a:solidFill>
                  <a:srgbClr val="FF0000"/>
                </a:solidFill>
                <a:effectLst/>
                <a:uLnTx/>
                <a:uFillTx/>
                <a:latin typeface="Times New Roman" panose="02020603050405020304"/>
                <a:ea typeface="+mn-ea"/>
                <a:cs typeface="Times New Roman" panose="02020603050405020304"/>
              </a:rPr>
              <a:t>误导</a:t>
            </a:r>
            <a:endPar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6073775" y="2649538"/>
            <a:ext cx="95408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mistake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1" name="矩形 10"/>
          <p:cNvSpPr/>
          <p:nvPr/>
        </p:nvSpPr>
        <p:spPr>
          <a:xfrm>
            <a:off x="9013825" y="2638425"/>
            <a:ext cx="1106488"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弄错</a:t>
            </a:r>
          </a:p>
        </p:txBody>
      </p:sp>
      <p:sp>
        <p:nvSpPr>
          <p:cNvPr id="12" name="矩形 11"/>
          <p:cNvSpPr/>
          <p:nvPr/>
        </p:nvSpPr>
        <p:spPr>
          <a:xfrm>
            <a:off x="6040438" y="3105150"/>
            <a:ext cx="1108075"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misdirect</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3" name="矩形 12"/>
          <p:cNvSpPr/>
          <p:nvPr/>
        </p:nvSpPr>
        <p:spPr>
          <a:xfrm>
            <a:off x="9007475" y="3113088"/>
            <a:ext cx="1522413"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指错方向</a:t>
            </a:r>
          </a:p>
        </p:txBody>
      </p:sp>
      <p:sp>
        <p:nvSpPr>
          <p:cNvPr id="14" name="矩形 13"/>
          <p:cNvSpPr/>
          <p:nvPr/>
        </p:nvSpPr>
        <p:spPr>
          <a:xfrm>
            <a:off x="5953125" y="3568700"/>
            <a:ext cx="1455738"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antipollution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5" name="矩形 14"/>
          <p:cNvSpPr/>
          <p:nvPr/>
        </p:nvSpPr>
        <p:spPr>
          <a:xfrm>
            <a:off x="8435975" y="3573463"/>
            <a:ext cx="2620963"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反污染的，防止污染的</a:t>
            </a:r>
          </a:p>
        </p:txBody>
      </p:sp>
      <p:sp>
        <p:nvSpPr>
          <p:cNvPr id="16" name="矩形 15"/>
          <p:cNvSpPr/>
          <p:nvPr/>
        </p:nvSpPr>
        <p:spPr>
          <a:xfrm>
            <a:off x="6116638" y="4525963"/>
            <a:ext cx="981075"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err="1">
                <a:ln>
                  <a:noFill/>
                </a:ln>
                <a:solidFill>
                  <a:srgbClr val="FF0000"/>
                </a:solidFill>
                <a:effectLst/>
                <a:uLnTx/>
                <a:uFillTx/>
                <a:latin typeface="Times New Roman" panose="02020603050405020304"/>
                <a:ea typeface="宋体" panose="02010600030101010101" pitchFamily="2" charset="-122"/>
                <a:cs typeface="Times New Roman" panose="02020603050405020304"/>
              </a:rPr>
              <a:t>antipole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9" name="矩形 18"/>
          <p:cNvSpPr/>
          <p:nvPr/>
        </p:nvSpPr>
        <p:spPr>
          <a:xfrm>
            <a:off x="9001125" y="4554538"/>
            <a:ext cx="1114425"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相反的极</a:t>
            </a:r>
          </a:p>
        </p:txBody>
      </p:sp>
      <p:sp>
        <p:nvSpPr>
          <p:cNvPr id="20" name="矩形 19"/>
          <p:cNvSpPr/>
          <p:nvPr/>
        </p:nvSpPr>
        <p:spPr>
          <a:xfrm>
            <a:off x="6164263" y="5033963"/>
            <a:ext cx="1095375"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irrelative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1" name="矩形 20"/>
          <p:cNvSpPr/>
          <p:nvPr/>
        </p:nvSpPr>
        <p:spPr>
          <a:xfrm>
            <a:off x="9013825" y="5027613"/>
            <a:ext cx="881063" cy="368300"/>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无关的</a:t>
            </a:r>
          </a:p>
        </p:txBody>
      </p:sp>
      <p:sp>
        <p:nvSpPr>
          <p:cNvPr id="22" name="矩形 21"/>
          <p:cNvSpPr/>
          <p:nvPr/>
        </p:nvSpPr>
        <p:spPr>
          <a:xfrm>
            <a:off x="6103938" y="5481638"/>
            <a:ext cx="12366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irresistible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3" name="矩形 22"/>
          <p:cNvSpPr/>
          <p:nvPr/>
        </p:nvSpPr>
        <p:spPr>
          <a:xfrm>
            <a:off x="9005888" y="5503863"/>
            <a:ext cx="1409700"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不可抗拒的</a:t>
            </a:r>
          </a:p>
        </p:txBody>
      </p:sp>
      <p:sp>
        <p:nvSpPr>
          <p:cNvPr id="24" name="矩形 23"/>
          <p:cNvSpPr/>
          <p:nvPr/>
        </p:nvSpPr>
        <p:spPr>
          <a:xfrm>
            <a:off x="6114892" y="5953125"/>
            <a:ext cx="1148080"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irrelevant</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5" name="矩形 24"/>
          <p:cNvSpPr/>
          <p:nvPr/>
        </p:nvSpPr>
        <p:spPr>
          <a:xfrm>
            <a:off x="9024938" y="5976938"/>
            <a:ext cx="1102360" cy="368300"/>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不相干的</a:t>
            </a:r>
          </a:p>
        </p:txBody>
      </p:sp>
      <p:sp>
        <p:nvSpPr>
          <p:cNvPr id="31" name="矩形 30"/>
          <p:cNvSpPr/>
          <p:nvPr/>
        </p:nvSpPr>
        <p:spPr>
          <a:xfrm>
            <a:off x="6053138" y="4092575"/>
            <a:ext cx="11223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antibiotic</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33" name="矩形 32"/>
          <p:cNvSpPr/>
          <p:nvPr/>
        </p:nvSpPr>
        <p:spPr>
          <a:xfrm>
            <a:off x="9005888" y="4059238"/>
            <a:ext cx="1685925"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抗生素</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2000"/>
                                        <p:tgtEl>
                                          <p:spTgt spid="10"/>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plus(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strips(downLeft)">
                                      <p:cBhvr>
                                        <p:cTn id="53" dur="500"/>
                                        <p:tgtEl>
                                          <p:spTgt spid="16"/>
                                        </p:tgtEl>
                                      </p:cBhvr>
                                    </p:animEffect>
                                  </p:childTnLst>
                                </p:cTn>
                              </p:par>
                              <p:par>
                                <p:cTn id="54" presetID="24"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to="" calcmode="lin" valueType="num">
                                      <p:cBhvr>
                                        <p:cTn id="56" dur="1" fill="hold"/>
                                        <p:tgtEl>
                                          <p:spTgt spid="19"/>
                                        </p:tgtEl>
                                        <p:attrNameLst>
                                          <p:attrName>style.visibility</p:attrName>
                                        </p:attrNameLst>
                                      </p:cBhvr>
                                    </p:anim>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strVal val="#ppt_w*0.05"/>
                                          </p:val>
                                        </p:tav>
                                        <p:tav tm="100000">
                                          <p:val>
                                            <p:strVal val="#ppt_w"/>
                                          </p:val>
                                        </p:tav>
                                      </p:tavLst>
                                    </p:anim>
                                    <p:anim calcmode="lin" valueType="num">
                                      <p:cBhvr>
                                        <p:cTn id="62" dur="500" fill="hold"/>
                                        <p:tgtEl>
                                          <p:spTgt spid="20"/>
                                        </p:tgtEl>
                                        <p:attrNameLst>
                                          <p:attrName>ppt_h</p:attrName>
                                        </p:attrNameLst>
                                      </p:cBhvr>
                                      <p:tavLst>
                                        <p:tav tm="0">
                                          <p:val>
                                            <p:strVal val="#ppt_h"/>
                                          </p:val>
                                        </p:tav>
                                        <p:tav tm="100000">
                                          <p:val>
                                            <p:strVal val="#ppt_h"/>
                                          </p:val>
                                        </p:tav>
                                      </p:tavLst>
                                    </p:anim>
                                    <p:anim calcmode="lin" valueType="num">
                                      <p:cBhvr>
                                        <p:cTn id="63" dur="500" fill="hold"/>
                                        <p:tgtEl>
                                          <p:spTgt spid="20"/>
                                        </p:tgtEl>
                                        <p:attrNameLst>
                                          <p:attrName>ppt_x</p:attrName>
                                        </p:attrNameLst>
                                      </p:cBhvr>
                                      <p:tavLst>
                                        <p:tav tm="0">
                                          <p:val>
                                            <p:strVal val="#ppt_x-.2"/>
                                          </p:val>
                                        </p:tav>
                                        <p:tav tm="100000">
                                          <p:val>
                                            <p:strVal val="#ppt_x"/>
                                          </p:val>
                                        </p:tav>
                                      </p:tavLst>
                                    </p:anim>
                                    <p:anim calcmode="lin" valueType="num">
                                      <p:cBhvr>
                                        <p:cTn id="64" dur="500" fill="hold"/>
                                        <p:tgtEl>
                                          <p:spTgt spid="20"/>
                                        </p:tgtEl>
                                        <p:attrNameLst>
                                          <p:attrName>ppt_y</p:attrName>
                                        </p:attrNameLst>
                                      </p:cBhvr>
                                      <p:tavLst>
                                        <p:tav tm="0">
                                          <p:val>
                                            <p:strVal val="#ppt_y"/>
                                          </p:val>
                                        </p:tav>
                                        <p:tav tm="100000">
                                          <p:val>
                                            <p:strVal val="#ppt_y"/>
                                          </p:val>
                                        </p:tav>
                                      </p:tavLst>
                                    </p:anim>
                                    <p:animEffect transition="in" filter="fade">
                                      <p:cBhvr>
                                        <p:cTn id="65" dur="500"/>
                                        <p:tgtEl>
                                          <p:spTgt spid="20"/>
                                        </p:tgtEl>
                                      </p:cBhvr>
                                    </p:animEffect>
                                  </p:childTnLst>
                                </p:cTn>
                              </p:par>
                              <p:par>
                                <p:cTn id="66" presetID="54" presetClass="entr" presetSubtype="0" accel="10000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strVal val="#ppt_w*0.05"/>
                                          </p:val>
                                        </p:tav>
                                        <p:tav tm="100000">
                                          <p:val>
                                            <p:strVal val="#ppt_w"/>
                                          </p:val>
                                        </p:tav>
                                      </p:tavLst>
                                    </p:anim>
                                    <p:anim calcmode="lin" valueType="num">
                                      <p:cBhvr>
                                        <p:cTn id="69" dur="500" fill="hold"/>
                                        <p:tgtEl>
                                          <p:spTgt spid="21"/>
                                        </p:tgtEl>
                                        <p:attrNameLst>
                                          <p:attrName>ppt_h</p:attrName>
                                        </p:attrNameLst>
                                      </p:cBhvr>
                                      <p:tavLst>
                                        <p:tav tm="0">
                                          <p:val>
                                            <p:strVal val="#ppt_h"/>
                                          </p:val>
                                        </p:tav>
                                        <p:tav tm="100000">
                                          <p:val>
                                            <p:strVal val="#ppt_h"/>
                                          </p:val>
                                        </p:tav>
                                      </p:tavLst>
                                    </p:anim>
                                    <p:anim calcmode="lin" valueType="num">
                                      <p:cBhvr>
                                        <p:cTn id="70" dur="500" fill="hold"/>
                                        <p:tgtEl>
                                          <p:spTgt spid="21"/>
                                        </p:tgtEl>
                                        <p:attrNameLst>
                                          <p:attrName>ppt_x</p:attrName>
                                        </p:attrNameLst>
                                      </p:cBhvr>
                                      <p:tavLst>
                                        <p:tav tm="0">
                                          <p:val>
                                            <p:strVal val="#ppt_x-.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edge">
                                      <p:cBhvr>
                                        <p:cTn id="77" dur="2000"/>
                                        <p:tgtEl>
                                          <p:spTgt spid="22"/>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edge">
                                      <p:cBhvr>
                                        <p:cTn id="80" dur="20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edge">
                                      <p:cBhvr>
                                        <p:cTn id="85" dur="2000"/>
                                        <p:tgtEl>
                                          <p:spTgt spid="24"/>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edge">
                                      <p:cBhvr>
                                        <p:cTn id="8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31"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10045700"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Text A.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66562"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4"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66564" name="TextBox 4"/>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92175" y="2198688"/>
            <a:ext cx="10831513" cy="24923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Tibet has its own colors and its own unique traditions that are still upheld after thousands of  years.</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西藏有自己的色彩，有自身数千年来仍旧秉持的独特传统。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西藏有自己的色彩和独特的传统，数千年以后，这些将不存在。</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西藏有自己的颜色和独特的传统，这些在一千年后还会延续。</a:t>
            </a: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288925" y="2138363"/>
            <a:ext cx="519113"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143615" cy="1569660"/>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
        <p:nvSpPr>
          <p:cNvPr id="1025" name="Rectangle 1"/>
          <p:cNvSpPr>
            <a:spLocks noChangeArrowheads="1"/>
          </p:cNvSpPr>
          <p:nvPr/>
        </p:nvSpPr>
        <p:spPr bwMode="auto">
          <a:xfrm>
            <a:off x="368710" y="2207337"/>
            <a:ext cx="11823290" cy="1953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2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Students should know  the meaning of travel.</a:t>
            </a:r>
            <a:endParaRPr kumimoji="0" lang="en-US" alt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2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Enable students to enjoy the beautiful scenery, which may help to stimulate learning interest and enthusiasm</a:t>
            </a:r>
            <a:endParaRPr kumimoji="0" lang="en-US" alt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10045700"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Text A.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67586"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4"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67588" name="TextBox 4"/>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92175" y="1847850"/>
            <a:ext cx="11299825" cy="36925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Meanwhile, here on this side of the world, there’s someone who has no idea what other places look like or how they feel because they just couldn’t afford these experiences.</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同时，在世界的另一端，有些人却因为他们负担不起费用，对其他地方没有想法也没</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有任何感受。</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同时，在世界的另一端，有些人却因为他们负担不起费用，他们没见过其它地方的样</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子，以及他们怎么感觉。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同时，在世界的另一端，有些人却因为他们负担不起费用，他们没见过其它地方，也</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对其他地方没有任何感受。</a:t>
            </a:r>
          </a:p>
        </p:txBody>
      </p:sp>
      <p:sp>
        <p:nvSpPr>
          <p:cNvPr id="8" name="矩形 7"/>
          <p:cNvSpPr/>
          <p:nvPr/>
        </p:nvSpPr>
        <p:spPr>
          <a:xfrm>
            <a:off x="279400" y="1816100"/>
            <a:ext cx="492125"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C</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82089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Complete the following sentences with the given sentence structures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68610"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4"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68612" name="TextBox 4"/>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485775" y="1874838"/>
            <a:ext cx="11487150" cy="369411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couldn’t find words to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找不到词汇表达</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形容</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I couldn’t find words to describe the beautiful landscape.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我找不到词汇形容这美丽的风景。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We all felt grateful to our teacher, but_________________________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我们找不到词汇表达</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Excited by the news, __________________________________(</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他找不到词汇表达他的感受</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that moment.</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make sb. think…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让某人思考</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He makes me think what goal I should set in my life.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他让我思考应该设立什么人生目标。</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___________________________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他让我想想我应该做些什么</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the college during the conversation.</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______________________________________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经理让我想想什么行为是对的</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when we do our jobs.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4914900" y="2590800"/>
            <a:ext cx="3662363"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we couldn’t find words to express</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8" name="矩形 7"/>
          <p:cNvSpPr/>
          <p:nvPr/>
        </p:nvSpPr>
        <p:spPr>
          <a:xfrm>
            <a:off x="3051175" y="2933700"/>
            <a:ext cx="4714875"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he couldn’t find words to convey his feeling</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712788" y="5073650"/>
            <a:ext cx="5583238"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 manager makes me think what behavior is right </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730250" y="4756150"/>
            <a:ext cx="3948113"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He makes me think what I should do</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组合 7"/>
          <p:cNvGrpSpPr/>
          <p:nvPr/>
        </p:nvGrpSpPr>
        <p:grpSpPr>
          <a:xfrm flipH="1">
            <a:off x="-4762" y="531813"/>
            <a:ext cx="6108700" cy="363537"/>
            <a:chOff x="283681" y="2459690"/>
            <a:chExt cx="6109250" cy="363336"/>
          </a:xfrm>
        </p:grpSpPr>
        <p:cxnSp>
          <p:nvCxnSpPr>
            <p:cNvPr id="95234"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95235"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95236"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95237"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一、动词</a:t>
            </a:r>
          </a:p>
        </p:txBody>
      </p:sp>
      <p:sp>
        <p:nvSpPr>
          <p:cNvPr id="95238" name="TextBox 7"/>
          <p:cNvSpPr txBox="1"/>
          <p:nvPr/>
        </p:nvSpPr>
        <p:spPr>
          <a:xfrm>
            <a:off x="720725" y="1247775"/>
            <a:ext cx="10934700" cy="508000"/>
          </a:xfrm>
          <a:prstGeom prst="rect">
            <a:avLst/>
          </a:prstGeom>
          <a:noFill/>
          <a:ln w="9525">
            <a:noFill/>
          </a:ln>
        </p:spPr>
        <p:txBody>
          <a:bodyPr anchor="t" anchorCtr="0">
            <a:spAutoFit/>
          </a:bodyPr>
          <a:lstStyle/>
          <a:p>
            <a:pPr indent="457200">
              <a:lnSpc>
                <a:spcPct val="150000"/>
              </a:lnSpc>
            </a:pPr>
            <a:r>
              <a:rPr lang="zh-CN" altLang="en-US" sz="2000" dirty="0">
                <a:solidFill>
                  <a:srgbClr val="FFC000"/>
                </a:solidFill>
                <a:latin typeface="华文琥珀" pitchFamily="2" charset="-122"/>
                <a:ea typeface="华文琥珀" pitchFamily="2" charset="-122"/>
              </a:rPr>
              <a:t>动词按作用可分为实义动词（即行为动词）、系动词、情态动词和助动词四类。</a:t>
            </a:r>
            <a:endParaRPr lang="en-US" altLang="zh-CN" sz="2000" dirty="0">
              <a:solidFill>
                <a:srgbClr val="FFC000"/>
              </a:solidFill>
              <a:latin typeface="华文琥珀" pitchFamily="2" charset="-122"/>
              <a:ea typeface="华文琥珀" pitchFamily="2" charset="-122"/>
            </a:endParaRPr>
          </a:p>
        </p:txBody>
      </p:sp>
      <p:pic>
        <p:nvPicPr>
          <p:cNvPr id="95239" name="图片 12" descr="QQ截图20170626203306.png"/>
          <p:cNvPicPr>
            <a:picLocks noChangeAspect="1"/>
          </p:cNvPicPr>
          <p:nvPr/>
        </p:nvPicPr>
        <p:blipFill>
          <a:blip r:embed="rId6" cstate="print"/>
          <a:stretch>
            <a:fillRect/>
          </a:stretch>
        </p:blipFill>
        <p:spPr>
          <a:xfrm>
            <a:off x="1854200" y="2032000"/>
            <a:ext cx="8158163" cy="3911600"/>
          </a:xfrm>
          <a:prstGeom prst="rect">
            <a:avLst/>
          </a:prstGeom>
          <a:noFill/>
          <a:ln w="9525">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组合 7"/>
          <p:cNvGrpSpPr/>
          <p:nvPr/>
        </p:nvGrpSpPr>
        <p:grpSpPr>
          <a:xfrm flipH="1">
            <a:off x="-4762" y="531813"/>
            <a:ext cx="6108700" cy="363537"/>
            <a:chOff x="283681" y="2459690"/>
            <a:chExt cx="6109250" cy="363336"/>
          </a:xfrm>
        </p:grpSpPr>
        <p:cxnSp>
          <p:nvCxnSpPr>
            <p:cNvPr id="96258"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96259"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96260"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96261"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一、动词</a:t>
            </a:r>
          </a:p>
        </p:txBody>
      </p:sp>
      <p:sp>
        <p:nvSpPr>
          <p:cNvPr id="96262" name="TextBox 7"/>
          <p:cNvSpPr txBox="1"/>
          <p:nvPr/>
        </p:nvSpPr>
        <p:spPr>
          <a:xfrm>
            <a:off x="720725" y="1247775"/>
            <a:ext cx="10934700" cy="508000"/>
          </a:xfrm>
          <a:prstGeom prst="rect">
            <a:avLst/>
          </a:prstGeom>
          <a:noFill/>
          <a:ln w="9525">
            <a:noFill/>
          </a:ln>
        </p:spPr>
        <p:txBody>
          <a:bodyPr anchor="t" anchorCtr="0">
            <a:spAutoFit/>
          </a:bodyPr>
          <a:lstStyle/>
          <a:p>
            <a:pPr indent="457200">
              <a:lnSpc>
                <a:spcPct val="150000"/>
              </a:lnSpc>
            </a:pPr>
            <a:r>
              <a:rPr lang="zh-CN" altLang="en-US" sz="2000" dirty="0">
                <a:solidFill>
                  <a:srgbClr val="FFC000"/>
                </a:solidFill>
                <a:latin typeface="华文琥珀" pitchFamily="2" charset="-122"/>
                <a:ea typeface="华文琥珀" pitchFamily="2" charset="-122"/>
              </a:rPr>
              <a:t>动词按作用可分为实义动词（即行为动词）、系动词、情态动词和助动词四类。</a:t>
            </a:r>
            <a:endParaRPr lang="en-US" altLang="zh-CN" sz="2000" dirty="0">
              <a:solidFill>
                <a:srgbClr val="FFC000"/>
              </a:solidFill>
              <a:latin typeface="华文琥珀" pitchFamily="2" charset="-122"/>
              <a:ea typeface="华文琥珀" pitchFamily="2" charset="-122"/>
            </a:endParaRPr>
          </a:p>
        </p:txBody>
      </p:sp>
      <p:pic>
        <p:nvPicPr>
          <p:cNvPr id="96263" name="图片 13" descr="QQ截图20170626203306.png"/>
          <p:cNvPicPr>
            <a:picLocks noChangeAspect="1"/>
          </p:cNvPicPr>
          <p:nvPr/>
        </p:nvPicPr>
        <p:blipFill>
          <a:blip r:embed="rId6" cstate="print"/>
          <a:stretch>
            <a:fillRect/>
          </a:stretch>
        </p:blipFill>
        <p:spPr>
          <a:xfrm>
            <a:off x="1276350" y="2493963"/>
            <a:ext cx="1543050" cy="390525"/>
          </a:xfrm>
          <a:prstGeom prst="rect">
            <a:avLst/>
          </a:prstGeom>
          <a:noFill/>
          <a:ln w="9525">
            <a:noFill/>
          </a:ln>
        </p:spPr>
      </p:pic>
      <p:sp>
        <p:nvSpPr>
          <p:cNvPr id="96264" name="TextBox 14"/>
          <p:cNvSpPr txBox="1"/>
          <p:nvPr/>
        </p:nvSpPr>
        <p:spPr>
          <a:xfrm>
            <a:off x="1135063" y="2689225"/>
            <a:ext cx="5427662" cy="2586038"/>
          </a:xfrm>
          <a:prstGeom prst="rect">
            <a:avLst/>
          </a:prstGeom>
          <a:noFill/>
          <a:ln w="9525">
            <a:noFill/>
          </a:ln>
        </p:spPr>
        <p:txBody>
          <a:bodyPr anchor="t" anchorCtr="0">
            <a:spAutoFit/>
          </a:bodyPr>
          <a:lstStyle/>
          <a:p>
            <a:pPr indent="457200">
              <a:lnSpc>
                <a:spcPct val="150000"/>
              </a:lnSpc>
              <a:buClrTx/>
              <a:buFontTx/>
            </a:pPr>
            <a:endParaRPr lang="en-US" altLang="zh-CN" dirty="0">
              <a:latin typeface="宋体" panose="02010600030101010101" pitchFamily="2" charset="-122"/>
              <a:ea typeface="宋体" panose="02010600030101010101" pitchFamily="2" charset="-122"/>
            </a:endParaRPr>
          </a:p>
          <a:p>
            <a:pPr indent="457200">
              <a:lnSpc>
                <a:spcPct val="150000"/>
              </a:lnSpc>
              <a:buClrTx/>
              <a:buFontTx/>
            </a:pPr>
            <a:r>
              <a:rPr lang="zh-CN" altLang="en-US" dirty="0">
                <a:latin typeface="Times New Roman" panose="02020603050405020304" pitchFamily="18" charset="0"/>
                <a:ea typeface="宋体" panose="02010600030101010101" pitchFamily="2" charset="-122"/>
              </a:rPr>
              <a:t>实义动词表示主语的行为、动作，可以单独作谓语。比如：</a:t>
            </a:r>
            <a:r>
              <a:rPr lang="en-US" altLang="zh-CN" dirty="0">
                <a:latin typeface="Times New Roman" panose="02020603050405020304" pitchFamily="18" charset="0"/>
                <a:ea typeface="宋体" panose="02010600030101010101" pitchFamily="2" charset="-122"/>
              </a:rPr>
              <a:t>walk ( </a:t>
            </a:r>
            <a:r>
              <a:rPr lang="zh-CN" altLang="en-US" dirty="0">
                <a:latin typeface="Times New Roman" panose="02020603050405020304" pitchFamily="18" charset="0"/>
                <a:ea typeface="宋体" panose="02010600030101010101" pitchFamily="2" charset="-122"/>
              </a:rPr>
              <a:t>走</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run ( </a:t>
            </a:r>
            <a:r>
              <a:rPr lang="zh-CN" altLang="en-US" dirty="0">
                <a:latin typeface="Times New Roman" panose="02020603050405020304" pitchFamily="18" charset="0"/>
                <a:ea typeface="宋体" panose="02010600030101010101" pitchFamily="2" charset="-122"/>
              </a:rPr>
              <a:t>跑</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jump ( </a:t>
            </a:r>
            <a:r>
              <a:rPr lang="zh-CN" altLang="en-US" dirty="0">
                <a:latin typeface="Times New Roman" panose="02020603050405020304" pitchFamily="18" charset="0"/>
                <a:ea typeface="宋体" panose="02010600030101010101" pitchFamily="2" charset="-122"/>
              </a:rPr>
              <a:t>跳</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write ( </a:t>
            </a:r>
            <a:r>
              <a:rPr lang="zh-CN" altLang="en-US" dirty="0">
                <a:latin typeface="Times New Roman" panose="02020603050405020304" pitchFamily="18" charset="0"/>
                <a:ea typeface="宋体" panose="02010600030101010101" pitchFamily="2" charset="-122"/>
              </a:rPr>
              <a:t>写字</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sing ( </a:t>
            </a:r>
            <a:r>
              <a:rPr lang="zh-CN" altLang="en-US" dirty="0">
                <a:latin typeface="Times New Roman" panose="02020603050405020304" pitchFamily="18" charset="0"/>
                <a:ea typeface="宋体" panose="02010600030101010101" pitchFamily="2" charset="-122"/>
              </a:rPr>
              <a:t>唱歌</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dance ( </a:t>
            </a:r>
            <a:r>
              <a:rPr lang="zh-CN" altLang="en-US" dirty="0">
                <a:latin typeface="Times New Roman" panose="02020603050405020304" pitchFamily="18" charset="0"/>
                <a:ea typeface="宋体" panose="02010600030101010101" pitchFamily="2" charset="-122"/>
              </a:rPr>
              <a:t>跳舞</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draw ( </a:t>
            </a:r>
            <a:r>
              <a:rPr lang="zh-CN" altLang="en-US" dirty="0">
                <a:latin typeface="Times New Roman" panose="02020603050405020304" pitchFamily="18" charset="0"/>
                <a:ea typeface="宋体" panose="02010600030101010101" pitchFamily="2" charset="-122"/>
              </a:rPr>
              <a:t>画画</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shake ( </a:t>
            </a:r>
            <a:r>
              <a:rPr lang="zh-CN" altLang="en-US" dirty="0">
                <a:latin typeface="Times New Roman" panose="02020603050405020304" pitchFamily="18" charset="0"/>
                <a:ea typeface="宋体" panose="02010600030101010101" pitchFamily="2" charset="-122"/>
              </a:rPr>
              <a:t>握</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kick ( </a:t>
            </a:r>
            <a:r>
              <a:rPr lang="zh-CN" altLang="en-US" dirty="0">
                <a:latin typeface="Times New Roman" panose="02020603050405020304" pitchFamily="18" charset="0"/>
                <a:ea typeface="宋体" panose="02010600030101010101" pitchFamily="2" charset="-122"/>
              </a:rPr>
              <a:t>踢</a:t>
            </a:r>
            <a:r>
              <a:rPr lang="en-US" altLang="zh-CN" dirty="0">
                <a:latin typeface="Times New Roman" panose="02020603050405020304" pitchFamily="18" charset="0"/>
                <a:ea typeface="宋体" panose="02010600030101010101" pitchFamily="2" charset="-122"/>
              </a:rPr>
              <a:t>)</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pat ( </a:t>
            </a:r>
            <a:r>
              <a:rPr lang="zh-CN" altLang="en-US" dirty="0">
                <a:latin typeface="Times New Roman" panose="02020603050405020304" pitchFamily="18" charset="0"/>
                <a:ea typeface="宋体" panose="02010600030101010101" pitchFamily="2" charset="-122"/>
              </a:rPr>
              <a:t>拍</a:t>
            </a:r>
            <a:r>
              <a:rPr lang="en-US" altLang="zh-CN" dirty="0">
                <a:latin typeface="Times New Roman" panose="02020603050405020304" pitchFamily="18" charset="0"/>
                <a:ea typeface="宋体" panose="02010600030101010101" pitchFamily="2" charset="-122"/>
              </a:rPr>
              <a:t>) </a:t>
            </a:r>
            <a:r>
              <a:rPr lang="zh-CN" altLang="en-US" dirty="0">
                <a:latin typeface="Times New Roman" panose="02020603050405020304" pitchFamily="18" charset="0"/>
                <a:ea typeface="宋体" panose="02010600030101010101" pitchFamily="2" charset="-122"/>
              </a:rPr>
              <a:t>等。实义动词又包括及物动词和不及物动词。</a:t>
            </a:r>
          </a:p>
        </p:txBody>
      </p:sp>
      <p:pic>
        <p:nvPicPr>
          <p:cNvPr id="96265" name="图片 1"/>
          <p:cNvPicPr>
            <a:picLocks noChangeAspect="1"/>
          </p:cNvPicPr>
          <p:nvPr/>
        </p:nvPicPr>
        <p:blipFill>
          <a:blip r:embed="rId7" cstate="print"/>
          <a:stretch>
            <a:fillRect/>
          </a:stretch>
        </p:blipFill>
        <p:spPr>
          <a:xfrm>
            <a:off x="6710363" y="2514600"/>
            <a:ext cx="5221287" cy="3744913"/>
          </a:xfrm>
          <a:prstGeom prst="rect">
            <a:avLst/>
          </a:prstGeom>
          <a:noFill/>
          <a:ln w="9525">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1" name="组合 7"/>
          <p:cNvGrpSpPr/>
          <p:nvPr/>
        </p:nvGrpSpPr>
        <p:grpSpPr>
          <a:xfrm flipH="1">
            <a:off x="-4762" y="531813"/>
            <a:ext cx="6108700" cy="363537"/>
            <a:chOff x="283681" y="2459690"/>
            <a:chExt cx="6109250" cy="363336"/>
          </a:xfrm>
        </p:grpSpPr>
        <p:cxnSp>
          <p:nvCxnSpPr>
            <p:cNvPr id="97282"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97283"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97284"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97285"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一、动词</a:t>
            </a:r>
          </a:p>
        </p:txBody>
      </p:sp>
      <p:sp>
        <p:nvSpPr>
          <p:cNvPr id="97286" name="TextBox 7"/>
          <p:cNvSpPr txBox="1"/>
          <p:nvPr/>
        </p:nvSpPr>
        <p:spPr>
          <a:xfrm>
            <a:off x="1116013" y="1704975"/>
            <a:ext cx="10934700" cy="508000"/>
          </a:xfrm>
          <a:prstGeom prst="rect">
            <a:avLst/>
          </a:prstGeom>
          <a:noFill/>
          <a:ln w="9525">
            <a:noFill/>
          </a:ln>
        </p:spPr>
        <p:txBody>
          <a:bodyPr anchor="t" anchorCtr="0">
            <a:spAutoFit/>
          </a:bodyPr>
          <a:lstStyle/>
          <a:p>
            <a:pPr indent="457200">
              <a:lnSpc>
                <a:spcPct val="150000"/>
              </a:lnSpc>
            </a:pPr>
            <a:r>
              <a:rPr lang="zh-CN" altLang="en-US" sz="2000" dirty="0">
                <a:solidFill>
                  <a:srgbClr val="FFC000"/>
                </a:solidFill>
                <a:latin typeface="华文琥珀" pitchFamily="2" charset="-122"/>
                <a:ea typeface="华文琥珀" pitchFamily="2" charset="-122"/>
              </a:rPr>
              <a:t>动词按作用可分为实义动词（即行为动词）、系动词、情态动词和助动词四类。</a:t>
            </a:r>
            <a:endParaRPr lang="en-US" altLang="zh-CN" sz="2000" dirty="0">
              <a:solidFill>
                <a:srgbClr val="FFC000"/>
              </a:solidFill>
              <a:latin typeface="华文琥珀" pitchFamily="2" charset="-122"/>
              <a:ea typeface="华文琥珀" pitchFamily="2" charset="-122"/>
            </a:endParaRPr>
          </a:p>
        </p:txBody>
      </p:sp>
      <p:sp>
        <p:nvSpPr>
          <p:cNvPr id="15" name="TextBox 14"/>
          <p:cNvSpPr txBox="1"/>
          <p:nvPr/>
        </p:nvSpPr>
        <p:spPr>
          <a:xfrm>
            <a:off x="676275" y="2093913"/>
            <a:ext cx="10934700" cy="3046413"/>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endParaRPr kumimoji="0" lang="en-US" altLang="zh-CN" kern="1200" cap="none" spc="0" normalizeH="0" baseline="0" noProof="0" dirty="0">
              <a:latin typeface="+mn-ea"/>
              <a:ea typeface="+mn-ea"/>
              <a:cs typeface="+mn-cs"/>
            </a:endParaRP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Times New Roman" panose="02020603050405020304" pitchFamily="18" charset="0"/>
                <a:ea typeface="+mn-ea"/>
                <a:cs typeface="Times New Roman" panose="02020603050405020304" pitchFamily="18" charset="0"/>
              </a:rPr>
              <a:t>        系动词是表示主语是什么或怎么样的词。它虽有词义，但是不完整，不能单独作谓语，必须</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Times New Roman" panose="02020603050405020304" pitchFamily="18" charset="0"/>
                <a:ea typeface="+mn-ea"/>
                <a:cs typeface="Times New Roman" panose="02020603050405020304" pitchFamily="18" charset="0"/>
              </a:rPr>
              <a:t>和表语一起才能表达完整的意思。常见的系动词分为三类：</a:t>
            </a:r>
            <a:endParaRPr kumimoji="0" lang="en-US" altLang="zh-CN" kern="1200" cap="none" spc="0" normalizeH="0" baseline="0" noProof="0" dirty="0">
              <a:latin typeface="Times New Roman" panose="02020603050405020304" pitchFamily="18" charset="0"/>
              <a:ea typeface="+mn-ea"/>
              <a:cs typeface="Times New Roman" panose="02020603050405020304" pitchFamily="18" charset="0"/>
            </a:endParaRP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动词</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(is / am / are)</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）表示“感觉”。</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）表示“变得，变成”。</a:t>
            </a:r>
          </a:p>
        </p:txBody>
      </p:sp>
      <p:pic>
        <p:nvPicPr>
          <p:cNvPr id="97288" name="图片 12" descr="QQ截图20170626203306.png"/>
          <p:cNvPicPr>
            <a:picLocks noChangeAspect="1"/>
          </p:cNvPicPr>
          <p:nvPr/>
        </p:nvPicPr>
        <p:blipFill>
          <a:blip r:embed="rId6" cstate="print"/>
          <a:stretch>
            <a:fillRect/>
          </a:stretch>
        </p:blipFill>
        <p:spPr>
          <a:xfrm>
            <a:off x="1216025" y="2484438"/>
            <a:ext cx="1276350" cy="400050"/>
          </a:xfrm>
          <a:prstGeom prst="rect">
            <a:avLst/>
          </a:prstGeom>
          <a:noFill/>
          <a:ln w="9525">
            <a:noFill/>
          </a:ln>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组合 7"/>
          <p:cNvGrpSpPr/>
          <p:nvPr/>
        </p:nvGrpSpPr>
        <p:grpSpPr>
          <a:xfrm flipH="1">
            <a:off x="-4762" y="531813"/>
            <a:ext cx="6108700" cy="363537"/>
            <a:chOff x="283681" y="2459690"/>
            <a:chExt cx="6109250" cy="363336"/>
          </a:xfrm>
        </p:grpSpPr>
        <p:cxnSp>
          <p:nvCxnSpPr>
            <p:cNvPr id="98306"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98307"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98308"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98309"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一、动词</a:t>
            </a:r>
          </a:p>
        </p:txBody>
      </p:sp>
      <p:sp>
        <p:nvSpPr>
          <p:cNvPr id="98310" name="TextBox 7"/>
          <p:cNvSpPr txBox="1"/>
          <p:nvPr/>
        </p:nvSpPr>
        <p:spPr>
          <a:xfrm>
            <a:off x="1098550" y="1927225"/>
            <a:ext cx="10934700" cy="508000"/>
          </a:xfrm>
          <a:prstGeom prst="rect">
            <a:avLst/>
          </a:prstGeom>
          <a:noFill/>
          <a:ln w="9525">
            <a:noFill/>
          </a:ln>
        </p:spPr>
        <p:txBody>
          <a:bodyPr anchor="t" anchorCtr="0">
            <a:spAutoFit/>
          </a:bodyPr>
          <a:lstStyle/>
          <a:p>
            <a:pPr indent="457200">
              <a:lnSpc>
                <a:spcPct val="150000"/>
              </a:lnSpc>
            </a:pPr>
            <a:r>
              <a:rPr lang="zh-CN" altLang="en-US" sz="2000" dirty="0">
                <a:solidFill>
                  <a:srgbClr val="FFC000"/>
                </a:solidFill>
                <a:latin typeface="华文琥珀" pitchFamily="2" charset="-122"/>
                <a:ea typeface="华文琥珀" pitchFamily="2" charset="-122"/>
              </a:rPr>
              <a:t>动词按作用可分为实义动词（即行为动词）、系动词、情态动词和助动词四类。</a:t>
            </a:r>
            <a:endParaRPr lang="en-US" altLang="zh-CN" sz="2000" dirty="0">
              <a:solidFill>
                <a:srgbClr val="FFC000"/>
              </a:solidFill>
              <a:latin typeface="华文琥珀" pitchFamily="2" charset="-122"/>
              <a:ea typeface="华文琥珀" pitchFamily="2" charset="-122"/>
            </a:endParaRPr>
          </a:p>
        </p:txBody>
      </p:sp>
      <p:sp>
        <p:nvSpPr>
          <p:cNvPr id="98311" name="TextBox 14"/>
          <p:cNvSpPr txBox="1"/>
          <p:nvPr/>
        </p:nvSpPr>
        <p:spPr>
          <a:xfrm>
            <a:off x="676275" y="2436813"/>
            <a:ext cx="10934700" cy="2630487"/>
          </a:xfrm>
          <a:prstGeom prst="rect">
            <a:avLst/>
          </a:prstGeom>
          <a:noFill/>
          <a:ln w="9525">
            <a:noFill/>
          </a:ln>
        </p:spPr>
        <p:txBody>
          <a:bodyPr anchor="t" anchorCtr="0">
            <a:spAutoFit/>
          </a:bodyPr>
          <a:lstStyle/>
          <a:p>
            <a:pPr indent="457200">
              <a:lnSpc>
                <a:spcPct val="150000"/>
              </a:lnSpc>
              <a:buClrTx/>
              <a:buFontTx/>
            </a:pPr>
            <a:endParaRPr lang="en-US" altLang="zh-CN" sz="2000" dirty="0">
              <a:solidFill>
                <a:srgbClr val="FFC000"/>
              </a:solidFill>
              <a:latin typeface="华文琥珀" pitchFamily="2" charset="-122"/>
              <a:ea typeface="华文琥珀" pitchFamily="2" charset="-122"/>
            </a:endParaRPr>
          </a:p>
          <a:p>
            <a:pPr indent="457200">
              <a:lnSpc>
                <a:spcPct val="150000"/>
              </a:lnSpc>
              <a:buClrTx/>
              <a:buFontTx/>
            </a:pPr>
            <a:endParaRPr lang="en-US" altLang="zh-CN" dirty="0">
              <a:latin typeface="宋体" panose="02010600030101010101" pitchFamily="2" charset="-122"/>
              <a:ea typeface="宋体" panose="02010600030101010101" pitchFamily="2" charset="-122"/>
            </a:endParaRPr>
          </a:p>
          <a:p>
            <a:pPr indent="457200">
              <a:lnSpc>
                <a:spcPct val="150000"/>
              </a:lnSpc>
              <a:buClrTx/>
              <a:buFontTx/>
            </a:pPr>
            <a:r>
              <a:rPr lang="zh-CN" altLang="en-US" dirty="0">
                <a:latin typeface="Times New Roman" panose="02020603050405020304" pitchFamily="18" charset="0"/>
                <a:ea typeface="宋体" panose="02010600030101010101" pitchFamily="2" charset="-122"/>
              </a:rPr>
              <a:t>        助动词本身无词义，不能单独作谓语，只能与实义动词一起表达各种时态、语态。常见的助</a:t>
            </a:r>
          </a:p>
          <a:p>
            <a:pPr indent="457200">
              <a:lnSpc>
                <a:spcPct val="150000"/>
              </a:lnSpc>
              <a:buClrTx/>
              <a:buFontTx/>
            </a:pPr>
            <a:r>
              <a:rPr lang="zh-CN" altLang="en-US" dirty="0">
                <a:latin typeface="Times New Roman" panose="02020603050405020304" pitchFamily="18" charset="0"/>
                <a:ea typeface="宋体" panose="02010600030101010101" pitchFamily="2" charset="-122"/>
              </a:rPr>
              <a:t>动词有</a:t>
            </a:r>
            <a:r>
              <a:rPr lang="en-US" altLang="zh-CN" dirty="0">
                <a:latin typeface="Times New Roman" panose="02020603050405020304" pitchFamily="18" charset="0"/>
                <a:ea typeface="宋体" panose="02010600030101010101" pitchFamily="2" charset="-122"/>
              </a:rPr>
              <a:t>do (does / did), shall, will, have, has </a:t>
            </a:r>
            <a:r>
              <a:rPr lang="zh-CN" altLang="en-US" dirty="0">
                <a:latin typeface="Times New Roman" panose="02020603050405020304" pitchFamily="18" charset="0"/>
                <a:ea typeface="宋体" panose="02010600030101010101" pitchFamily="2" charset="-122"/>
              </a:rPr>
              <a:t>等。</a:t>
            </a:r>
          </a:p>
          <a:p>
            <a:pPr indent="457200">
              <a:lnSpc>
                <a:spcPct val="150000"/>
              </a:lnSpc>
              <a:buClrTx/>
              <a:buFontTx/>
            </a:pPr>
            <a:r>
              <a:rPr lang="en-US" altLang="zh-CN" dirty="0">
                <a:latin typeface="Times New Roman" panose="02020603050405020304" pitchFamily="18" charset="0"/>
                <a:ea typeface="宋体" panose="02010600030101010101" pitchFamily="2" charset="-122"/>
              </a:rPr>
              <a:t>e.g. He does not speak English very well. </a:t>
            </a:r>
            <a:r>
              <a:rPr lang="zh-CN" altLang="en-US" dirty="0">
                <a:latin typeface="Times New Roman" panose="02020603050405020304" pitchFamily="18" charset="0"/>
                <a:ea typeface="宋体" panose="02010600030101010101" pitchFamily="2" charset="-122"/>
              </a:rPr>
              <a:t>他的英语讲得不好。</a:t>
            </a:r>
          </a:p>
          <a:p>
            <a:pPr indent="457200">
              <a:lnSpc>
                <a:spcPct val="150000"/>
              </a:lnSpc>
              <a:buClrTx/>
              <a:buFontTx/>
            </a:pPr>
            <a:r>
              <a:rPr lang="en-US" altLang="zh-CN" dirty="0">
                <a:latin typeface="Times New Roman" panose="02020603050405020304" pitchFamily="18" charset="0"/>
                <a:ea typeface="宋体" panose="02010600030101010101" pitchFamily="2" charset="-122"/>
              </a:rPr>
              <a:t>Tom will go to kindergarten tomorrow. </a:t>
            </a:r>
            <a:r>
              <a:rPr lang="zh-CN" altLang="en-US" dirty="0">
                <a:latin typeface="Times New Roman" panose="02020603050405020304" pitchFamily="18" charset="0"/>
                <a:ea typeface="宋体" panose="02010600030101010101" pitchFamily="2" charset="-122"/>
              </a:rPr>
              <a:t>汤姆明天去幼儿园。</a:t>
            </a:r>
          </a:p>
        </p:txBody>
      </p:sp>
      <p:pic>
        <p:nvPicPr>
          <p:cNvPr id="98312" name="图片 13" descr="QQ截图20170626203306.png"/>
          <p:cNvPicPr>
            <a:picLocks noChangeAspect="1"/>
          </p:cNvPicPr>
          <p:nvPr/>
        </p:nvPicPr>
        <p:blipFill>
          <a:blip r:embed="rId6" cstate="print"/>
          <a:stretch>
            <a:fillRect/>
          </a:stretch>
        </p:blipFill>
        <p:spPr>
          <a:xfrm>
            <a:off x="1192213" y="2800350"/>
            <a:ext cx="1247775" cy="352425"/>
          </a:xfrm>
          <a:prstGeom prst="rect">
            <a:avLst/>
          </a:prstGeom>
          <a:noFill/>
          <a:ln w="9525">
            <a:noFill/>
          </a:ln>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组合 7"/>
          <p:cNvGrpSpPr/>
          <p:nvPr/>
        </p:nvGrpSpPr>
        <p:grpSpPr>
          <a:xfrm flipH="1">
            <a:off x="-4762" y="531813"/>
            <a:ext cx="6108700" cy="363537"/>
            <a:chOff x="283681" y="2459690"/>
            <a:chExt cx="6109250" cy="363336"/>
          </a:xfrm>
        </p:grpSpPr>
        <p:cxnSp>
          <p:nvCxnSpPr>
            <p:cNvPr id="99330"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99331"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99332"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99333"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一、动词</a:t>
            </a:r>
          </a:p>
        </p:txBody>
      </p:sp>
      <p:sp>
        <p:nvSpPr>
          <p:cNvPr id="99334" name="TextBox 7"/>
          <p:cNvSpPr txBox="1"/>
          <p:nvPr/>
        </p:nvSpPr>
        <p:spPr>
          <a:xfrm>
            <a:off x="1125538" y="1995488"/>
            <a:ext cx="10934700" cy="508000"/>
          </a:xfrm>
          <a:prstGeom prst="rect">
            <a:avLst/>
          </a:prstGeom>
          <a:noFill/>
          <a:ln w="9525">
            <a:noFill/>
          </a:ln>
        </p:spPr>
        <p:txBody>
          <a:bodyPr anchor="t" anchorCtr="0">
            <a:spAutoFit/>
          </a:bodyPr>
          <a:lstStyle/>
          <a:p>
            <a:pPr indent="457200">
              <a:lnSpc>
                <a:spcPct val="150000"/>
              </a:lnSpc>
            </a:pPr>
            <a:r>
              <a:rPr lang="zh-CN" altLang="en-US" sz="2000" dirty="0">
                <a:solidFill>
                  <a:srgbClr val="FFC000"/>
                </a:solidFill>
                <a:latin typeface="华文琥珀" pitchFamily="2" charset="-122"/>
                <a:ea typeface="华文琥珀" pitchFamily="2" charset="-122"/>
              </a:rPr>
              <a:t>动词按作用可分为实义动词（即行为动词）、系动词、情态动词和助动词四类。</a:t>
            </a:r>
            <a:endParaRPr lang="en-US" altLang="zh-CN" sz="2000" dirty="0">
              <a:solidFill>
                <a:srgbClr val="FFC000"/>
              </a:solidFill>
              <a:latin typeface="华文琥珀" pitchFamily="2" charset="-122"/>
              <a:ea typeface="华文琥珀" pitchFamily="2" charset="-122"/>
            </a:endParaRPr>
          </a:p>
        </p:txBody>
      </p:sp>
      <p:sp>
        <p:nvSpPr>
          <p:cNvPr id="15" name="TextBox 14"/>
          <p:cNvSpPr txBox="1"/>
          <p:nvPr/>
        </p:nvSpPr>
        <p:spPr>
          <a:xfrm>
            <a:off x="677863" y="2366963"/>
            <a:ext cx="10934700" cy="2630488"/>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endParaRPr kumimoji="0" lang="en-US" altLang="zh-CN" kern="1200" cap="none" spc="0" normalizeH="0" baseline="0" noProof="0" dirty="0">
              <a:latin typeface="+mn-ea"/>
              <a:ea typeface="+mn-ea"/>
              <a:cs typeface="+mn-cs"/>
            </a:endParaRP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Times New Roman" panose="02020603050405020304" pitchFamily="18" charset="0"/>
                <a:ea typeface="+mn-ea"/>
                <a:cs typeface="Times New Roman" panose="02020603050405020304" pitchFamily="18" charset="0"/>
              </a:rPr>
              <a:t>        情态动词本身有一定的词义，表示说话人的情绪、态度或语气，但不能单独作谓语，只能和</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Times New Roman" panose="02020603050405020304" pitchFamily="18" charset="0"/>
                <a:ea typeface="+mn-ea"/>
                <a:cs typeface="Times New Roman" panose="02020603050405020304" pitchFamily="18" charset="0"/>
              </a:rPr>
              <a:t>动词原形一起表达完整的意思。常见的情态动词有</a:t>
            </a:r>
            <a:r>
              <a:rPr kumimoji="0" lang="en-US" altLang="zh-CN" kern="1200" cap="none" spc="0" normalizeH="0" baseline="0" noProof="0" dirty="0">
                <a:latin typeface="Times New Roman" panose="02020603050405020304" pitchFamily="18" charset="0"/>
                <a:ea typeface="+mn-ea"/>
                <a:cs typeface="Times New Roman" panose="02020603050405020304" pitchFamily="18" charset="0"/>
              </a:rPr>
              <a:t>can (could), may (might), must, need, ought to </a:t>
            </a:r>
            <a:r>
              <a:rPr kumimoji="0" lang="zh-CN" altLang="en-US" kern="1200" cap="none" spc="0" normalizeH="0" baseline="0" noProof="0" dirty="0">
                <a:latin typeface="Times New Roman" panose="02020603050405020304" pitchFamily="18" charset="0"/>
                <a:ea typeface="+mn-ea"/>
                <a:cs typeface="Times New Roman" panose="02020603050405020304" pitchFamily="18" charset="0"/>
              </a:rPr>
              <a:t>等。</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can sing.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我能唱歌。</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May I come in?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我可以进来吗</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99336" name="图片 12" descr="QQ截图20170626203306.png"/>
          <p:cNvPicPr>
            <a:picLocks noChangeAspect="1"/>
          </p:cNvPicPr>
          <p:nvPr/>
        </p:nvPicPr>
        <p:blipFill>
          <a:blip r:embed="rId6" cstate="print"/>
          <a:stretch>
            <a:fillRect/>
          </a:stretch>
        </p:blipFill>
        <p:spPr>
          <a:xfrm>
            <a:off x="1212850" y="2790825"/>
            <a:ext cx="1438275" cy="333375"/>
          </a:xfrm>
          <a:prstGeom prst="rect">
            <a:avLst/>
          </a:prstGeom>
          <a:noFill/>
          <a:ln w="9525">
            <a:noFill/>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组合 7"/>
          <p:cNvGrpSpPr/>
          <p:nvPr/>
        </p:nvGrpSpPr>
        <p:grpSpPr>
          <a:xfrm flipH="1">
            <a:off x="-4762" y="531813"/>
            <a:ext cx="6108700" cy="363537"/>
            <a:chOff x="283681" y="2459690"/>
            <a:chExt cx="6109250" cy="363336"/>
          </a:xfrm>
        </p:grpSpPr>
        <p:cxnSp>
          <p:nvCxnSpPr>
            <p:cNvPr id="100354"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100355"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100356"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00357"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二、冠词</a:t>
            </a:r>
          </a:p>
        </p:txBody>
      </p:sp>
      <p:sp>
        <p:nvSpPr>
          <p:cNvPr id="8" name="TextBox 7"/>
          <p:cNvSpPr txBox="1"/>
          <p:nvPr/>
        </p:nvSpPr>
        <p:spPr>
          <a:xfrm>
            <a:off x="676275" y="1327150"/>
            <a:ext cx="10934700" cy="4800600"/>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冠词是帮助说明名词含义的一种虚词。它不能脱离名词而单独存在，也不能单独作句子成分。</a:t>
            </a:r>
          </a:p>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冠词分为定冠词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the </a:t>
            </a:r>
            <a:r>
              <a:rPr kumimoji="0" lang="zh-CN" altLang="en-US" sz="2000" kern="1200" cap="none" spc="0" normalizeH="0" baseline="0" noProof="0" dirty="0">
                <a:solidFill>
                  <a:srgbClr val="FFC000"/>
                </a:solidFill>
                <a:latin typeface="华文琥珀" pitchFamily="2" charset="-122"/>
                <a:ea typeface="华文琥珀" pitchFamily="2" charset="-122"/>
                <a:cs typeface="+mn-cs"/>
              </a:rPr>
              <a:t>和不定冠词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a (an) </a:t>
            </a:r>
            <a:r>
              <a:rPr kumimoji="0" lang="zh-CN" altLang="en-US" sz="2000" kern="1200" cap="none" spc="0" normalizeH="0" baseline="0" noProof="0" dirty="0">
                <a:solidFill>
                  <a:srgbClr val="FFC000"/>
                </a:solidFill>
                <a:latin typeface="华文琥珀" pitchFamily="2" charset="-122"/>
                <a:ea typeface="华文琥珀" pitchFamily="2" charset="-122"/>
                <a:cs typeface="+mn-cs"/>
              </a:rPr>
              <a:t>两种。</a:t>
            </a: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mn-ea"/>
                <a:ea typeface="+mn-ea"/>
                <a:cs typeface="+mn-cs"/>
              </a:rPr>
              <a:t>    不定冠词</a:t>
            </a:r>
            <a:r>
              <a:rPr kumimoji="0" lang="en-US" altLang="zh-CN" kern="1200" cap="none" spc="0" normalizeH="0" baseline="0" noProof="0" dirty="0">
                <a:latin typeface="+mn-ea"/>
                <a:ea typeface="+mn-ea"/>
                <a:cs typeface="+mn-cs"/>
              </a:rPr>
              <a:t>a / an </a:t>
            </a:r>
            <a:r>
              <a:rPr kumimoji="0" lang="zh-CN" altLang="en-US" kern="1200" cap="none" spc="0" normalizeH="0" baseline="0" noProof="0" dirty="0">
                <a:latin typeface="+mn-ea"/>
                <a:ea typeface="+mn-ea"/>
                <a:cs typeface="+mn-cs"/>
              </a:rPr>
              <a:t>与</a:t>
            </a:r>
            <a:r>
              <a:rPr kumimoji="0" lang="en-US" altLang="zh-CN" kern="1200" cap="none" spc="0" normalizeH="0" baseline="0" noProof="0" dirty="0">
                <a:latin typeface="+mn-ea"/>
                <a:ea typeface="+mn-ea"/>
                <a:cs typeface="+mn-cs"/>
              </a:rPr>
              <a:t>one </a:t>
            </a:r>
            <a:r>
              <a:rPr kumimoji="0" lang="zh-CN" altLang="en-US" kern="1200" cap="none" spc="0" normalizeH="0" baseline="0" noProof="0" dirty="0">
                <a:latin typeface="+mn-ea"/>
                <a:ea typeface="+mn-ea"/>
                <a:cs typeface="+mn-cs"/>
              </a:rPr>
              <a:t>同源，表示“一”的概念，但并不强调数目，用来表示不特定的人或事物。</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mn-ea"/>
                <a:ea typeface="+mn-ea"/>
                <a:cs typeface="+mn-cs"/>
              </a:rPr>
              <a:t>不定冠词</a:t>
            </a:r>
            <a:r>
              <a:rPr kumimoji="0" lang="en-US" altLang="zh-CN" kern="1200" cap="none" spc="0" normalizeH="0" baseline="0" noProof="0" dirty="0">
                <a:latin typeface="+mn-ea"/>
                <a:ea typeface="+mn-ea"/>
                <a:cs typeface="+mn-cs"/>
              </a:rPr>
              <a:t>a </a:t>
            </a:r>
            <a:r>
              <a:rPr kumimoji="0" lang="zh-CN" altLang="en-US" kern="1200" cap="none" spc="0" normalizeH="0" baseline="0" noProof="0" dirty="0">
                <a:latin typeface="+mn-ea"/>
                <a:ea typeface="+mn-ea"/>
                <a:cs typeface="+mn-cs"/>
              </a:rPr>
              <a:t>用于以辅音音素（不是指辅音字母）开头的名词前；</a:t>
            </a:r>
            <a:r>
              <a:rPr kumimoji="0" lang="en-US" altLang="zh-CN" kern="1200" cap="none" spc="0" normalizeH="0" baseline="0" noProof="0" dirty="0">
                <a:latin typeface="+mn-ea"/>
                <a:ea typeface="+mn-ea"/>
                <a:cs typeface="+mn-cs"/>
              </a:rPr>
              <a:t>an </a:t>
            </a:r>
            <a:r>
              <a:rPr kumimoji="0" lang="zh-CN" altLang="en-US" kern="1200" cap="none" spc="0" normalizeH="0" baseline="0" noProof="0" dirty="0">
                <a:latin typeface="+mn-ea"/>
                <a:ea typeface="+mn-ea"/>
                <a:cs typeface="+mn-cs"/>
              </a:rPr>
              <a:t>用于以元音音素（不是指元音</a:t>
            </a: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mn-ea"/>
                <a:ea typeface="+mn-ea"/>
                <a:cs typeface="+mn-cs"/>
              </a:rPr>
              <a:t>字母）开头的名词前。</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1</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）表示某一类人或物中的任意一个。</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）表示第一次提到的人或物。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）表示一类人或物。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4</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）表示某人或某物，但不具体说明是何人或何物。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5</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）表示数量，有“一”的意思，但没有</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one </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强烈。</a:t>
            </a:r>
          </a:p>
        </p:txBody>
      </p:sp>
      <p:pic>
        <p:nvPicPr>
          <p:cNvPr id="100359" name="图片 13" descr="QQ截图20170626203306.png"/>
          <p:cNvPicPr>
            <a:picLocks noChangeAspect="1"/>
          </p:cNvPicPr>
          <p:nvPr/>
        </p:nvPicPr>
        <p:blipFill>
          <a:blip r:embed="rId6" cstate="print"/>
          <a:stretch>
            <a:fillRect/>
          </a:stretch>
        </p:blipFill>
        <p:spPr>
          <a:xfrm>
            <a:off x="1217613" y="2351088"/>
            <a:ext cx="2009775" cy="352425"/>
          </a:xfrm>
          <a:prstGeom prst="rect">
            <a:avLst/>
          </a:prstGeom>
          <a:noFill/>
          <a:ln w="9525">
            <a:noFill/>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组合 7"/>
          <p:cNvGrpSpPr/>
          <p:nvPr/>
        </p:nvGrpSpPr>
        <p:grpSpPr>
          <a:xfrm flipH="1">
            <a:off x="-4762" y="531813"/>
            <a:ext cx="6108700" cy="363537"/>
            <a:chOff x="283681" y="2459690"/>
            <a:chExt cx="6109250" cy="363336"/>
          </a:xfrm>
        </p:grpSpPr>
        <p:cxnSp>
          <p:nvCxnSpPr>
            <p:cNvPr id="101378"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101379"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101380"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01381"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二、冠词</a:t>
            </a:r>
          </a:p>
        </p:txBody>
      </p:sp>
      <p:sp>
        <p:nvSpPr>
          <p:cNvPr id="8" name="TextBox 7"/>
          <p:cNvSpPr txBox="1"/>
          <p:nvPr/>
        </p:nvSpPr>
        <p:spPr>
          <a:xfrm>
            <a:off x="676275" y="1327150"/>
            <a:ext cx="10934700" cy="4386263"/>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冠词是帮助说明名词含义的一种虚词。它不能脱离名词而单独存在，也不能单独作句子成分。</a:t>
            </a:r>
          </a:p>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冠词分为定冠词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the </a:t>
            </a:r>
            <a:r>
              <a:rPr kumimoji="0" lang="zh-CN" altLang="en-US" sz="2000" kern="1200" cap="none" spc="0" normalizeH="0" baseline="0" noProof="0" dirty="0">
                <a:solidFill>
                  <a:srgbClr val="FFC000"/>
                </a:solidFill>
                <a:latin typeface="华文琥珀" pitchFamily="2" charset="-122"/>
                <a:ea typeface="华文琥珀" pitchFamily="2" charset="-122"/>
                <a:cs typeface="+mn-cs"/>
              </a:rPr>
              <a:t>和不定冠词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a (an) </a:t>
            </a:r>
            <a:r>
              <a:rPr kumimoji="0" lang="zh-CN" altLang="en-US" sz="2000" kern="1200" cap="none" spc="0" normalizeH="0" baseline="0" noProof="0" dirty="0">
                <a:solidFill>
                  <a:srgbClr val="FFC000"/>
                </a:solidFill>
                <a:latin typeface="华文琥珀" pitchFamily="2" charset="-122"/>
                <a:ea typeface="华文琥珀" pitchFamily="2" charset="-122"/>
                <a:cs typeface="+mn-cs"/>
              </a:rPr>
              <a:t>两种。</a:t>
            </a: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mn-ea"/>
                <a:ea typeface="+mn-ea"/>
                <a:cs typeface="+mn-cs"/>
              </a:rPr>
              <a:t>    定冠词通常用在名词前面，说明或限定某个特定的人或物。定冠词</a:t>
            </a:r>
            <a:r>
              <a:rPr kumimoji="0" lang="en-US" altLang="zh-CN" kern="1200" cap="none" spc="0" normalizeH="0" baseline="0" noProof="0" dirty="0">
                <a:latin typeface="+mn-ea"/>
                <a:ea typeface="+mn-ea"/>
                <a:cs typeface="+mn-cs"/>
              </a:rPr>
              <a:t>the </a:t>
            </a:r>
            <a:r>
              <a:rPr kumimoji="0" lang="zh-CN" altLang="en-US" kern="1200" cap="none" spc="0" normalizeH="0" baseline="0" noProof="0" dirty="0">
                <a:latin typeface="+mn-ea"/>
                <a:ea typeface="+mn-ea"/>
                <a:cs typeface="+mn-cs"/>
              </a:rPr>
              <a:t>与</a:t>
            </a:r>
            <a:r>
              <a:rPr kumimoji="0" lang="en-US" altLang="zh-CN" kern="1200" cap="none" spc="0" normalizeH="0" baseline="0" noProof="0" dirty="0">
                <a:latin typeface="+mn-ea"/>
                <a:ea typeface="+mn-ea"/>
                <a:cs typeface="+mn-cs"/>
              </a:rPr>
              <a:t>this / that / these /</a:t>
            </a:r>
          </a:p>
          <a:p>
            <a:pPr marR="0" indent="457200" defTabSz="914400" fontAlgn="auto">
              <a:lnSpc>
                <a:spcPct val="150000"/>
              </a:lnSpc>
              <a:spcBef>
                <a:spcPts val="0"/>
              </a:spcBef>
              <a:spcAft>
                <a:spcPts val="0"/>
              </a:spcAft>
              <a:buClrTx/>
              <a:buSzTx/>
              <a:buFontTx/>
              <a:buNone/>
              <a:defRPr/>
            </a:pPr>
            <a:r>
              <a:rPr kumimoji="0" lang="en-US" altLang="zh-CN" kern="1200" cap="none" spc="0" normalizeH="0" baseline="0" noProof="0" dirty="0">
                <a:latin typeface="+mn-ea"/>
                <a:ea typeface="+mn-ea"/>
                <a:cs typeface="+mn-cs"/>
              </a:rPr>
              <a:t>those </a:t>
            </a:r>
            <a:r>
              <a:rPr kumimoji="0" lang="zh-CN" altLang="en-US" kern="1200" cap="none" spc="0" normalizeH="0" baseline="0" noProof="0" dirty="0">
                <a:latin typeface="+mn-ea"/>
                <a:ea typeface="+mn-ea"/>
                <a:cs typeface="+mn-cs"/>
              </a:rPr>
              <a:t>同源。</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1</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）表示特指某（些）人或某（些）物。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）指谈话人双方都知道的人或物。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）表示上文提到过的人或物。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4</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）表示世界上独一无二的事物。</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5</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）用在序数词、形容词最高级前，以及对两个人或物进行比较时起特指作用的比较级前。</a:t>
            </a:r>
          </a:p>
        </p:txBody>
      </p:sp>
      <p:pic>
        <p:nvPicPr>
          <p:cNvPr id="101383" name="图片 12" descr="QQ截图20170626203306.png"/>
          <p:cNvPicPr>
            <a:picLocks noChangeAspect="1"/>
          </p:cNvPicPr>
          <p:nvPr/>
        </p:nvPicPr>
        <p:blipFill>
          <a:blip r:embed="rId6" cstate="print"/>
          <a:stretch>
            <a:fillRect/>
          </a:stretch>
        </p:blipFill>
        <p:spPr>
          <a:xfrm>
            <a:off x="1179513" y="2371725"/>
            <a:ext cx="1628775" cy="361950"/>
          </a:xfrm>
          <a:prstGeom prst="rect">
            <a:avLst/>
          </a:prstGeom>
          <a:noFill/>
          <a:ln w="9525">
            <a:noFill/>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组合 7"/>
          <p:cNvGrpSpPr/>
          <p:nvPr/>
        </p:nvGrpSpPr>
        <p:grpSpPr>
          <a:xfrm flipH="1">
            <a:off x="-4762" y="531813"/>
            <a:ext cx="6108700" cy="363537"/>
            <a:chOff x="283681" y="2459690"/>
            <a:chExt cx="6109250" cy="363336"/>
          </a:xfrm>
        </p:grpSpPr>
        <p:cxnSp>
          <p:nvCxnSpPr>
            <p:cNvPr id="102402"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102403"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102404"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02405" name="MH_Other_4"/>
          <p:cNvSpPr txBox="1"/>
          <p:nvPr>
            <p:custDataLst>
              <p:tags r:id="rId1"/>
            </p:custDataLst>
          </p:nvPr>
        </p:nvSpPr>
        <p:spPr>
          <a:xfrm>
            <a:off x="677863" y="431800"/>
            <a:ext cx="5202237" cy="461963"/>
          </a:xfrm>
          <a:prstGeom prst="rect">
            <a:avLst/>
          </a:prstGeom>
          <a:noFill/>
          <a:ln w="9525">
            <a:noFill/>
          </a:ln>
        </p:spPr>
        <p:txBody>
          <a:bodyPr anchor="t" anchorCtr="0">
            <a:spAutoFit/>
          </a:bodyPr>
          <a:lstStyle/>
          <a:p>
            <a:pPr algn="ctr">
              <a:buClrTx/>
              <a:buFontTx/>
            </a:pPr>
            <a:r>
              <a:rPr lang="zh-CN" altLang="en-US" sz="2400" b="1" dirty="0">
                <a:solidFill>
                  <a:srgbClr val="E95D0E"/>
                </a:solidFill>
                <a:latin typeface="微软雅黑" panose="020B0503020204020204" pitchFamily="34" charset="-122"/>
                <a:ea typeface="微软雅黑" panose="020B0503020204020204" pitchFamily="34" charset="-122"/>
              </a:rPr>
              <a:t>二、冠词</a:t>
            </a:r>
          </a:p>
        </p:txBody>
      </p:sp>
      <p:sp>
        <p:nvSpPr>
          <p:cNvPr id="8" name="TextBox 7"/>
          <p:cNvSpPr txBox="1"/>
          <p:nvPr/>
        </p:nvSpPr>
        <p:spPr>
          <a:xfrm>
            <a:off x="676275" y="1327150"/>
            <a:ext cx="10934700" cy="3970338"/>
          </a:xfrm>
          <a:prstGeom prst="rect">
            <a:avLst/>
          </a:prstGeom>
          <a:noFill/>
        </p:spPr>
        <p:txBody>
          <a:bodyPr>
            <a:spAutoFit/>
          </a:bodyPr>
          <a:lstStyle/>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冠词是帮助说明名词含义的一种虚词。它不能脱离名词而单独存在，也不能单独作句子成分。</a:t>
            </a:r>
          </a:p>
          <a:p>
            <a:pPr marR="0" indent="457200" defTabSz="914400" fontAlgn="auto">
              <a:lnSpc>
                <a:spcPct val="150000"/>
              </a:lnSpc>
              <a:spcBef>
                <a:spcPts val="0"/>
              </a:spcBef>
              <a:spcAft>
                <a:spcPts val="0"/>
              </a:spcAft>
              <a:buClrTx/>
              <a:buSzTx/>
              <a:buFontTx/>
              <a:buNone/>
              <a:defRPr/>
            </a:pPr>
            <a:r>
              <a:rPr kumimoji="0" lang="zh-CN" altLang="en-US" sz="2000" kern="1200" cap="none" spc="0" normalizeH="0" baseline="0" noProof="0" dirty="0">
                <a:solidFill>
                  <a:srgbClr val="FFC000"/>
                </a:solidFill>
                <a:latin typeface="华文琥珀" pitchFamily="2" charset="-122"/>
                <a:ea typeface="华文琥珀" pitchFamily="2" charset="-122"/>
                <a:cs typeface="+mn-cs"/>
              </a:rPr>
              <a:t>冠词分为定冠词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the </a:t>
            </a:r>
            <a:r>
              <a:rPr kumimoji="0" lang="zh-CN" altLang="en-US" sz="2000" kern="1200" cap="none" spc="0" normalizeH="0" baseline="0" noProof="0" dirty="0">
                <a:solidFill>
                  <a:srgbClr val="FFC000"/>
                </a:solidFill>
                <a:latin typeface="华文琥珀" pitchFamily="2" charset="-122"/>
                <a:ea typeface="华文琥珀" pitchFamily="2" charset="-122"/>
                <a:cs typeface="+mn-cs"/>
              </a:rPr>
              <a:t>和不定冠词</a:t>
            </a:r>
            <a:r>
              <a:rPr kumimoji="0" lang="en-US" altLang="zh-CN" sz="2000" kern="1200" cap="none" spc="0" normalizeH="0" baseline="0" noProof="0" dirty="0">
                <a:solidFill>
                  <a:srgbClr val="FFC000"/>
                </a:solidFill>
                <a:latin typeface="华文琥珀" pitchFamily="2" charset="-122"/>
                <a:ea typeface="华文琥珀" pitchFamily="2" charset="-122"/>
                <a:cs typeface="+mn-cs"/>
              </a:rPr>
              <a:t>a (an) </a:t>
            </a:r>
            <a:r>
              <a:rPr kumimoji="0" lang="zh-CN" altLang="en-US" sz="2000" kern="1200" cap="none" spc="0" normalizeH="0" baseline="0" noProof="0" dirty="0">
                <a:solidFill>
                  <a:srgbClr val="FFC000"/>
                </a:solidFill>
                <a:latin typeface="华文琥珀" pitchFamily="2" charset="-122"/>
                <a:ea typeface="华文琥珀" pitchFamily="2" charset="-122"/>
                <a:cs typeface="+mn-cs"/>
              </a:rPr>
              <a:t>两种。</a:t>
            </a: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endParaRPr kumimoji="0" lang="en-US" altLang="zh-CN" sz="2000" kern="1200" cap="none" spc="0" normalizeH="0" baseline="0" noProof="0" dirty="0">
              <a:solidFill>
                <a:srgbClr val="FFC000"/>
              </a:solidFill>
              <a:latin typeface="华文琥珀" pitchFamily="2" charset="-122"/>
              <a:ea typeface="华文琥珀" pitchFamily="2" charset="-122"/>
              <a:cs typeface="+mn-cs"/>
            </a:endParaRPr>
          </a:p>
          <a:p>
            <a:pPr marR="0" indent="457200" defTabSz="914400" fontAlgn="auto">
              <a:lnSpc>
                <a:spcPct val="150000"/>
              </a:lnSpc>
              <a:spcBef>
                <a:spcPts val="0"/>
              </a:spcBef>
              <a:spcAft>
                <a:spcPts val="0"/>
              </a:spcAft>
              <a:buClrTx/>
              <a:buSzTx/>
              <a:buFontTx/>
              <a:buNone/>
              <a:defRPr/>
            </a:pPr>
            <a:r>
              <a:rPr kumimoji="0" lang="zh-CN" altLang="en-US" kern="1200" cap="none" spc="0" normalizeH="0" baseline="0" noProof="0" dirty="0">
                <a:latin typeface="+mn-ea"/>
                <a:ea typeface="+mn-ea"/>
                <a:cs typeface="+mn-cs"/>
              </a:rPr>
              <a:t>    零冠词主要指不使用冠词的情况，但不包括冠词省略的情况。</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1</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）在表示国名、地名、人名等专有名词前。</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）名词前已有作定语的指示代词、物主代词、不定代词或名词所有格时。</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）不可数名词和复数名词表示一类人或物时。</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4</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）在星期、月份、季节、节日前。</a:t>
            </a:r>
          </a:p>
          <a:p>
            <a:pPr marL="457200" marR="0" lvl="1" indent="45720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5</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）在称呼语或表示头衔的名词前。</a:t>
            </a:r>
          </a:p>
        </p:txBody>
      </p:sp>
      <p:pic>
        <p:nvPicPr>
          <p:cNvPr id="102407" name="图片 13" descr="QQ截图20170626203306.png"/>
          <p:cNvPicPr>
            <a:picLocks noChangeAspect="1"/>
          </p:cNvPicPr>
          <p:nvPr/>
        </p:nvPicPr>
        <p:blipFill>
          <a:blip r:embed="rId6" cstate="print"/>
          <a:stretch>
            <a:fillRect/>
          </a:stretch>
        </p:blipFill>
        <p:spPr>
          <a:xfrm>
            <a:off x="1190625" y="2371725"/>
            <a:ext cx="1200150" cy="361950"/>
          </a:xfrm>
          <a:prstGeom prst="rect">
            <a:avLst/>
          </a:prstGeom>
          <a:noFill/>
          <a:ln w="9525">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Lead-in.wmv">
            <a:hlinkClick r:id="" action="ppaction://media"/>
          </p:cNvPr>
          <p:cNvPicPr>
            <a:picLocks noRot="1" noChangeAspect="1"/>
          </p:cNvPicPr>
          <p:nvPr>
            <a:videoFile r:link="rId2"/>
            <p:extLst>
              <p:ext uri="{DAA4B4D4-6D71-4841-9C94-3DE7FCFB9230}">
                <p14:media xmlns="" xmlns:p14="http://schemas.microsoft.com/office/powerpoint/2010/main" r:link="rId6"/>
              </p:ext>
            </p:extLst>
          </p:nvPr>
        </p:nvPicPr>
        <p:blipFill>
          <a:blip r:embed="rId7" cstate="print"/>
          <a:stretch>
            <a:fillRect/>
          </a:stretch>
        </p:blipFill>
        <p:spPr>
          <a:xfrm>
            <a:off x="4686618" y="2354580"/>
            <a:ext cx="7408862" cy="4168775"/>
          </a:xfrm>
          <a:prstGeom prst="rect">
            <a:avLst/>
          </a:prstGeom>
          <a:noFill/>
          <a:ln w="9525">
            <a:noFill/>
          </a:ln>
        </p:spPr>
      </p:pic>
      <p:sp>
        <p:nvSpPr>
          <p:cNvPr id="14338" name="MH_SubTitle_1"/>
          <p:cNvSpPr/>
          <p:nvPr>
            <p:custDataLst>
              <p:tags r:id="rId3"/>
            </p:custDataLst>
          </p:nvPr>
        </p:nvSpPr>
        <p:spPr>
          <a:xfrm>
            <a:off x="0" y="751840"/>
            <a:ext cx="6118225" cy="3179445"/>
          </a:xfrm>
          <a:prstGeom prst="parallelogram">
            <a:avLst>
              <a:gd name="adj" fmla="val 20404"/>
            </a:avLst>
          </a:prstGeom>
          <a:solidFill>
            <a:srgbClr val="E56858"/>
          </a:solidFill>
          <a:ln w="9525">
            <a:noFill/>
          </a:ln>
        </p:spPr>
        <p:txBody>
          <a:bodyPr lIns="0" tIns="0" rIns="0" bIns="0" anchor="ctr" anchorCtr="0"/>
          <a:lstStyle/>
          <a:p>
            <a:pPr algn="just" eaLnBrk="1" hangingPunct="1"/>
            <a:r>
              <a:rPr lang="en-US" altLang="zh-CN" sz="2000" b="1" dirty="0">
                <a:solidFill>
                  <a:srgbClr val="FFFFFF"/>
                </a:solidFill>
                <a:latin typeface="Segoe Print" panose="02000600000000000000" charset="0"/>
                <a:ea typeface="微软雅黑" panose="020B0503020204020204" pitchFamily="34" charset="-122"/>
                <a:cs typeface="Segoe Print" panose="02000600000000000000" charset="0"/>
              </a:rPr>
              <a:t>Watch the video by scanning the QR code, and then discuss the</a:t>
            </a:r>
          </a:p>
          <a:p>
            <a:pPr algn="just" eaLnBrk="1" hangingPunct="1"/>
            <a:r>
              <a:rPr lang="en-US" altLang="zh-CN" sz="2000" b="1" dirty="0">
                <a:solidFill>
                  <a:srgbClr val="FFFFFF"/>
                </a:solidFill>
                <a:latin typeface="Segoe Print" panose="02000600000000000000" charset="0"/>
                <a:ea typeface="微软雅黑" panose="020B0503020204020204" pitchFamily="34" charset="-122"/>
                <a:cs typeface="Segoe Print" panose="02000600000000000000" charset="0"/>
              </a:rPr>
              <a:t>question “Which kind of places do you want to travel to and why?” with your partners. Here are some words and phrases for your reference.</a:t>
            </a:r>
            <a:endParaRPr lang="da-DK" altLang="zh-CN" sz="2000" dirty="0">
              <a:solidFill>
                <a:srgbClr val="FFFFFF"/>
              </a:solidFill>
              <a:latin typeface="Segoe Print" panose="02000600000000000000" charset="0"/>
              <a:ea typeface="微软雅黑" panose="020B0503020204020204" pitchFamily="34" charset="-122"/>
              <a:cs typeface="Segoe Print" panose="02000600000000000000" charset="0"/>
            </a:endParaRPr>
          </a:p>
        </p:txBody>
      </p:sp>
      <p:sp>
        <p:nvSpPr>
          <p:cNvPr id="14339" name="MH_Other_1"/>
          <p:cNvSpPr txBox="1"/>
          <p:nvPr>
            <p:custDataLst>
              <p:tags r:id="rId4"/>
            </p:custDataLst>
          </p:nvPr>
        </p:nvSpPr>
        <p:spPr>
          <a:xfrm>
            <a:off x="-192405" y="73660"/>
            <a:ext cx="1219200" cy="1200150"/>
          </a:xfrm>
          <a:prstGeom prst="rect">
            <a:avLst/>
          </a:prstGeom>
          <a:noFill/>
          <a:ln w="9525">
            <a:noFill/>
          </a:ln>
        </p:spPr>
        <p:txBody>
          <a:bodyPr lIns="0" tIns="0" rIns="0" bIns="0" anchor="ctr" anchorCtr="0"/>
          <a:lstStyle/>
          <a:p>
            <a:pPr algn="ctr" eaLnBrk="1" hangingPunct="1"/>
            <a:r>
              <a:rPr lang="en-US" altLang="zh-CN" sz="8800" b="1" i="1" dirty="0">
                <a:solidFill>
                  <a:srgbClr val="E56858"/>
                </a:solidFill>
                <a:latin typeface="Ink Free" panose="03080402000500000000" charset="0"/>
                <a:ea typeface="Aharoni"/>
                <a:cs typeface="Ink Free" panose="03080402000500000000" charset="0"/>
              </a:rPr>
              <a:t>1</a:t>
            </a:r>
          </a:p>
        </p:txBody>
      </p:sp>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矩形 2"/>
          <p:cNvSpPr/>
          <p:nvPr/>
        </p:nvSpPr>
        <p:spPr>
          <a:xfrm>
            <a:off x="1374775" y="2078038"/>
            <a:ext cx="9598025" cy="2308225"/>
          </a:xfrm>
          <a:prstGeom prst="rect">
            <a:avLst/>
          </a:prstGeom>
          <a:noFill/>
          <a:ln w="9525">
            <a:noFill/>
          </a:ln>
        </p:spPr>
        <p:txBody>
          <a:bodyPr anchor="t" anchorCtr="0">
            <a:spAutoFit/>
          </a:bodyPr>
          <a:lstStyle/>
          <a:p>
            <a:pPr>
              <a:lnSpc>
                <a:spcPct val="150000"/>
              </a:lnSpc>
            </a:pPr>
            <a:r>
              <a:rPr lang="en-US" altLang="zh-CN" sz="2400" dirty="0">
                <a:latin typeface="Calibri" panose="020F0502020204030204" charset="0"/>
                <a:ea typeface="宋体" panose="02010600030101010101" pitchFamily="2" charset="-122"/>
              </a:rPr>
              <a:t>1  My father encourages me ____________ (to learn, to do) English.</a:t>
            </a:r>
          </a:p>
          <a:p>
            <a:pPr>
              <a:lnSpc>
                <a:spcPct val="150000"/>
              </a:lnSpc>
            </a:pPr>
            <a:r>
              <a:rPr lang="en-US" altLang="zh-CN" sz="2400" dirty="0">
                <a:latin typeface="Calibri" panose="020F0502020204030204" charset="0"/>
                <a:ea typeface="宋体" panose="02010600030101010101" pitchFamily="2" charset="-122"/>
              </a:rPr>
              <a:t>2  I get up early ___________ (to do, to have) exercise.</a:t>
            </a:r>
          </a:p>
          <a:p>
            <a:pPr>
              <a:lnSpc>
                <a:spcPct val="150000"/>
              </a:lnSpc>
            </a:pPr>
            <a:r>
              <a:rPr lang="en-US" altLang="zh-CN" sz="2400" dirty="0">
                <a:latin typeface="Calibri" panose="020F0502020204030204" charset="0"/>
                <a:ea typeface="宋体" panose="02010600030101010101" pitchFamily="2" charset="-122"/>
              </a:rPr>
              <a:t>3  She ____ (is, was) from a small town in Guizhou Province.</a:t>
            </a:r>
          </a:p>
          <a:p>
            <a:pPr>
              <a:lnSpc>
                <a:spcPct val="150000"/>
              </a:lnSpc>
            </a:pPr>
            <a:r>
              <a:rPr lang="en-US" altLang="zh-CN" sz="2400" dirty="0">
                <a:latin typeface="Calibri" panose="020F0502020204030204" charset="0"/>
                <a:ea typeface="宋体" panose="02010600030101010101" pitchFamily="2" charset="-122"/>
              </a:rPr>
              <a:t>4  My classmate _______ (can, may) swim very well.</a:t>
            </a:r>
            <a:endParaRPr lang="zh-CN" altLang="en-US" sz="2400" dirty="0">
              <a:latin typeface="Calibri" panose="020F0502020204030204" charset="0"/>
              <a:ea typeface="宋体" panose="02010600030101010101" pitchFamily="2" charset="-122"/>
            </a:endParaRPr>
          </a:p>
        </p:txBody>
      </p:sp>
      <p:sp>
        <p:nvSpPr>
          <p:cNvPr id="4" name="矩形 3"/>
          <p:cNvSpPr/>
          <p:nvPr/>
        </p:nvSpPr>
        <p:spPr>
          <a:xfrm>
            <a:off x="1500188" y="1114425"/>
            <a:ext cx="714533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correct verbs.</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（选择适当的动词填空。）</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103427" name="组合 7"/>
          <p:cNvGrpSpPr/>
          <p:nvPr/>
        </p:nvGrpSpPr>
        <p:grpSpPr>
          <a:xfrm>
            <a:off x="774700" y="823913"/>
            <a:ext cx="963613" cy="900112"/>
            <a:chOff x="953972" y="653411"/>
            <a:chExt cx="964287" cy="900000"/>
          </a:xfrm>
        </p:grpSpPr>
        <p:sp>
          <p:nvSpPr>
            <p:cNvPr id="6" name="MH_Other_1"/>
            <p:cNvSpPr>
              <a:spLocks noChangeAspect="1"/>
            </p:cNvSpPr>
            <p:nvPr>
              <p:custDataLst>
                <p:tags r:id="rId1"/>
              </p:custDataLst>
            </p:nvPr>
          </p:nvSpPr>
          <p:spPr>
            <a:xfrm rot="16200000">
              <a:off x="986115"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103429" name="TextBox 6"/>
            <p:cNvSpPr txBox="1"/>
            <p:nvPr/>
          </p:nvSpPr>
          <p:spPr>
            <a:xfrm>
              <a:off x="1219202" y="842678"/>
              <a:ext cx="439271" cy="523220"/>
            </a:xfrm>
            <a:prstGeom prst="rect">
              <a:avLst/>
            </a:prstGeom>
            <a:noFill/>
            <a:ln w="9525">
              <a:noFill/>
            </a:ln>
          </p:spPr>
          <p:txBody>
            <a:bodyPr anchor="t" anchorCtr="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153025" y="219075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to learn</a:t>
            </a:r>
            <a:endParaRPr lang="zh-CN" altLang="en-US" sz="2400" b="1" i="1" dirty="0">
              <a:solidFill>
                <a:srgbClr val="FF0000"/>
              </a:solidFill>
              <a:latin typeface="Calibri" panose="020F0502020204030204" charset="0"/>
              <a:ea typeface="宋体" panose="02010600030101010101" pitchFamily="2" charset="-122"/>
            </a:endParaRPr>
          </a:p>
        </p:txBody>
      </p:sp>
      <p:sp>
        <p:nvSpPr>
          <p:cNvPr id="9" name="矩形 8"/>
          <p:cNvSpPr/>
          <p:nvPr/>
        </p:nvSpPr>
        <p:spPr>
          <a:xfrm>
            <a:off x="3543300" y="277495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 to do</a:t>
            </a:r>
            <a:endParaRPr lang="zh-CN" altLang="en-US" sz="2400" b="1" i="1" dirty="0">
              <a:solidFill>
                <a:srgbClr val="FF0000"/>
              </a:solidFill>
              <a:latin typeface="Calibri" panose="020F0502020204030204" charset="0"/>
              <a:ea typeface="宋体" panose="02010600030101010101" pitchFamily="2" charset="-122"/>
            </a:endParaRPr>
          </a:p>
        </p:txBody>
      </p:sp>
      <p:sp>
        <p:nvSpPr>
          <p:cNvPr id="10" name="矩形 9"/>
          <p:cNvSpPr/>
          <p:nvPr/>
        </p:nvSpPr>
        <p:spPr>
          <a:xfrm>
            <a:off x="2371725" y="330835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is</a:t>
            </a:r>
            <a:endParaRPr lang="zh-CN" altLang="en-US" sz="2400" b="1" i="1" dirty="0">
              <a:solidFill>
                <a:srgbClr val="FF0000"/>
              </a:solidFill>
              <a:latin typeface="Calibri" panose="020F0502020204030204" charset="0"/>
              <a:ea typeface="宋体" panose="02010600030101010101" pitchFamily="2" charset="-122"/>
            </a:endParaRPr>
          </a:p>
        </p:txBody>
      </p:sp>
      <p:sp>
        <p:nvSpPr>
          <p:cNvPr id="11" name="矩形 10"/>
          <p:cNvSpPr/>
          <p:nvPr/>
        </p:nvSpPr>
        <p:spPr>
          <a:xfrm>
            <a:off x="3733800" y="3851275"/>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can</a:t>
            </a:r>
            <a:endParaRPr lang="zh-CN" altLang="en-US" sz="2400" b="1" i="1" dirty="0">
              <a:solidFill>
                <a:srgbClr val="FF0000"/>
              </a:solidFill>
              <a:latin typeface="Calibri" panose="020F0502020204030204" charset="0"/>
              <a:ea typeface="宋体"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矩形 2"/>
          <p:cNvSpPr/>
          <p:nvPr/>
        </p:nvSpPr>
        <p:spPr>
          <a:xfrm>
            <a:off x="1196975" y="1849438"/>
            <a:ext cx="9598025" cy="1754187"/>
          </a:xfrm>
          <a:prstGeom prst="rect">
            <a:avLst/>
          </a:prstGeom>
          <a:noFill/>
          <a:ln w="9525">
            <a:noFill/>
          </a:ln>
        </p:spPr>
        <p:txBody>
          <a:bodyPr anchor="t" anchorCtr="0">
            <a:spAutoFit/>
          </a:bodyPr>
          <a:lstStyle/>
          <a:p>
            <a:pPr>
              <a:lnSpc>
                <a:spcPct val="150000"/>
              </a:lnSpc>
            </a:pPr>
            <a:r>
              <a:rPr lang="en-US" altLang="zh-CN" sz="2400" dirty="0">
                <a:latin typeface="Calibri" panose="020F0502020204030204" charset="0"/>
                <a:ea typeface="宋体" panose="02010600030101010101" pitchFamily="2" charset="-122"/>
              </a:rPr>
              <a:t>1  What’s ________ (the, a) matter with you today?</a:t>
            </a:r>
          </a:p>
          <a:p>
            <a:pPr>
              <a:lnSpc>
                <a:spcPct val="150000"/>
              </a:lnSpc>
            </a:pPr>
            <a:r>
              <a:rPr lang="en-US" altLang="zh-CN" sz="2400" dirty="0">
                <a:latin typeface="Calibri" panose="020F0502020204030204" charset="0"/>
                <a:ea typeface="宋体" panose="02010600030101010101" pitchFamily="2" charset="-122"/>
              </a:rPr>
              <a:t>2  Please give me _____ (an, the) orange.</a:t>
            </a:r>
          </a:p>
          <a:p>
            <a:pPr>
              <a:lnSpc>
                <a:spcPct val="150000"/>
              </a:lnSpc>
            </a:pPr>
            <a:r>
              <a:rPr lang="en-US" altLang="zh-CN" sz="2400" dirty="0">
                <a:latin typeface="Calibri" panose="020F0502020204030204" charset="0"/>
                <a:ea typeface="宋体" panose="02010600030101010101" pitchFamily="2" charset="-122"/>
              </a:rPr>
              <a:t>3  ________ (A, An) apple ___ (the, a) day keep _____ (the, a) doctor away.</a:t>
            </a:r>
            <a:endParaRPr lang="zh-CN" altLang="en-US" sz="2400" dirty="0">
              <a:latin typeface="Calibri" panose="020F0502020204030204" charset="0"/>
              <a:ea typeface="宋体" panose="02010600030101010101" pitchFamily="2" charset="-122"/>
            </a:endParaRPr>
          </a:p>
        </p:txBody>
      </p:sp>
      <p:sp>
        <p:nvSpPr>
          <p:cNvPr id="4" name="矩形 3"/>
          <p:cNvSpPr/>
          <p:nvPr/>
        </p:nvSpPr>
        <p:spPr>
          <a:xfrm>
            <a:off x="1500188" y="1219200"/>
            <a:ext cx="75057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the correct articles.</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（用恰当的冠词填空。）</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 name="组合 7"/>
          <p:cNvGrpSpPr/>
          <p:nvPr/>
        </p:nvGrpSpPr>
        <p:grpSpPr>
          <a:xfrm>
            <a:off x="774672" y="928403"/>
            <a:ext cx="964286" cy="900000"/>
            <a:chOff x="953972" y="653411"/>
            <a:chExt cx="964287" cy="900000"/>
          </a:xfrm>
          <a:solidFill>
            <a:srgbClr val="0495EE"/>
          </a:solidFill>
        </p:grpSpPr>
        <p:sp>
          <p:nvSpPr>
            <p:cNvPr id="6"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itchFamily="49" charset="-122"/>
                <a:ea typeface="幼圆" pitchFamily="49" charset="-122"/>
                <a:cs typeface="+mn-cs"/>
              </a:endParaRPr>
            </a:p>
          </p:txBody>
        </p:sp>
        <p:sp>
          <p:nvSpPr>
            <p:cNvPr id="7" name="TextBox 6"/>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8" name="矩形 7"/>
          <p:cNvSpPr/>
          <p:nvPr/>
        </p:nvSpPr>
        <p:spPr>
          <a:xfrm>
            <a:off x="2724150" y="194945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the</a:t>
            </a:r>
            <a:endParaRPr lang="zh-CN" altLang="en-US" sz="2400" b="1" i="1" dirty="0">
              <a:solidFill>
                <a:srgbClr val="FF0000"/>
              </a:solidFill>
              <a:latin typeface="Calibri" panose="020F0502020204030204" charset="0"/>
              <a:ea typeface="宋体" panose="02010600030101010101" pitchFamily="2" charset="-122"/>
            </a:endParaRPr>
          </a:p>
        </p:txBody>
      </p:sp>
      <p:sp>
        <p:nvSpPr>
          <p:cNvPr id="9" name="矩形 8"/>
          <p:cNvSpPr/>
          <p:nvPr/>
        </p:nvSpPr>
        <p:spPr>
          <a:xfrm>
            <a:off x="3629025" y="254000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an</a:t>
            </a:r>
            <a:endParaRPr lang="zh-CN" altLang="en-US" sz="2400" b="1" i="1" dirty="0">
              <a:solidFill>
                <a:srgbClr val="FF0000"/>
              </a:solidFill>
              <a:latin typeface="Calibri" panose="020F0502020204030204" charset="0"/>
              <a:ea typeface="宋体" panose="02010600030101010101" pitchFamily="2" charset="-122"/>
            </a:endParaRPr>
          </a:p>
        </p:txBody>
      </p:sp>
      <p:sp>
        <p:nvSpPr>
          <p:cNvPr id="10" name="矩形 9"/>
          <p:cNvSpPr/>
          <p:nvPr/>
        </p:nvSpPr>
        <p:spPr>
          <a:xfrm>
            <a:off x="4533900" y="3063875"/>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a</a:t>
            </a:r>
            <a:endParaRPr lang="zh-CN" altLang="en-US" sz="2400" b="1" i="1" dirty="0">
              <a:solidFill>
                <a:srgbClr val="FF0000"/>
              </a:solidFill>
              <a:latin typeface="Calibri" panose="020F0502020204030204" charset="0"/>
              <a:ea typeface="宋体" panose="02010600030101010101" pitchFamily="2" charset="-122"/>
            </a:endParaRPr>
          </a:p>
        </p:txBody>
      </p:sp>
      <p:sp>
        <p:nvSpPr>
          <p:cNvPr id="11" name="矩形 10"/>
          <p:cNvSpPr/>
          <p:nvPr/>
        </p:nvSpPr>
        <p:spPr>
          <a:xfrm>
            <a:off x="1743075" y="3054350"/>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An</a:t>
            </a:r>
            <a:endParaRPr lang="zh-CN" altLang="en-US" sz="2400" b="1" i="1" dirty="0">
              <a:solidFill>
                <a:srgbClr val="FF0000"/>
              </a:solidFill>
              <a:latin typeface="Calibri" panose="020F0502020204030204" charset="0"/>
              <a:ea typeface="宋体" panose="02010600030101010101" pitchFamily="2" charset="-122"/>
            </a:endParaRPr>
          </a:p>
        </p:txBody>
      </p:sp>
      <p:sp>
        <p:nvSpPr>
          <p:cNvPr id="12" name="矩形 11"/>
          <p:cNvSpPr/>
          <p:nvPr/>
        </p:nvSpPr>
        <p:spPr>
          <a:xfrm>
            <a:off x="7229475" y="3057525"/>
            <a:ext cx="1838325" cy="461963"/>
          </a:xfrm>
          <a:prstGeom prst="rect">
            <a:avLst/>
          </a:prstGeom>
          <a:noFill/>
          <a:ln w="9525">
            <a:noFill/>
          </a:ln>
        </p:spPr>
        <p:txBody>
          <a:bodyPr anchor="t" anchorCtr="0">
            <a:spAutoFit/>
          </a:bodyPr>
          <a:lstStyle/>
          <a:p>
            <a:r>
              <a:rPr lang="en-US" altLang="zh-CN" sz="2400" b="1" i="1" dirty="0">
                <a:solidFill>
                  <a:srgbClr val="FF0000"/>
                </a:solidFill>
                <a:latin typeface="Calibri" panose="020F0502020204030204" charset="0"/>
                <a:ea typeface="宋体" panose="02010600030101010101" pitchFamily="2" charset="-122"/>
              </a:rPr>
              <a:t>the</a:t>
            </a:r>
            <a:endParaRPr lang="zh-CN" altLang="en-US" sz="2400" b="1" i="1" dirty="0">
              <a:solidFill>
                <a:srgbClr val="FF0000"/>
              </a:solidFill>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12"/>
          <p:cNvSpPr txBox="1"/>
          <p:nvPr/>
        </p:nvSpPr>
        <p:spPr>
          <a:xfrm>
            <a:off x="1012825" y="457200"/>
            <a:ext cx="5354638" cy="669925"/>
          </a:xfrm>
          <a:prstGeom prst="rect">
            <a:avLst/>
          </a:prstGeom>
          <a:noFill/>
          <a:ln w="9525">
            <a:noFill/>
          </a:ln>
        </p:spPr>
        <p:txBody>
          <a:bodyPr anchor="t" anchorCtr="0">
            <a:spAutoFit/>
          </a:bodyPr>
          <a:lstStyle/>
          <a:p>
            <a:pPr>
              <a:lnSpc>
                <a:spcPct val="130000"/>
              </a:lnSpc>
              <a:spcAft>
                <a:spcPts val="900"/>
              </a:spcAft>
            </a:pPr>
            <a:r>
              <a:rPr lang="en-US" altLang="zh-CN" sz="3200" dirty="0">
                <a:solidFill>
                  <a:schemeClr val="accent2"/>
                </a:solidFill>
                <a:latin typeface="Times New Roman" panose="02020603050405020304" pitchFamily="18" charset="0"/>
                <a:ea typeface="微软雅黑" panose="020B0503020204020204" pitchFamily="34" charset="-122"/>
              </a:rPr>
              <a:t>Notes</a:t>
            </a:r>
          </a:p>
        </p:txBody>
      </p:sp>
      <p:sp>
        <p:nvSpPr>
          <p:cNvPr id="5" name="矩形 4"/>
          <p:cNvSpPr/>
          <p:nvPr/>
        </p:nvSpPr>
        <p:spPr>
          <a:xfrm>
            <a:off x="1382713" y="1577975"/>
            <a:ext cx="8047038" cy="5238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Useful Expressions for Notes</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pic>
        <p:nvPicPr>
          <p:cNvPr id="111619" name="图片 5" descr="QQ截图20170626203306.png"/>
          <p:cNvPicPr>
            <a:picLocks noChangeAspect="1"/>
          </p:cNvPicPr>
          <p:nvPr/>
        </p:nvPicPr>
        <p:blipFill>
          <a:blip r:embed="rId2" cstate="print"/>
          <a:stretch>
            <a:fillRect/>
          </a:stretch>
        </p:blipFill>
        <p:spPr>
          <a:xfrm>
            <a:off x="1409700" y="2441575"/>
            <a:ext cx="9525000" cy="2914650"/>
          </a:xfrm>
          <a:prstGeom prst="rect">
            <a:avLst/>
          </a:prstGeom>
          <a:noFill/>
          <a:ln w="9525">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5"/>
          <p:cNvPicPr>
            <a:picLocks noChangeAspect="1"/>
          </p:cNvPicPr>
          <p:nvPr/>
        </p:nvPicPr>
        <p:blipFill>
          <a:blip r:embed="rId3" cstate="print"/>
          <a:stretch>
            <a:fillRect/>
          </a:stretch>
        </p:blipFill>
        <p:spPr>
          <a:xfrm>
            <a:off x="180340" y="161925"/>
            <a:ext cx="4888230" cy="6533515"/>
          </a:xfrm>
          <a:prstGeom prst="rect">
            <a:avLst/>
          </a:prstGeom>
        </p:spPr>
      </p:pic>
      <p:sp>
        <p:nvSpPr>
          <p:cNvPr id="3" name="矩形 2"/>
          <p:cNvSpPr/>
          <p:nvPr/>
        </p:nvSpPr>
        <p:spPr>
          <a:xfrm>
            <a:off x="5533073" y="2609850"/>
            <a:ext cx="6199505" cy="1014730"/>
          </a:xfrm>
          <a:prstGeom prst="rect">
            <a:avLst/>
          </a:prstGeom>
          <a:noFill/>
          <a:ln>
            <a:noFill/>
          </a:ln>
        </p:spPr>
        <p:txBody>
          <a:bodyPr wrap="none" rtlCol="0" anchor="t">
            <a:spAutoFit/>
          </a:bodyPr>
          <a:lstStyle/>
          <a:p>
            <a:pPr algn="ctr"/>
            <a:r>
              <a:rPr lang="en-US" altLang="zh-CN" sz="6000" b="1">
                <a:gradFill>
                  <a:gsLst>
                    <a:gs pos="0">
                      <a:srgbClr val="E30000"/>
                    </a:gs>
                    <a:gs pos="100000">
                      <a:srgbClr val="760303"/>
                    </a:gs>
                  </a:gsLst>
                  <a:lin scaled="0"/>
                </a:gradFill>
                <a:effectLst>
                  <a:reflection blurRad="6350" stA="53000" endA="300" endPos="35500" dir="5400000" sy="-90000" algn="bl" rotWithShape="0"/>
                </a:effectLst>
                <a:latin typeface="Ink Free" panose="03080402000500000000" charset="0"/>
                <a:cs typeface="Ink Free" panose="03080402000500000000" charset="0"/>
              </a:rPr>
              <a:t>Always on the way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H_SubTitle_1"/>
          <p:cNvSpPr/>
          <p:nvPr>
            <p:custDataLst>
              <p:tags r:id="rId2"/>
            </p:custDataLst>
          </p:nvPr>
        </p:nvSpPr>
        <p:spPr>
          <a:xfrm>
            <a:off x="844550" y="706438"/>
            <a:ext cx="10483850" cy="942975"/>
          </a:xfrm>
          <a:prstGeom prst="parallelogram">
            <a:avLst>
              <a:gd name="adj" fmla="val 20379"/>
            </a:avLst>
          </a:prstGeom>
          <a:solidFill>
            <a:srgbClr val="31BEA6"/>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again and choose the correct words to fill in the blanks.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6387" name="MH_Other_1"/>
          <p:cNvSpPr txBox="1"/>
          <p:nvPr>
            <p:custDataLst>
              <p:tags r:id="rId3"/>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31BEA6"/>
                </a:solidFill>
                <a:latin typeface="Elephant" pitchFamily="18" charset="0"/>
                <a:ea typeface="Aharoni"/>
              </a:rPr>
              <a:t>2</a:t>
            </a:r>
            <a:endParaRPr lang="zh-CN" altLang="en-US" sz="8800" i="1" dirty="0">
              <a:solidFill>
                <a:srgbClr val="31BEA6"/>
              </a:solidFill>
              <a:latin typeface="Elephant" pitchFamily="18" charset="0"/>
              <a:ea typeface="Aharoni"/>
            </a:endParaRPr>
          </a:p>
        </p:txBody>
      </p:sp>
      <p:pic>
        <p:nvPicPr>
          <p:cNvPr id="16388" name="图片 16" descr="QQ截图20170626203306.png"/>
          <p:cNvPicPr>
            <a:picLocks noChangeAspect="1"/>
          </p:cNvPicPr>
          <p:nvPr/>
        </p:nvPicPr>
        <p:blipFill>
          <a:blip r:embed="rId5" cstate="print"/>
          <a:stretch>
            <a:fillRect/>
          </a:stretch>
        </p:blipFill>
        <p:spPr>
          <a:xfrm>
            <a:off x="1176338" y="1955800"/>
            <a:ext cx="9453562" cy="798513"/>
          </a:xfrm>
          <a:prstGeom prst="rect">
            <a:avLst/>
          </a:prstGeom>
          <a:noFill/>
          <a:ln w="9525">
            <a:noFill/>
          </a:ln>
        </p:spPr>
      </p:pic>
      <p:sp>
        <p:nvSpPr>
          <p:cNvPr id="18" name="TextBox 17"/>
          <p:cNvSpPr txBox="1"/>
          <p:nvPr/>
        </p:nvSpPr>
        <p:spPr>
          <a:xfrm>
            <a:off x="1076325" y="3087688"/>
            <a:ext cx="9972675" cy="2894013"/>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What is it about new places that attract us to them? We___________ wander, explore and discover. What  drives us to fly around the world, to touch a wall, to find our likes and our__________ ? It’s in our veins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血管</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It’s human nature that drives us farther, that pushes us higher, that shows us who we are and breaks  us________.</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Once you’ve touched the world, you’ve changed yours_____________ . It’s a craving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雕像；雕刻品</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that  exists in all of us, which leaves you with only one_________ . You pick a place, you buy a ticket, you pack a bag,__________________ , and you go again.</a:t>
            </a:r>
          </a:p>
        </p:txBody>
      </p:sp>
      <p:sp>
        <p:nvSpPr>
          <p:cNvPr id="19" name="TextBox 18"/>
          <p:cNvSpPr txBox="1"/>
          <p:nvPr/>
        </p:nvSpPr>
        <p:spPr>
          <a:xfrm>
            <a:off x="6789738" y="3062288"/>
            <a:ext cx="1414462"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thirst to</a:t>
            </a:r>
            <a:endParaRPr lang="zh-CN" altLang="en-US" sz="2800" dirty="0">
              <a:solidFill>
                <a:srgbClr val="FF0000"/>
              </a:solidFill>
              <a:latin typeface="Calibri" panose="020F0502020204030204" charset="0"/>
            </a:endParaRPr>
          </a:p>
        </p:txBody>
      </p:sp>
      <p:sp>
        <p:nvSpPr>
          <p:cNvPr id="20" name="TextBox 19"/>
          <p:cNvSpPr txBox="1"/>
          <p:nvPr/>
        </p:nvSpPr>
        <p:spPr>
          <a:xfrm>
            <a:off x="1576388" y="3843338"/>
            <a:ext cx="1414462"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dislikes</a:t>
            </a:r>
            <a:endParaRPr lang="zh-CN" altLang="en-US" sz="2800" dirty="0">
              <a:solidFill>
                <a:srgbClr val="FF0000"/>
              </a:solidFill>
              <a:latin typeface="Calibri" panose="020F0502020204030204" charset="0"/>
            </a:endParaRPr>
          </a:p>
        </p:txBody>
      </p:sp>
      <p:sp>
        <p:nvSpPr>
          <p:cNvPr id="21" name="TextBox 20"/>
          <p:cNvSpPr txBox="1"/>
          <p:nvPr/>
        </p:nvSpPr>
        <p:spPr>
          <a:xfrm>
            <a:off x="6496050" y="4246563"/>
            <a:ext cx="141446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free</a:t>
            </a:r>
            <a:endParaRPr lang="zh-CN" altLang="en-US" sz="2800" dirty="0">
              <a:solidFill>
                <a:srgbClr val="FF0000"/>
              </a:solidFill>
              <a:latin typeface="Calibri" panose="020F0502020204030204" charset="0"/>
            </a:endParaRPr>
          </a:p>
        </p:txBody>
      </p:sp>
      <p:sp>
        <p:nvSpPr>
          <p:cNvPr id="22" name="TextBox 21"/>
          <p:cNvSpPr txBox="1"/>
          <p:nvPr/>
        </p:nvSpPr>
        <p:spPr>
          <a:xfrm>
            <a:off x="6956425" y="4595813"/>
            <a:ext cx="141446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forever</a:t>
            </a:r>
            <a:endParaRPr lang="zh-CN" altLang="en-US" sz="2800" dirty="0">
              <a:solidFill>
                <a:srgbClr val="FF0000"/>
              </a:solidFill>
              <a:latin typeface="Calibri" panose="020F0502020204030204" charset="0"/>
            </a:endParaRPr>
          </a:p>
        </p:txBody>
      </p:sp>
      <p:sp>
        <p:nvSpPr>
          <p:cNvPr id="23" name="TextBox 22"/>
          <p:cNvSpPr txBox="1"/>
          <p:nvPr/>
        </p:nvSpPr>
        <p:spPr>
          <a:xfrm>
            <a:off x="7662863" y="5030788"/>
            <a:ext cx="1414462"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option</a:t>
            </a:r>
            <a:endParaRPr lang="zh-CN" altLang="en-US" sz="2800" dirty="0">
              <a:solidFill>
                <a:srgbClr val="FF0000"/>
              </a:solidFill>
              <a:latin typeface="Calibri" panose="020F0502020204030204" charset="0"/>
            </a:endParaRPr>
          </a:p>
        </p:txBody>
      </p:sp>
      <p:sp>
        <p:nvSpPr>
          <p:cNvPr id="24" name="TextBox 23"/>
          <p:cNvSpPr txBox="1"/>
          <p:nvPr/>
        </p:nvSpPr>
        <p:spPr>
          <a:xfrm>
            <a:off x="4603750" y="5399088"/>
            <a:ext cx="217646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charset="0"/>
              </a:rPr>
              <a:t> make a plan</a:t>
            </a:r>
            <a:endParaRPr lang="zh-CN" altLang="en-US" sz="2800" dirty="0">
              <a:solidFill>
                <a:srgbClr val="FF0000"/>
              </a:solidFill>
              <a:latin typeface="Calibri" panose="020F05020202040302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strips(down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3" cstate="print"/>
          <a:stretch>
            <a:fillRect/>
          </a:stretch>
        </p:blipFill>
        <p:spPr>
          <a:xfrm>
            <a:off x="307340" y="371475"/>
            <a:ext cx="4086225" cy="5657850"/>
          </a:xfrm>
          <a:prstGeom prst="rect">
            <a:avLst/>
          </a:prstGeom>
        </p:spPr>
      </p:pic>
      <p:sp>
        <p:nvSpPr>
          <p:cNvPr id="3" name="文本框 2"/>
          <p:cNvSpPr txBox="1"/>
          <p:nvPr/>
        </p:nvSpPr>
        <p:spPr>
          <a:xfrm>
            <a:off x="1015365" y="5576570"/>
            <a:ext cx="2482215" cy="368300"/>
          </a:xfrm>
          <a:prstGeom prst="rect">
            <a:avLst/>
          </a:prstGeom>
          <a:noFill/>
        </p:spPr>
        <p:txBody>
          <a:bodyPr wrap="square" rtlCol="0">
            <a:spAutoFit/>
          </a:bodyPr>
          <a:lstStyle/>
          <a:p>
            <a:r>
              <a:rPr lang="en-US" altLang="zh-CN" b="1">
                <a:latin typeface="Segoe Print" panose="02000600000000000000" charset="0"/>
                <a:cs typeface="Segoe Print" panose="02000600000000000000" charset="0"/>
              </a:rPr>
              <a:t>seaside(</a:t>
            </a:r>
            <a:r>
              <a:rPr lang="zh-CN" altLang="en-US" b="1">
                <a:latin typeface="Segoe Print" panose="02000600000000000000" charset="0"/>
                <a:cs typeface="Segoe Print" panose="02000600000000000000" charset="0"/>
              </a:rPr>
              <a:t>海边</a:t>
            </a:r>
            <a:r>
              <a:rPr lang="en-US" altLang="zh-CN" b="1">
                <a:latin typeface="Segoe Print" panose="02000600000000000000" charset="0"/>
                <a:cs typeface="Segoe Print" panose="02000600000000000000" charset="0"/>
              </a:rPr>
              <a:t>)</a:t>
            </a:r>
          </a:p>
        </p:txBody>
      </p:sp>
      <p:pic>
        <p:nvPicPr>
          <p:cNvPr id="4" name="图片 3" descr="3"/>
          <p:cNvPicPr>
            <a:picLocks noChangeAspect="1"/>
          </p:cNvPicPr>
          <p:nvPr/>
        </p:nvPicPr>
        <p:blipFill>
          <a:blip r:embed="rId4" cstate="print"/>
          <a:stretch>
            <a:fillRect/>
          </a:stretch>
        </p:blipFill>
        <p:spPr>
          <a:xfrm>
            <a:off x="6461125" y="122555"/>
            <a:ext cx="5589270" cy="3275965"/>
          </a:xfrm>
          <a:prstGeom prst="rect">
            <a:avLst/>
          </a:prstGeom>
        </p:spPr>
      </p:pic>
      <p:sp>
        <p:nvSpPr>
          <p:cNvPr id="5" name="文本框 4"/>
          <p:cNvSpPr txBox="1"/>
          <p:nvPr/>
        </p:nvSpPr>
        <p:spPr>
          <a:xfrm>
            <a:off x="8919210" y="203835"/>
            <a:ext cx="3131185" cy="645160"/>
          </a:xfrm>
          <a:prstGeom prst="rect">
            <a:avLst/>
          </a:prstGeom>
          <a:noFill/>
        </p:spPr>
        <p:txBody>
          <a:bodyPr wrap="square" rtlCol="0">
            <a:spAutoFit/>
          </a:bodyPr>
          <a:lstStyle/>
          <a:p>
            <a:pPr algn="ctr"/>
            <a:r>
              <a:rPr lang="en-US" altLang="zh-CN" b="1">
                <a:solidFill>
                  <a:schemeClr val="bg1"/>
                </a:solidFill>
                <a:latin typeface="Segoe Print" panose="02000600000000000000" charset="0"/>
                <a:cs typeface="Segoe Print" panose="02000600000000000000" charset="0"/>
              </a:rPr>
              <a:t>famous tourist attraction</a:t>
            </a:r>
          </a:p>
          <a:p>
            <a:pPr algn="ctr"/>
            <a:r>
              <a:rPr lang="zh-CN" altLang="en-US" b="1">
                <a:solidFill>
                  <a:schemeClr val="bg1"/>
                </a:solidFill>
                <a:latin typeface="Segoe Print" panose="02000600000000000000" charset="0"/>
                <a:cs typeface="Segoe Print" panose="02000600000000000000" charset="0"/>
              </a:rPr>
              <a:t>著名的旅游胜地</a:t>
            </a:r>
          </a:p>
        </p:txBody>
      </p:sp>
      <p:pic>
        <p:nvPicPr>
          <p:cNvPr id="6" name="图片 5" descr="4"/>
          <p:cNvPicPr>
            <a:picLocks noChangeAspect="1"/>
          </p:cNvPicPr>
          <p:nvPr/>
        </p:nvPicPr>
        <p:blipFill>
          <a:blip r:embed="rId5" cstate="print"/>
          <a:stretch>
            <a:fillRect/>
          </a:stretch>
        </p:blipFill>
        <p:spPr>
          <a:xfrm>
            <a:off x="5424170" y="3499485"/>
            <a:ext cx="5080000" cy="3057525"/>
          </a:xfrm>
          <a:prstGeom prst="rect">
            <a:avLst/>
          </a:prstGeom>
        </p:spPr>
      </p:pic>
      <p:sp>
        <p:nvSpPr>
          <p:cNvPr id="7" name="文本框 6"/>
          <p:cNvSpPr txBox="1"/>
          <p:nvPr/>
        </p:nvSpPr>
        <p:spPr>
          <a:xfrm>
            <a:off x="5668645" y="3721100"/>
            <a:ext cx="1758950" cy="645160"/>
          </a:xfrm>
          <a:prstGeom prst="rect">
            <a:avLst/>
          </a:prstGeom>
          <a:noFill/>
        </p:spPr>
        <p:txBody>
          <a:bodyPr wrap="square" rtlCol="0">
            <a:spAutoFit/>
          </a:bodyPr>
          <a:lstStyle/>
          <a:p>
            <a:pPr algn="ctr"/>
            <a:r>
              <a:rPr lang="en-US" altLang="zh-CN" b="1">
                <a:solidFill>
                  <a:srgbClr val="FFFF00"/>
                </a:solidFill>
                <a:latin typeface="Segoe Print" panose="02000600000000000000" charset="0"/>
                <a:cs typeface="Segoe Print" panose="02000600000000000000" charset="0"/>
              </a:rPr>
              <a:t>travel abroad</a:t>
            </a:r>
          </a:p>
          <a:p>
            <a:pPr algn="ctr"/>
            <a:r>
              <a:rPr lang="zh-CN" altLang="en-US" b="1">
                <a:solidFill>
                  <a:srgbClr val="FFFF00"/>
                </a:solidFill>
                <a:latin typeface="Segoe Print" panose="02000600000000000000" charset="0"/>
                <a:cs typeface="Segoe Print" panose="02000600000000000000" charset="0"/>
              </a:rPr>
              <a:t>出国旅行</a:t>
            </a:r>
          </a:p>
        </p:txBody>
      </p:sp>
      <p:sp>
        <p:nvSpPr>
          <p:cNvPr id="9" name="文本框 8"/>
          <p:cNvSpPr txBox="1"/>
          <p:nvPr/>
        </p:nvSpPr>
        <p:spPr>
          <a:xfrm>
            <a:off x="4483100" y="483870"/>
            <a:ext cx="2059305" cy="2553335"/>
          </a:xfrm>
          <a:prstGeom prst="rect">
            <a:avLst/>
          </a:prstGeom>
          <a:noFill/>
        </p:spPr>
        <p:txBody>
          <a:bodyPr wrap="square" rtlCol="0">
            <a:spAutoFit/>
          </a:bodyPr>
          <a:lstStyle/>
          <a:p>
            <a:r>
              <a:rPr lang="en-US" altLang="zh-CN" sz="4000" b="1">
                <a:solidFill>
                  <a:schemeClr val="tx1"/>
                </a:solidFill>
                <a:effectLst>
                  <a:outerShdw blurRad="38100" dist="19050" dir="2700000" algn="tl" rotWithShape="0">
                    <a:schemeClr val="dk1">
                      <a:alpha val="40000"/>
                    </a:schemeClr>
                  </a:outerShdw>
                </a:effectLst>
                <a:latin typeface="Segoe Print" panose="02000600000000000000" charset="0"/>
                <a:cs typeface="Segoe Print" panose="02000600000000000000" charset="0"/>
              </a:rPr>
              <a:t>spend </a:t>
            </a:r>
          </a:p>
          <a:p>
            <a:r>
              <a:rPr lang="en-US" altLang="zh-CN" sz="4000" b="1">
                <a:solidFill>
                  <a:schemeClr val="tx1"/>
                </a:solidFill>
                <a:effectLst>
                  <a:outerShdw blurRad="38100" dist="19050" dir="2700000" algn="tl" rotWithShape="0">
                    <a:schemeClr val="dk1">
                      <a:alpha val="40000"/>
                    </a:schemeClr>
                  </a:outerShdw>
                </a:effectLst>
                <a:latin typeface="Segoe Print" panose="02000600000000000000" charset="0"/>
                <a:cs typeface="Segoe Print" panose="02000600000000000000" charset="0"/>
              </a:rPr>
              <a:t>one’s holiday</a:t>
            </a:r>
          </a:p>
          <a:p>
            <a:r>
              <a:rPr lang="zh-CN" altLang="en-US" sz="4000" b="1">
                <a:solidFill>
                  <a:schemeClr val="tx1"/>
                </a:solidFill>
                <a:effectLst>
                  <a:outerShdw blurRad="38100" dist="19050" dir="2700000" algn="tl" rotWithShape="0">
                    <a:schemeClr val="dk1">
                      <a:alpha val="40000"/>
                    </a:schemeClr>
                  </a:outerShdw>
                </a:effectLst>
                <a:latin typeface="Segoe Print" panose="02000600000000000000" charset="0"/>
                <a:cs typeface="Segoe Print" panose="02000600000000000000" charset="0"/>
              </a:rPr>
              <a:t>度假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7"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p:cNvPicPr>
            <a:picLocks noChangeAspect="1"/>
          </p:cNvPicPr>
          <p:nvPr/>
        </p:nvPicPr>
        <p:blipFill>
          <a:blip r:embed="rId3" cstate="print"/>
          <a:stretch>
            <a:fillRect/>
          </a:stretch>
        </p:blipFill>
        <p:spPr>
          <a:xfrm>
            <a:off x="856615" y="241935"/>
            <a:ext cx="3571875" cy="3928110"/>
          </a:xfrm>
          <a:prstGeom prst="rect">
            <a:avLst/>
          </a:prstGeom>
        </p:spPr>
      </p:pic>
      <p:sp>
        <p:nvSpPr>
          <p:cNvPr id="3" name="文本框 2"/>
          <p:cNvSpPr txBox="1"/>
          <p:nvPr/>
        </p:nvSpPr>
        <p:spPr>
          <a:xfrm>
            <a:off x="507365" y="4266565"/>
            <a:ext cx="4232275" cy="1938020"/>
          </a:xfrm>
          <a:prstGeom prst="rect">
            <a:avLst/>
          </a:prstGeom>
          <a:noFill/>
        </p:spPr>
        <p:txBody>
          <a:bodyPr wrap="square" rtlCol="0">
            <a:spAutoFit/>
          </a:bodyPr>
          <a:lstStyle/>
          <a:p>
            <a:pPr algn="ctr"/>
            <a:r>
              <a:rPr lang="en-US" altLang="zh-CN" sz="4000" b="1">
                <a:latin typeface="Segoe Print" panose="02000600000000000000" charset="0"/>
                <a:cs typeface="Segoe Print" panose="02000600000000000000" charset="0"/>
              </a:rPr>
              <a:t>motivate </a:t>
            </a:r>
          </a:p>
          <a:p>
            <a:pPr algn="ctr"/>
            <a:r>
              <a:rPr lang="zh-CN" altLang="en-US" sz="4000" b="1">
                <a:latin typeface="Segoe Print" panose="02000600000000000000" charset="0"/>
                <a:cs typeface="Segoe Print" panose="02000600000000000000" charset="0"/>
              </a:rPr>
              <a:t>刺激，</a:t>
            </a:r>
          </a:p>
          <a:p>
            <a:pPr algn="ctr"/>
            <a:r>
              <a:rPr lang="zh-CN" altLang="en-US" sz="4000" b="1">
                <a:latin typeface="Segoe Print" panose="02000600000000000000" charset="0"/>
                <a:cs typeface="Segoe Print" panose="02000600000000000000" charset="0"/>
              </a:rPr>
              <a:t>激发</a:t>
            </a:r>
            <a:r>
              <a:rPr lang="en-US" altLang="zh-CN" sz="4000" b="1">
                <a:latin typeface="Segoe Print" panose="02000600000000000000" charset="0"/>
                <a:cs typeface="Segoe Print" panose="02000600000000000000" charset="0"/>
              </a:rPr>
              <a:t>...</a:t>
            </a:r>
            <a:r>
              <a:rPr lang="zh-CN" altLang="en-US" sz="4000" b="1">
                <a:latin typeface="Segoe Print" panose="02000600000000000000" charset="0"/>
                <a:cs typeface="Segoe Print" panose="02000600000000000000" charset="0"/>
              </a:rPr>
              <a:t>的积极性</a:t>
            </a:r>
          </a:p>
        </p:txBody>
      </p:sp>
      <p:pic>
        <p:nvPicPr>
          <p:cNvPr id="4" name="图片 3" descr="6"/>
          <p:cNvPicPr>
            <a:picLocks noChangeAspect="1"/>
          </p:cNvPicPr>
          <p:nvPr/>
        </p:nvPicPr>
        <p:blipFill>
          <a:blip r:embed="rId4" cstate="print"/>
          <a:stretch>
            <a:fillRect/>
          </a:stretch>
        </p:blipFill>
        <p:spPr>
          <a:xfrm>
            <a:off x="4514850" y="361950"/>
            <a:ext cx="7475855" cy="6134100"/>
          </a:xfrm>
          <a:prstGeom prst="rect">
            <a:avLst/>
          </a:prstGeom>
        </p:spPr>
      </p:pic>
      <p:sp>
        <p:nvSpPr>
          <p:cNvPr id="5" name="文本框 4"/>
          <p:cNvSpPr txBox="1"/>
          <p:nvPr/>
        </p:nvSpPr>
        <p:spPr>
          <a:xfrm>
            <a:off x="6167755" y="1211580"/>
            <a:ext cx="4881880" cy="583565"/>
          </a:xfrm>
          <a:prstGeom prst="rect">
            <a:avLst/>
          </a:prstGeom>
          <a:noFill/>
        </p:spPr>
        <p:txBody>
          <a:bodyPr wrap="square" rtlCol="0">
            <a:spAutoFit/>
          </a:bodyPr>
          <a:lstStyle/>
          <a:p>
            <a:r>
              <a:rPr lang="en-US" altLang="zh-CN" sz="3200">
                <a:solidFill>
                  <a:schemeClr val="bg1"/>
                </a:solidFill>
                <a:latin typeface="Segoe Print" panose="02000600000000000000" charset="0"/>
                <a:cs typeface="Segoe Print" panose="02000600000000000000" charset="0"/>
              </a:rPr>
              <a:t>amazing  </a:t>
            </a:r>
            <a:r>
              <a:rPr lang="zh-CN" altLang="en-US" sz="3200">
                <a:solidFill>
                  <a:schemeClr val="bg1"/>
                </a:solidFill>
                <a:latin typeface="Segoe Print" panose="02000600000000000000" charset="0"/>
                <a:cs typeface="Segoe Print" panose="02000600000000000000" charset="0"/>
              </a:rPr>
              <a:t>不可思议的</a:t>
            </a:r>
          </a:p>
        </p:txBody>
      </p:sp>
      <p:sp>
        <p:nvSpPr>
          <p:cNvPr id="6" name="文本框 5"/>
          <p:cNvSpPr txBox="1"/>
          <p:nvPr/>
        </p:nvSpPr>
        <p:spPr>
          <a:xfrm>
            <a:off x="6767830" y="5288280"/>
            <a:ext cx="3682365" cy="706755"/>
          </a:xfrm>
          <a:prstGeom prst="rect">
            <a:avLst/>
          </a:prstGeom>
          <a:noFill/>
        </p:spPr>
        <p:txBody>
          <a:bodyPr wrap="square" rtlCol="0">
            <a:spAutoFit/>
          </a:bodyPr>
          <a:lstStyle/>
          <a:p>
            <a:r>
              <a:rPr lang="en-US" altLang="zh-CN" sz="4000">
                <a:solidFill>
                  <a:schemeClr val="accent6">
                    <a:lumMod val="50000"/>
                  </a:schemeClr>
                </a:solidFill>
                <a:latin typeface="Lobster" panose="02000506000000020003" charset="0"/>
                <a:cs typeface="Lobster" panose="02000506000000020003" charset="0"/>
              </a:rPr>
              <a:t>Tibet    </a:t>
            </a:r>
            <a:r>
              <a:rPr lang="zh-CN" altLang="en-US" sz="4000" b="1">
                <a:solidFill>
                  <a:schemeClr val="accent6">
                    <a:lumMod val="50000"/>
                  </a:schemeClr>
                </a:solidFill>
                <a:latin typeface="方正粗黑宋简体" panose="02000000000000000000" charset="-122"/>
                <a:ea typeface="方正粗黑宋简体" panose="02000000000000000000" charset="-122"/>
                <a:cs typeface="方正粗黑宋简体" panose="02000000000000000000" charset="-122"/>
              </a:rPr>
              <a:t>西藏</a:t>
            </a:r>
            <a:r>
              <a:rPr lang="en-US" altLang="zh-CN" b="1">
                <a:latin typeface="方正粗黑宋简体" panose="02000000000000000000" charset="-122"/>
                <a:ea typeface="方正粗黑宋简体" panose="02000000000000000000" charset="-122"/>
                <a:cs typeface="方正粗黑宋简体" panose="02000000000000000000" charset="-122"/>
              </a:rPr>
              <a:t>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40410" y="6066155"/>
            <a:ext cx="3818890" cy="398780"/>
          </a:xfrm>
          <a:prstGeom prst="rect">
            <a:avLst/>
          </a:prstGeom>
          <a:noFill/>
        </p:spPr>
        <p:txBody>
          <a:bodyPr wrap="square" rtlCol="0">
            <a:spAutoFit/>
          </a:bodyPr>
          <a:lstStyle/>
          <a:p>
            <a:r>
              <a:rPr lang="en-US" altLang="zh-CN" sz="2000" b="1">
                <a:latin typeface="Segoe Print" panose="02000600000000000000" charset="0"/>
                <a:cs typeface="Segoe Print" panose="02000600000000000000" charset="0"/>
              </a:rPr>
              <a:t>fantastic </a:t>
            </a:r>
            <a:r>
              <a:rPr lang="zh-CN" altLang="en-US" sz="2000" b="1">
                <a:latin typeface="Segoe Print" panose="02000600000000000000" charset="0"/>
                <a:cs typeface="Segoe Print" panose="02000600000000000000" charset="0"/>
              </a:rPr>
              <a:t>极好的，不可思议的</a:t>
            </a:r>
            <a:endParaRPr lang="en-US" altLang="zh-CN" sz="2000" b="1">
              <a:latin typeface="Segoe Print" panose="02000600000000000000" charset="0"/>
              <a:cs typeface="Segoe Print" panose="02000600000000000000" charset="0"/>
            </a:endParaRPr>
          </a:p>
        </p:txBody>
      </p:sp>
      <p:pic>
        <p:nvPicPr>
          <p:cNvPr id="4" name="图片 3" descr="8"/>
          <p:cNvPicPr>
            <a:picLocks noChangeAspect="1"/>
          </p:cNvPicPr>
          <p:nvPr/>
        </p:nvPicPr>
        <p:blipFill>
          <a:blip r:embed="rId3" cstate="print"/>
          <a:stretch>
            <a:fillRect/>
          </a:stretch>
        </p:blipFill>
        <p:spPr>
          <a:xfrm>
            <a:off x="5662930" y="140335"/>
            <a:ext cx="6386830" cy="5708015"/>
          </a:xfrm>
          <a:prstGeom prst="rect">
            <a:avLst/>
          </a:prstGeom>
        </p:spPr>
      </p:pic>
      <p:sp>
        <p:nvSpPr>
          <p:cNvPr id="5" name="文本框 4"/>
          <p:cNvSpPr txBox="1"/>
          <p:nvPr/>
        </p:nvSpPr>
        <p:spPr>
          <a:xfrm>
            <a:off x="6811645" y="6066155"/>
            <a:ext cx="3818890" cy="398780"/>
          </a:xfrm>
          <a:prstGeom prst="rect">
            <a:avLst/>
          </a:prstGeom>
          <a:noFill/>
        </p:spPr>
        <p:txBody>
          <a:bodyPr wrap="square" rtlCol="0">
            <a:spAutoFit/>
          </a:bodyPr>
          <a:lstStyle/>
          <a:p>
            <a:r>
              <a:rPr lang="en-US" altLang="zh-CN" sz="2000" b="1">
                <a:latin typeface="Segoe Print" panose="02000600000000000000" charset="0"/>
                <a:cs typeface="Segoe Print" panose="02000600000000000000" charset="0"/>
              </a:rPr>
              <a:t>picturesque views </a:t>
            </a:r>
            <a:r>
              <a:rPr lang="zh-CN" altLang="en-US" sz="2000" b="1">
                <a:latin typeface="Segoe Print" panose="02000600000000000000" charset="0"/>
                <a:cs typeface="Segoe Print" panose="02000600000000000000" charset="0"/>
              </a:rPr>
              <a:t>景色如画</a:t>
            </a:r>
          </a:p>
        </p:txBody>
      </p:sp>
      <p:pic>
        <p:nvPicPr>
          <p:cNvPr id="6" name="图片 5" descr="12"/>
          <p:cNvPicPr>
            <a:picLocks noChangeAspect="1"/>
          </p:cNvPicPr>
          <p:nvPr/>
        </p:nvPicPr>
        <p:blipFill>
          <a:blip r:embed="rId4" cstate="print"/>
          <a:stretch>
            <a:fillRect/>
          </a:stretch>
        </p:blipFill>
        <p:spPr>
          <a:xfrm>
            <a:off x="160655" y="213995"/>
            <a:ext cx="5311775" cy="556069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
          <p:cNvPicPr>
            <a:picLocks noChangeAspect="1"/>
          </p:cNvPicPr>
          <p:nvPr/>
        </p:nvPicPr>
        <p:blipFill>
          <a:blip r:embed="rId3" cstate="print"/>
          <a:stretch>
            <a:fillRect/>
          </a:stretch>
        </p:blipFill>
        <p:spPr>
          <a:xfrm>
            <a:off x="178435" y="100330"/>
            <a:ext cx="5973445" cy="6499860"/>
          </a:xfrm>
          <a:prstGeom prst="rect">
            <a:avLst/>
          </a:prstGeom>
        </p:spPr>
      </p:pic>
      <p:pic>
        <p:nvPicPr>
          <p:cNvPr id="3" name="图片 2" descr="10"/>
          <p:cNvPicPr>
            <a:picLocks noChangeAspect="1"/>
          </p:cNvPicPr>
          <p:nvPr/>
        </p:nvPicPr>
        <p:blipFill>
          <a:blip r:embed="rId4" cstate="print"/>
          <a:stretch>
            <a:fillRect/>
          </a:stretch>
        </p:blipFill>
        <p:spPr>
          <a:xfrm>
            <a:off x="6390640" y="165735"/>
            <a:ext cx="5637530" cy="4265295"/>
          </a:xfrm>
          <a:prstGeom prst="rect">
            <a:avLst/>
          </a:prstGeom>
        </p:spPr>
      </p:pic>
      <p:sp>
        <p:nvSpPr>
          <p:cNvPr id="4" name="文本框 3"/>
          <p:cNvSpPr txBox="1"/>
          <p:nvPr/>
        </p:nvSpPr>
        <p:spPr>
          <a:xfrm>
            <a:off x="6548755" y="4605655"/>
            <a:ext cx="5239385" cy="706755"/>
          </a:xfrm>
          <a:prstGeom prst="rect">
            <a:avLst/>
          </a:prstGeom>
          <a:noFill/>
        </p:spPr>
        <p:txBody>
          <a:bodyPr wrap="square" rtlCol="0">
            <a:spAutoFit/>
          </a:bodyPr>
          <a:lstStyle/>
          <a:p>
            <a:pPr algn="ctr"/>
            <a:r>
              <a:rPr lang="en-US" altLang="zh-CN" sz="2000" b="1">
                <a:latin typeface="Segoe Print" panose="02000600000000000000" charset="0"/>
                <a:cs typeface="Segoe Print" panose="02000600000000000000" charset="0"/>
              </a:rPr>
              <a:t>beautiful mountains and clear waters </a:t>
            </a:r>
            <a:r>
              <a:rPr lang="zh-CN" altLang="en-US" sz="2000" b="1">
                <a:latin typeface="Segoe Print" panose="02000600000000000000" charset="0"/>
                <a:cs typeface="Segoe Print" panose="02000600000000000000" charset="0"/>
              </a:rPr>
              <a:t>山清水秀</a:t>
            </a:r>
            <a:r>
              <a:rPr lang="en-US" altLang="zh-CN" sz="2000" b="1">
                <a:latin typeface="Segoe Print" panose="02000600000000000000" charset="0"/>
                <a:cs typeface="Segoe Print" panose="02000600000000000000" charset="0"/>
              </a:rPr>
              <a:t> </a:t>
            </a:r>
          </a:p>
        </p:txBody>
      </p:sp>
      <p:sp>
        <p:nvSpPr>
          <p:cNvPr id="5" name="文本框 4"/>
          <p:cNvSpPr txBox="1"/>
          <p:nvPr/>
        </p:nvSpPr>
        <p:spPr>
          <a:xfrm>
            <a:off x="6282690" y="5704205"/>
            <a:ext cx="5560060" cy="706755"/>
          </a:xfrm>
          <a:prstGeom prst="rect">
            <a:avLst/>
          </a:prstGeom>
          <a:noFill/>
        </p:spPr>
        <p:txBody>
          <a:bodyPr wrap="square" rtlCol="0">
            <a:spAutoFit/>
          </a:bodyPr>
          <a:lstStyle/>
          <a:p>
            <a:r>
              <a:rPr lang="en-US" altLang="zh-CN" sz="2000" b="1">
                <a:latin typeface="Segoe Print" panose="02000600000000000000" charset="0"/>
                <a:cs typeface="Segoe Print" panose="02000600000000000000" charset="0"/>
              </a:rPr>
              <a:t>landscape of lakes </a:t>
            </a:r>
            <a:r>
              <a:rPr lang="en-US" altLang="zh-CN" sz="2000" b="1">
                <a:latin typeface="Segoe Print" panose="02000600000000000000" charset="0"/>
                <a:cs typeface="Segoe Print" panose="02000600000000000000" charset="0"/>
                <a:sym typeface="+mn-ea"/>
              </a:rPr>
              <a:t>and </a:t>
            </a:r>
            <a:r>
              <a:rPr lang="en-US" altLang="zh-CN" sz="2000" b="1">
                <a:latin typeface="Segoe Print" panose="02000600000000000000" charset="0"/>
                <a:cs typeface="Segoe Print" panose="02000600000000000000" charset="0"/>
              </a:rPr>
              <a:t>hills </a:t>
            </a:r>
          </a:p>
          <a:p>
            <a:r>
              <a:rPr lang="zh-CN" altLang="en-US" sz="2000" b="1">
                <a:latin typeface="Segoe Print" panose="02000600000000000000" charset="0"/>
                <a:cs typeface="Segoe Print" panose="02000600000000000000" charset="0"/>
              </a:rPr>
              <a:t>湖光山色</a:t>
            </a:r>
            <a:r>
              <a:rPr lang="en-US" altLang="zh-CN" sz="2000" b="1">
                <a:latin typeface="Segoe Print" panose="02000600000000000000" charset="0"/>
                <a:cs typeface="Segoe Print" panose="02000600000000000000"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1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4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4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4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7160687067_1_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47,&quot;width&quot;:10799}"/>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微软雅黑"/>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5772</Words>
  <Application>Microsoft Office PowerPoint</Application>
  <PresentationFormat>自定义</PresentationFormat>
  <Paragraphs>465</Paragraphs>
  <Slides>43</Slides>
  <Notes>7</Notes>
  <HiddenSlides>0</HiddenSlides>
  <MMClips>8</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167</cp:revision>
  <dcterms:created xsi:type="dcterms:W3CDTF">2019-06-19T02:08:00Z</dcterms:created>
  <dcterms:modified xsi:type="dcterms:W3CDTF">2021-12-20T12:42:13Z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183995635C764BDFB1AB31D21D6A7F2B</vt:lpwstr>
  </property>
</Properties>
</file>