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145.xml" ContentType="application/vnd.openxmlformats-officedocument.presentationml.tags+xml"/>
  <Override PartName="/ppt/slides/slide77.xml" ContentType="application/vnd.openxmlformats-officedocument.presentationml.slide+xml"/>
  <Override PartName="/ppt/tags/tag30.xml" ContentType="application/vnd.openxmlformats-officedocument.presentationml.tags+xml"/>
  <Override PartName="/ppt/tags/tag134.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slides/slide38.xml" ContentType="application/vnd.openxmlformats-officedocument.presentationml.slide+xml"/>
  <Override PartName="/ppt/tags/tag131.xml" ContentType="application/vnd.openxmlformats-officedocument.presentationml.tags+xml"/>
  <Default Extension="svg" ContentType="image/svg+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87.xml" ContentType="application/vnd.openxmlformats-officedocument.presentationml.tag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58.xml" ContentType="application/vnd.openxmlformats-officedocument.presentationml.tags+xml"/>
  <Override PartName="/ppt/tags/tag169.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notesSlides/notesSlide9.xml" ContentType="application/vnd.openxmlformats-officedocument.presentationml.notesSlide+xml"/>
  <Override PartName="/ppt/tags/tag147.xml" ContentType="application/vnd.openxmlformats-officedocument.presentationml.tags+xml"/>
  <Override PartName="/ppt/tags/tag165.xml" ContentType="application/vnd.openxmlformats-officedocument.presentationml.tags+xml"/>
  <Override PartName="/ppt/slides/slide79.xml" ContentType="application/vnd.openxmlformats-officedocument.presentationml.slide+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notesSlides/notesSlide10.xml" ContentType="application/vnd.openxmlformats-officedocument.presentationml.notesSlide+xml"/>
  <Override PartName="/ppt/tags/tag154.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notesSlides/notesSlide11.xml" ContentType="application/vnd.openxmlformats-officedocument.presentationml.notesSlide+xml"/>
  <Override PartName="/ppt/tags/tag148.xml" ContentType="application/vnd.openxmlformats-officedocument.presentationml.tags+xml"/>
  <Override PartName="/ppt/tags/tag166.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notesSlides/notesSlide6.xml" ContentType="application/vnd.openxmlformats-officedocument.presentationml.notesSlide+xml"/>
  <Override PartName="/ppt/tags/tag126.xml" ContentType="application/vnd.openxmlformats-officedocument.presentationml.tags+xml"/>
  <Override PartName="/ppt/tags/tag155.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tags/tag141.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1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5"/>
  </p:notesMasterIdLst>
  <p:handoutMasterIdLst>
    <p:handoutMasterId r:id="rId86"/>
  </p:handoutMasterIdLst>
  <p:sldIdLst>
    <p:sldId id="595" r:id="rId2"/>
    <p:sldId id="757" r:id="rId3"/>
    <p:sldId id="758" r:id="rId4"/>
    <p:sldId id="670" r:id="rId5"/>
    <p:sldId id="671" r:id="rId6"/>
    <p:sldId id="673" r:id="rId7"/>
    <p:sldId id="753" r:id="rId8"/>
    <p:sldId id="756" r:id="rId9"/>
    <p:sldId id="674" r:id="rId10"/>
    <p:sldId id="676" r:id="rId11"/>
    <p:sldId id="755" r:id="rId12"/>
    <p:sldId id="443" r:id="rId13"/>
    <p:sldId id="529" r:id="rId14"/>
    <p:sldId id="488" r:id="rId15"/>
    <p:sldId id="489" r:id="rId16"/>
    <p:sldId id="490" r:id="rId17"/>
    <p:sldId id="476" r:id="rId18"/>
    <p:sldId id="530" r:id="rId19"/>
    <p:sldId id="491" r:id="rId20"/>
    <p:sldId id="754" r:id="rId21"/>
    <p:sldId id="400" r:id="rId22"/>
    <p:sldId id="475" r:id="rId23"/>
    <p:sldId id="486" r:id="rId24"/>
    <p:sldId id="377" r:id="rId25"/>
    <p:sldId id="750" r:id="rId26"/>
    <p:sldId id="463" r:id="rId27"/>
    <p:sldId id="521" r:id="rId28"/>
    <p:sldId id="492" r:id="rId29"/>
    <p:sldId id="408" r:id="rId30"/>
    <p:sldId id="536" r:id="rId31"/>
    <p:sldId id="537" r:id="rId32"/>
    <p:sldId id="538" r:id="rId33"/>
    <p:sldId id="539" r:id="rId34"/>
    <p:sldId id="540" r:id="rId35"/>
    <p:sldId id="541" r:id="rId36"/>
    <p:sldId id="542" r:id="rId37"/>
    <p:sldId id="523" r:id="rId38"/>
    <p:sldId id="532" r:id="rId39"/>
    <p:sldId id="531" r:id="rId40"/>
    <p:sldId id="494" r:id="rId41"/>
    <p:sldId id="493" r:id="rId42"/>
    <p:sldId id="496" r:id="rId43"/>
    <p:sldId id="497" r:id="rId44"/>
    <p:sldId id="499" r:id="rId45"/>
    <p:sldId id="500" r:id="rId46"/>
    <p:sldId id="501" r:id="rId47"/>
    <p:sldId id="498" r:id="rId48"/>
    <p:sldId id="502" r:id="rId49"/>
    <p:sldId id="503" r:id="rId50"/>
    <p:sldId id="504" r:id="rId51"/>
    <p:sldId id="505" r:id="rId52"/>
    <p:sldId id="508" r:id="rId53"/>
    <p:sldId id="507" r:id="rId54"/>
    <p:sldId id="522" r:id="rId55"/>
    <p:sldId id="549" r:id="rId56"/>
    <p:sldId id="550" r:id="rId57"/>
    <p:sldId id="551" r:id="rId58"/>
    <p:sldId id="552" r:id="rId59"/>
    <p:sldId id="553" r:id="rId60"/>
    <p:sldId id="554" r:id="rId61"/>
    <p:sldId id="555" r:id="rId62"/>
    <p:sldId id="556" r:id="rId63"/>
    <p:sldId id="534" r:id="rId64"/>
    <p:sldId id="533" r:id="rId65"/>
    <p:sldId id="510" r:id="rId66"/>
    <p:sldId id="512" r:id="rId67"/>
    <p:sldId id="511" r:id="rId68"/>
    <p:sldId id="513" r:id="rId69"/>
    <p:sldId id="409" r:id="rId70"/>
    <p:sldId id="451" r:id="rId71"/>
    <p:sldId id="517" r:id="rId72"/>
    <p:sldId id="516" r:id="rId73"/>
    <p:sldId id="515" r:id="rId74"/>
    <p:sldId id="514" r:id="rId75"/>
    <p:sldId id="453" r:id="rId76"/>
    <p:sldId id="518" r:id="rId77"/>
    <p:sldId id="410" r:id="rId78"/>
    <p:sldId id="519" r:id="rId79"/>
    <p:sldId id="535" r:id="rId80"/>
    <p:sldId id="520" r:id="rId81"/>
    <p:sldId id="420" r:id="rId82"/>
    <p:sldId id="751" r:id="rId83"/>
    <p:sldId id="257" r:id="rId84"/>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9D3"/>
    <a:srgbClr val="E56858"/>
    <a:srgbClr val="E6E6E6"/>
    <a:srgbClr val="31BEA6"/>
    <a:srgbClr val="0495EE"/>
    <a:srgbClr val="F8AD41"/>
    <a:srgbClr val="FFAD41"/>
    <a:srgbClr val="4D606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9"/>
    <p:restoredTop sz="94660"/>
  </p:normalViewPr>
  <p:slideViewPr>
    <p:cSldViewPr snapToGrid="0" showGuides="1">
      <p:cViewPr varScale="1">
        <p:scale>
          <a:sx n="67" d="100"/>
          <a:sy n="67" d="100"/>
        </p:scale>
        <p:origin x="-114" y="-126"/>
      </p:cViewPr>
      <p:guideLst>
        <p:guide orient="horz" pos="2160"/>
        <p:guide pos="385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D3898E5-C1AB-4D91-830B-61B62E248DD1}"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2021/12/20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p>
            <a:pPr lvl="0" algn="r" eaLnBrk="1" hangingPunct="1">
              <a:buNone/>
            </a:pPr>
            <a:fld id="{9A0DB2DC-4C9A-4742-B13C-FB6460FD3503}" type="slidenum">
              <a:rPr lang="zh-CN" altLang="en-US" sz="1200" dirty="0">
                <a:latin typeface="Calibri" panose="020F0502020204030204" pitchFamily="34" charset="0"/>
              </a:rPr>
              <a:pPr lvl="0" algn="r" eaLnBrk="1" hangingPunct="1">
                <a:buNone/>
              </a:pPr>
              <a:t>‹#›</a:t>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BF19D85-D932-4429-8664-3E34C92354B3}"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2021/12/20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hangingPunct="1">
              <a:buNone/>
            </a:pPr>
            <a:fld id="{9A0DB2DC-4C9A-4742-B13C-FB6460FD3503}" type="slidenum">
              <a:rPr lang="zh-CN" altLang="en-US" sz="1200" dirty="0">
                <a:latin typeface="等线" panose="02010600030101010101" pitchFamily="2" charset="-122"/>
                <a:ea typeface="等线" panose="02010600030101010101" pitchFamily="2" charset="-122"/>
              </a:rPr>
              <a:pPr lvl="0" algn="r" eaLnBrk="1" hangingPunct="1">
                <a:buNone/>
              </a:pPr>
              <a:t>‹#›</a:t>
            </a:fld>
            <a:endParaRPr lang="zh-CN" altLang="en-US" sz="1200" dirty="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a:ln>
            <a:solidFill>
              <a:srgbClr val="000000">
                <a:alpha val="100000"/>
              </a:srgbClr>
            </a:solidFill>
            <a:miter lim="800000"/>
          </a:ln>
        </p:spPr>
      </p:sp>
      <p:sp>
        <p:nvSpPr>
          <p:cNvPr id="8909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8909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30</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ln>
            <a:solidFill>
              <a:srgbClr val="000000">
                <a:alpha val="100000"/>
              </a:srgbClr>
            </a:solidFill>
            <a:miter lim="800000"/>
          </a:ln>
        </p:spPr>
      </p:sp>
      <p:sp>
        <p:nvSpPr>
          <p:cNvPr id="9830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830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57</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ln>
            <a:solidFill>
              <a:srgbClr val="000000">
                <a:alpha val="100000"/>
              </a:srgbClr>
            </a:solidFill>
            <a:miter lim="800000"/>
          </a:ln>
        </p:spPr>
      </p:sp>
      <p:sp>
        <p:nvSpPr>
          <p:cNvPr id="9933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933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58</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a:solidFill>
              <a:srgbClr val="000000">
                <a:alpha val="100000"/>
              </a:srgbClr>
            </a:solidFill>
            <a:miter lim="800000"/>
          </a:ln>
        </p:spPr>
      </p:sp>
      <p:sp>
        <p:nvSpPr>
          <p:cNvPr id="10035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035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59</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ln>
            <a:solidFill>
              <a:srgbClr val="000000">
                <a:alpha val="100000"/>
              </a:srgbClr>
            </a:solidFill>
            <a:miter lim="800000"/>
          </a:ln>
        </p:spPr>
      </p:sp>
      <p:sp>
        <p:nvSpPr>
          <p:cNvPr id="10137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138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60</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a:ln>
            <a:solidFill>
              <a:srgbClr val="000000">
                <a:alpha val="100000"/>
              </a:srgbClr>
            </a:solidFill>
            <a:miter lim="800000"/>
          </a:ln>
        </p:spPr>
      </p:sp>
      <p:sp>
        <p:nvSpPr>
          <p:cNvPr id="10240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240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61</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ln>
            <a:solidFill>
              <a:srgbClr val="000000">
                <a:alpha val="100000"/>
              </a:srgbClr>
            </a:solidFill>
            <a:miter lim="800000"/>
          </a:ln>
        </p:spPr>
      </p:sp>
      <p:sp>
        <p:nvSpPr>
          <p:cNvPr id="10342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342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62</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a:solidFill>
              <a:srgbClr val="000000">
                <a:alpha val="100000"/>
              </a:srgbClr>
            </a:solidFill>
            <a:miter lim="800000"/>
          </a:ln>
        </p:spPr>
      </p:sp>
      <p:sp>
        <p:nvSpPr>
          <p:cNvPr id="9011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011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31</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a:ln>
            <a:solidFill>
              <a:srgbClr val="000000">
                <a:alpha val="100000"/>
              </a:srgbClr>
            </a:solidFill>
            <a:miter lim="800000"/>
          </a:ln>
        </p:spPr>
      </p:sp>
      <p:sp>
        <p:nvSpPr>
          <p:cNvPr id="9113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32</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a:solidFill>
              <a:srgbClr val="000000">
                <a:alpha val="100000"/>
              </a:srgbClr>
            </a:solidFill>
            <a:miter lim="800000"/>
          </a:ln>
        </p:spPr>
      </p:sp>
      <p:sp>
        <p:nvSpPr>
          <p:cNvPr id="9216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216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33</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a:ln>
            <a:solidFill>
              <a:srgbClr val="000000">
                <a:alpha val="100000"/>
              </a:srgbClr>
            </a:solidFill>
            <a:miter lim="800000"/>
          </a:ln>
        </p:spPr>
      </p:sp>
      <p:sp>
        <p:nvSpPr>
          <p:cNvPr id="9318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31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34</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a:solidFill>
              <a:srgbClr val="000000">
                <a:alpha val="100000"/>
              </a:srgbClr>
            </a:solidFill>
            <a:miter lim="800000"/>
          </a:ln>
        </p:spPr>
      </p:sp>
      <p:sp>
        <p:nvSpPr>
          <p:cNvPr id="9421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421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35</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a:solidFill>
              <a:srgbClr val="000000">
                <a:alpha val="100000"/>
              </a:srgbClr>
            </a:solidFill>
            <a:miter lim="800000"/>
          </a:ln>
        </p:spPr>
      </p:sp>
      <p:sp>
        <p:nvSpPr>
          <p:cNvPr id="9523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523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36</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a:solidFill>
              <a:srgbClr val="000000">
                <a:alpha val="100000"/>
              </a:srgbClr>
            </a:solidFill>
            <a:miter lim="800000"/>
          </a:ln>
        </p:spPr>
      </p:sp>
      <p:sp>
        <p:nvSpPr>
          <p:cNvPr id="9625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626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55</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a:ln>
            <a:solidFill>
              <a:srgbClr val="000000">
                <a:alpha val="100000"/>
              </a:srgbClr>
            </a:solidFill>
            <a:miter lim="800000"/>
          </a:ln>
        </p:spPr>
      </p:sp>
      <p:sp>
        <p:nvSpPr>
          <p:cNvPr id="9728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728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56</a:t>
            </a:fld>
            <a:endParaRPr lang="zh-CN" altLang="en-US" sz="1200" dirty="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050" name="Picture 2" descr="c:\users\jqq\appdata\roaming\360se6\User Data\temp\19300001024098142529522539764_950.png"/>
          <p:cNvPicPr>
            <a:picLocks noChangeAspect="1"/>
          </p:cNvPicPr>
          <p:nvPr userDrawn="1"/>
        </p:nvPicPr>
        <p:blipFill>
          <a:blip r:embed="rId2" cstate="print"/>
          <a:srcRect t="3021"/>
          <a:stretch>
            <a:fillRect/>
          </a:stretch>
        </p:blipFill>
        <p:spPr>
          <a:xfrm>
            <a:off x="0" y="9525"/>
            <a:ext cx="7445375" cy="5526088"/>
          </a:xfrm>
          <a:prstGeom prst="rect">
            <a:avLst/>
          </a:prstGeom>
          <a:noFill/>
          <a:ln w="9525">
            <a:noFill/>
          </a:ln>
        </p:spPr>
      </p:pic>
      <p:sp>
        <p:nvSpPr>
          <p:cNvPr id="7" name="矩形 6"/>
          <p:cNvSpPr/>
          <p:nvPr/>
        </p:nvSpPr>
        <p:spPr>
          <a:xfrm>
            <a:off x="11799888" y="0"/>
            <a:ext cx="392113" cy="6858000"/>
          </a:xfrm>
          <a:prstGeom prst="rect">
            <a:avLst/>
          </a:prstGeom>
          <a:solidFill>
            <a:srgbClr val="007BF6">
              <a:alpha val="7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0" y="5540375"/>
            <a:ext cx="12192000" cy="1306513"/>
          </a:xfrm>
          <a:prstGeom prst="rect">
            <a:avLst/>
          </a:prstGeom>
          <a:solidFill>
            <a:schemeClr val="bg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TextBox 11"/>
          <p:cNvSpPr txBox="1"/>
          <p:nvPr/>
        </p:nvSpPr>
        <p:spPr>
          <a:xfrm>
            <a:off x="11113" y="5689600"/>
            <a:ext cx="12192000" cy="1016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E</a:t>
            </a:r>
            <a:r>
              <a:rPr kumimoji="0" lang="zh-CN" altLang="en-US"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时代高职英语</a:t>
            </a:r>
            <a:r>
              <a:rPr kumimoji="0" lang="en-US" altLang="zh-CN"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r>
              <a:rPr kumimoji="0" lang="zh-CN" altLang="en-US"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综合教程</a:t>
            </a:r>
            <a:r>
              <a:rPr kumimoji="0" lang="zh-CN" altLang="en-US"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r>
              <a:rPr kumimoji="0" lang="en-US" altLang="zh-CN"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1</a:t>
            </a:r>
            <a:r>
              <a:rPr kumimoji="0" lang="zh-CN" altLang="en-US"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endParaRPr kumimoji="0" lang="en-US" altLang="zh-CN"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endParaRPr>
          </a:p>
        </p:txBody>
      </p:sp>
      <p:sp>
        <p:nvSpPr>
          <p:cNvPr id="13" name="矩形 12"/>
          <p:cNvSpPr/>
          <p:nvPr/>
        </p:nvSpPr>
        <p:spPr>
          <a:xfrm>
            <a:off x="5919788" y="828675"/>
            <a:ext cx="5943600" cy="2206625"/>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FF0000"/>
                </a:solidFill>
                <a:effectLst/>
                <a:uLnTx/>
                <a:uFillTx/>
                <a:latin typeface="方正华隶简体" pitchFamily="65" charset="-122"/>
                <a:ea typeface="方正华隶简体" pitchFamily="65" charset="-122"/>
                <a:cs typeface="+mn-cs"/>
              </a:rPr>
              <a:t>Unit 1</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chemeClr val="tx1">
                    <a:lumMod val="75000"/>
                    <a:lumOff val="25000"/>
                  </a:schemeClr>
                </a:solidFill>
                <a:effectLst/>
                <a:uLnTx/>
                <a:uFillTx/>
                <a:latin typeface="方正华隶简体" pitchFamily="65" charset="-122"/>
                <a:ea typeface="方正华隶简体" pitchFamily="65" charset="-122"/>
                <a:cs typeface="+mn-cs"/>
              </a:rPr>
              <a:t>A Brand New Day</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0" y="3644900"/>
            <a:ext cx="12195175" cy="3024188"/>
          </a:xfrm>
          <a:prstGeom prst="rect">
            <a:avLst/>
          </a:prstGeom>
          <a:gradFill>
            <a:gsLst>
              <a:gs pos="0">
                <a:srgbClr val="FAFAFA"/>
              </a:gs>
              <a:gs pos="50000">
                <a:srgbClr val="FBFBFB"/>
              </a:gs>
              <a:gs pos="100000">
                <a:srgbClr val="FCFC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0" y="6669088"/>
            <a:ext cx="12195175" cy="188913"/>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8" name="矩形 7"/>
          <p:cNvSpPr/>
          <p:nvPr/>
        </p:nvSpPr>
        <p:spPr>
          <a:xfrm>
            <a:off x="0" y="0"/>
            <a:ext cx="12195175" cy="36449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70C19"/>
              </a:solidFill>
              <a:effectLst/>
              <a:uLnTx/>
              <a:uFillTx/>
              <a:latin typeface="+mn-lt"/>
              <a:ea typeface="+mn-ea"/>
              <a:cs typeface="+mn-cs"/>
            </a:endParaRPr>
          </a:p>
        </p:txBody>
      </p:sp>
      <p:sp>
        <p:nvSpPr>
          <p:cNvPr id="12" name="标题 1"/>
          <p:cNvSpPr txBox="1">
            <a:spLocks noChangeArrowheads="1"/>
          </p:cNvSpPr>
          <p:nvPr/>
        </p:nvSpPr>
        <p:spPr>
          <a:xfrm>
            <a:off x="12026" y="1904549"/>
            <a:ext cx="7358587" cy="14700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smtClean="0">
                <a:ln>
                  <a:noFill/>
                </a:ln>
                <a:solidFill>
                  <a:schemeClr val="bg1"/>
                </a:solidFill>
                <a:effectLst>
                  <a:reflection blurRad="6350" stA="55000" endA="300" endPos="45500" dir="5400000" sy="-100000" algn="bl" rotWithShape="0"/>
                </a:effectLst>
                <a:uLnTx/>
                <a:uFillTx/>
                <a:latin typeface="Broadway" pitchFamily="82" charset="0"/>
                <a:ea typeface="+mj-ea"/>
                <a:cs typeface="+mj-cs"/>
                <a:sym typeface="Impact" panose="020B0806030902050204" pitchFamily="34" charset="0"/>
              </a:rPr>
              <a:t>Thank </a:t>
            </a:r>
            <a:r>
              <a:rPr kumimoji="0" lang="en-US" altLang="zh-CN" sz="7200" b="0" i="0" u="none" strike="noStrike" kern="1200" cap="none" spc="0" normalizeH="0" baseline="0" noProof="0" dirty="0" smtClean="0">
                <a:ln>
                  <a:noFill/>
                </a:ln>
                <a:solidFill>
                  <a:schemeClr val="bg1"/>
                </a:solidFill>
                <a:effectLst>
                  <a:reflection blurRad="6350" stA="55000" endA="300" endPos="45500" dir="5400000" sy="-100000" algn="bl" rotWithShape="0"/>
                </a:effectLst>
                <a:uLnTx/>
                <a:uFillTx/>
                <a:latin typeface="Broadway" pitchFamily="82" charset="0"/>
                <a:ea typeface="+mj-ea"/>
                <a:cs typeface="+mj-cs"/>
                <a:sym typeface="Impact" panose="020B0806030902050204" pitchFamily="34" charset="0"/>
              </a:rPr>
              <a:t>You</a:t>
            </a:r>
            <a:endParaRPr kumimoji="0" lang="zh-CN" altLang="en-US" sz="3200" b="0" i="0" u="none" strike="noStrike" kern="1200" cap="none" spc="0" normalizeH="0" baseline="0" noProof="0" dirty="0">
              <a:ln>
                <a:noFill/>
              </a:ln>
              <a:solidFill>
                <a:schemeClr val="bg1"/>
              </a:solidFill>
              <a:effectLst>
                <a:reflection blurRad="6350" stA="55000" endA="300" endPos="45500" dir="5400000" sy="-100000" algn="bl" rotWithShape="0"/>
              </a:effectLst>
              <a:uLnTx/>
              <a:uFillTx/>
              <a:latin typeface="Broadway" pitchFamily="82" charset="0"/>
              <a:ea typeface="+mj-ea"/>
              <a:cs typeface="+mj-cs"/>
            </a:endParaRPr>
          </a:p>
        </p:txBody>
      </p:sp>
      <p:pic>
        <p:nvPicPr>
          <p:cNvPr id="10246" name="图片 12" descr="U3834P42DT20120718115700.png"/>
          <p:cNvPicPr>
            <a:picLocks noChangeAspect="1"/>
          </p:cNvPicPr>
          <p:nvPr userDrawn="1"/>
        </p:nvPicPr>
        <p:blipFill>
          <a:blip r:embed="rId2" cstate="print"/>
          <a:stretch>
            <a:fillRect/>
          </a:stretch>
        </p:blipFill>
        <p:spPr>
          <a:xfrm rot="486011">
            <a:off x="7408863" y="1287463"/>
            <a:ext cx="4186237" cy="4184650"/>
          </a:xfrm>
          <a:prstGeom prst="rect">
            <a:avLst/>
          </a:prstGeom>
          <a:noFill/>
          <a:ln w="34925" cap="flat" cmpd="sng">
            <a:solidFill>
              <a:srgbClr val="FF7415"/>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30643E-7 -1.19861 L 3.30643E-7 2.59259E-6 L 0.00039 -0.12153 L 3.30643E-7 2.59259E-6 " pathEditMode="relative" rAng="0" ptsTypes="AAAA">
                                      <p:cBhvr>
                                        <p:cTn id="8" dur="600" fill="hold"/>
                                        <p:tgtEl>
                                          <p:spTgt spid="12"/>
                                        </p:tgtEl>
                                        <p:attrNameLst>
                                          <p:attrName>ppt_x</p:attrName>
                                          <p:attrName>ppt_y</p:attrName>
                                        </p:attrNameLst>
                                      </p:cBhvr>
                                      <p:rCtr x="1300" y="599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bg>
      <p:bgPr>
        <a:solidFill>
          <a:srgbClr val="F5F5EA"/>
        </a:solidFill>
        <a:effectLst/>
      </p:bgPr>
    </p:bg>
    <p:spTree>
      <p:nvGrpSpPr>
        <p:cNvPr id="1" name=""/>
        <p:cNvGrpSpPr/>
        <p:nvPr/>
      </p:nvGrpSpPr>
      <p:grpSpPr>
        <a:xfrm>
          <a:off x="0" y="0"/>
          <a:ext cx="0" cy="0"/>
          <a:chOff x="0" y="0"/>
          <a:chExt cx="0" cy="0"/>
        </a:xfrm>
      </p:grpSpPr>
      <p:sp>
        <p:nvSpPr>
          <p:cNvPr id="6" name="日期占位符 3"/>
          <p:cNvSpPr>
            <a:spLocks noGrp="1"/>
          </p:cNvSpPr>
          <p:nvPr>
            <p:ph type="dt" sz="half" idx="2"/>
          </p:nvPr>
        </p:nvSpPr>
        <p:spPr>
          <a:xfrm>
            <a:off x="0" y="0"/>
            <a:ext cx="0" cy="0"/>
          </a:xfr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026B357-2643-48B4-A844-907A2E474BF2}" type="datetimeFigureOut">
              <a:rPr kumimoji="0" lang="zh-CN" alt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2021/12/20</a:t>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4"/>
          <p:cNvSpPr>
            <a:spLocks noGrp="1"/>
          </p:cNvSpPr>
          <p:nvPr>
            <p:ph type="ftr" sz="quarter" idx="3"/>
          </p:nvPr>
        </p:nvSpPr>
        <p:spPr>
          <a:xfrm>
            <a:off x="0" y="0"/>
            <a:ext cx="0" cy="0"/>
          </a:xfr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灯片编号占位符 5"/>
          <p:cNvSpPr>
            <a:spLocks noGrp="1"/>
          </p:cNvSpPr>
          <p:nvPr>
            <p:ph type="sldNum" sz="quarter" idx="4"/>
          </p:nvPr>
        </p:nvSpPr>
        <p:spPr>
          <a:xfrm>
            <a:off x="0" y="0"/>
            <a:ext cx="0" cy="0"/>
          </a:xfrm>
        </p:spPr>
        <p:txBody>
          <a:bodyPr/>
          <a:lstStyle/>
          <a:p>
            <a:pPr lvl="0" eaLnBrk="1" hangingPunct="1">
              <a:buNone/>
            </a:pPr>
            <a:fld id="{9A0DB2DC-4C9A-4742-B13C-FB6460FD3503}" type="slidenum">
              <a:rPr lang="zh-CN" altLang="en-US" dirty="0">
                <a:latin typeface="Calibri" panose="020F0502020204030204" pitchFamily="34" charset="0"/>
              </a:rPr>
              <a:pPr lvl="0" eaLnBrk="1" hangingPunct="1">
                <a:buNone/>
              </a:pPr>
              <a:t>‹#›</a:t>
            </a:fld>
            <a:endParaRPr lang="zh-CN" altLang="en-US" dirty="0">
              <a:latin typeface="Calibri" panose="020F0502020204030204" pitchFamily="34" charset="0"/>
            </a:endParaRPr>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533400" y="547688"/>
            <a:ext cx="3455988" cy="4318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noProof="0" dirty="0">
                <a:ln>
                  <a:noFill/>
                </a:ln>
                <a:solidFill>
                  <a:schemeClr val="bg1"/>
                </a:solidFill>
                <a:effectLst/>
                <a:uLnTx/>
                <a:uFillTx/>
                <a:latin typeface="+mn-lt"/>
                <a:ea typeface="+mn-ea"/>
                <a:cs typeface="+mn-cs"/>
              </a:rPr>
              <a:t>CONTENTS PAGE  </a:t>
            </a: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目录页</a:t>
            </a:r>
            <a:endParaRPr kumimoji="0" lang="zh-CN" altLang="en-US"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矩形 6"/>
          <p:cNvSpPr/>
          <p:nvPr/>
        </p:nvSpPr>
        <p:spPr>
          <a:xfrm>
            <a:off x="0" y="547688"/>
            <a:ext cx="508000" cy="431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两栏内容">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533400" y="547688"/>
            <a:ext cx="3455988" cy="4318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noProof="0" dirty="0">
                <a:ln>
                  <a:noFill/>
                </a:ln>
                <a:solidFill>
                  <a:schemeClr val="bg1"/>
                </a:solidFill>
                <a:effectLst/>
                <a:uLnTx/>
                <a:uFillTx/>
                <a:latin typeface="+mn-lt"/>
                <a:ea typeface="微软雅黑" panose="020B0503020204020204" pitchFamily="34" charset="-122"/>
                <a:cs typeface="+mn-cs"/>
              </a:rPr>
              <a:t>TRANSITION PAGE  </a:t>
            </a: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过渡页</a:t>
            </a:r>
          </a:p>
        </p:txBody>
      </p:sp>
      <p:sp>
        <p:nvSpPr>
          <p:cNvPr id="7" name="矩形 6"/>
          <p:cNvSpPr/>
          <p:nvPr/>
        </p:nvSpPr>
        <p:spPr>
          <a:xfrm>
            <a:off x="0" y="547688"/>
            <a:ext cx="508000" cy="431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8"/>
          <p:cNvSpPr txBox="1"/>
          <p:nvPr/>
        </p:nvSpPr>
        <p:spPr>
          <a:xfrm>
            <a:off x="1762125" y="6388100"/>
            <a:ext cx="1574800" cy="461963"/>
          </a:xfrm>
          <a:prstGeom prst="rect">
            <a:avLst/>
          </a:prstGeom>
          <a:noFill/>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汉仪综艺体简" pitchFamily="49" charset="-122"/>
                <a:ea typeface="汉仪综艺体简" pitchFamily="49" charset="-122"/>
                <a:cs typeface="+mn-cs"/>
              </a:rPr>
              <a:t>Unit 1</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3275013" y="6423025"/>
            <a:ext cx="3070225" cy="4000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 Brand New Day</a:t>
            </a:r>
          </a:p>
        </p:txBody>
      </p:sp>
      <p:sp>
        <p:nvSpPr>
          <p:cNvPr id="12" name="矩形 11"/>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8"/>
          <p:cNvSpPr txBox="1"/>
          <p:nvPr/>
        </p:nvSpPr>
        <p:spPr>
          <a:xfrm>
            <a:off x="1762125" y="6388100"/>
            <a:ext cx="1574800" cy="461963"/>
          </a:xfrm>
          <a:prstGeom prst="rect">
            <a:avLst/>
          </a:prstGeom>
          <a:noFill/>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汉仪综艺体简" pitchFamily="49" charset="-122"/>
                <a:ea typeface="汉仪综艺体简" pitchFamily="49" charset="-122"/>
                <a:cs typeface="+mn-cs"/>
              </a:rPr>
              <a:t>Unit 1</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3275013" y="6423025"/>
            <a:ext cx="3070225" cy="4000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 Brand New Day</a:t>
            </a:r>
          </a:p>
        </p:txBody>
      </p:sp>
      <p:sp>
        <p:nvSpPr>
          <p:cNvPr id="12" name="矩形 11"/>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8"/>
          <p:cNvSpPr txBox="1"/>
          <p:nvPr/>
        </p:nvSpPr>
        <p:spPr>
          <a:xfrm>
            <a:off x="1762125" y="6388100"/>
            <a:ext cx="1574800" cy="461963"/>
          </a:xfrm>
          <a:prstGeom prst="rect">
            <a:avLst/>
          </a:prstGeom>
          <a:noFill/>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汉仪综艺体简" pitchFamily="49" charset="-122"/>
                <a:ea typeface="汉仪综艺体简" pitchFamily="49" charset="-122"/>
                <a:cs typeface="+mn-cs"/>
              </a:rPr>
              <a:t>Unit 1</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3275013" y="6423025"/>
            <a:ext cx="3070225" cy="4000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 Brand New Day</a:t>
            </a:r>
          </a:p>
        </p:txBody>
      </p:sp>
      <p:sp>
        <p:nvSpPr>
          <p:cNvPr id="12" name="矩形 11"/>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8"/>
          <p:cNvSpPr txBox="1"/>
          <p:nvPr/>
        </p:nvSpPr>
        <p:spPr>
          <a:xfrm>
            <a:off x="1762125" y="6388100"/>
            <a:ext cx="1574800" cy="461963"/>
          </a:xfrm>
          <a:prstGeom prst="rect">
            <a:avLst/>
          </a:prstGeom>
          <a:noFill/>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汉仪综艺体简" pitchFamily="49" charset="-122"/>
                <a:ea typeface="汉仪综艺体简" pitchFamily="49" charset="-122"/>
                <a:cs typeface="+mn-cs"/>
              </a:rPr>
              <a:t>Unit 1</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3275013" y="6423025"/>
            <a:ext cx="3070225" cy="4000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 Brand New Day</a:t>
            </a:r>
          </a:p>
        </p:txBody>
      </p:sp>
      <p:sp>
        <p:nvSpPr>
          <p:cNvPr id="12" name="矩形 11"/>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8"/>
          <p:cNvSpPr txBox="1"/>
          <p:nvPr/>
        </p:nvSpPr>
        <p:spPr>
          <a:xfrm>
            <a:off x="1762125" y="6388100"/>
            <a:ext cx="1574800" cy="461963"/>
          </a:xfrm>
          <a:prstGeom prst="rect">
            <a:avLst/>
          </a:prstGeom>
          <a:noFill/>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汉仪综艺体简" pitchFamily="49" charset="-122"/>
                <a:ea typeface="汉仪综艺体简" pitchFamily="49" charset="-122"/>
                <a:cs typeface="+mn-cs"/>
              </a:rPr>
              <a:t>Unit 1</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3275013" y="6423025"/>
            <a:ext cx="3070225" cy="4000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 Brand New Day</a:t>
            </a:r>
          </a:p>
        </p:txBody>
      </p:sp>
      <p:sp>
        <p:nvSpPr>
          <p:cNvPr id="12" name="矩形 11"/>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2" name="矩形 21"/>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9" name="矩形 8"/>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椭圆 9"/>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p:nvPr/>
        </p:nvSpPr>
        <p:spPr>
          <a:xfrm>
            <a:off x="11212513" y="6450013"/>
            <a:ext cx="649288" cy="338138"/>
          </a:xfrm>
          <a:prstGeom prst="rect">
            <a:avLst/>
          </a:prstGeom>
          <a:noFill/>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svg"/><Relationship Id="rId2" Type="http://schemas.openxmlformats.org/officeDocument/2006/relationships/tags" Target="../tags/tag76.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2.%20Listening.wmv" TargetMode="Externa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2.%20Listening.wm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77.xml"/></Relationships>
</file>

<file path=ppt/slides/_rels/slide18.xml.rels><?xml version="1.0" encoding="UTF-8" standalone="yes"?>
<Relationships xmlns="http://schemas.openxmlformats.org/package/2006/relationships"><Relationship Id="rId3"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3.%20Speaking.wmv" TargetMode="External"/><Relationship Id="rId2" Type="http://schemas.openxmlformats.org/officeDocument/2006/relationships/slideLayout" Target="../slideLayouts/slideLayout5.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3.%20Speaking.wmv"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svg"/><Relationship Id="rId2"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1.%20%20Lead-in.wmv" TargetMode="External"/><Relationship Id="rId1" Type="http://schemas.openxmlformats.org/officeDocument/2006/relationships/tags" Target="../tags/tag78.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1.%20%20Lead-in.wm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0.xml"/><Relationship Id="rId1" Type="http://schemas.openxmlformats.org/officeDocument/2006/relationships/tags" Target="../tags/tag7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3.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4.%20Song.wmv" TargetMode="External"/><Relationship Id="rId5" Type="http://schemas.openxmlformats.org/officeDocument/2006/relationships/image" Target="../media/image30.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4.%20Song.wmv"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tags" Target="../tags/tag86.xml"/><Relationship Id="rId7" Type="http://schemas.openxmlformats.org/officeDocument/2006/relationships/notesSlide" Target="../notesSlides/notesSlide1.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Unit%201%20A-1.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Unit%201%20A-1.mp3" TargetMode="External"/><Relationship Id="rId1" Type="http://schemas.openxmlformats.org/officeDocument/2006/relationships/tags" Target="../tags/tag85.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88.xml"/><Relationship Id="rId10" Type="http://schemas.openxmlformats.org/officeDocument/2006/relationships/image" Target="../media/image34.png"/><Relationship Id="rId4" Type="http://schemas.openxmlformats.org/officeDocument/2006/relationships/tags" Target="../tags/tag87.xml"/><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tags" Target="../tags/tag90.xml"/><Relationship Id="rId7" Type="http://schemas.openxmlformats.org/officeDocument/2006/relationships/notesSlide" Target="../notesSlides/notesSlide2.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2.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2.mp3" TargetMode="External"/><Relationship Id="rId1" Type="http://schemas.openxmlformats.org/officeDocument/2006/relationships/tags" Target="../tags/tag89.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92.xml"/><Relationship Id="rId10" Type="http://schemas.openxmlformats.org/officeDocument/2006/relationships/image" Target="../media/image34.png"/><Relationship Id="rId4" Type="http://schemas.openxmlformats.org/officeDocument/2006/relationships/tags" Target="../tags/tag91.xml"/><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tags" Target="../tags/tag94.xml"/><Relationship Id="rId7" Type="http://schemas.openxmlformats.org/officeDocument/2006/relationships/notesSlide" Target="../notesSlides/notesSlide3.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3.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3.mp3" TargetMode="External"/><Relationship Id="rId1" Type="http://schemas.openxmlformats.org/officeDocument/2006/relationships/tags" Target="../tags/tag93.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96.xml"/><Relationship Id="rId10" Type="http://schemas.openxmlformats.org/officeDocument/2006/relationships/image" Target="../media/image34.png"/><Relationship Id="rId4" Type="http://schemas.openxmlformats.org/officeDocument/2006/relationships/tags" Target="../tags/tag95.xml"/><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openxmlformats.org/officeDocument/2006/relationships/tags" Target="../tags/tag98.xml"/><Relationship Id="rId7" Type="http://schemas.openxmlformats.org/officeDocument/2006/relationships/notesSlide" Target="../notesSlides/notesSlide4.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4.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4.mp3" TargetMode="External"/><Relationship Id="rId1" Type="http://schemas.openxmlformats.org/officeDocument/2006/relationships/tags" Target="../tags/tag97.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00.xml"/><Relationship Id="rId10" Type="http://schemas.openxmlformats.org/officeDocument/2006/relationships/image" Target="../media/image34.png"/><Relationship Id="rId4" Type="http://schemas.openxmlformats.org/officeDocument/2006/relationships/tags" Target="../tags/tag99.xml"/><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0.png"/><Relationship Id="rId3" Type="http://schemas.openxmlformats.org/officeDocument/2006/relationships/tags" Target="../tags/tag102.xml"/><Relationship Id="rId7" Type="http://schemas.openxmlformats.org/officeDocument/2006/relationships/notesSlide" Target="../notesSlides/notesSlide5.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5.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5.mp3" TargetMode="External"/><Relationship Id="rId1" Type="http://schemas.openxmlformats.org/officeDocument/2006/relationships/tags" Target="../tags/tag101.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04.xml"/><Relationship Id="rId10" Type="http://schemas.openxmlformats.org/officeDocument/2006/relationships/image" Target="../media/image34.png"/><Relationship Id="rId4" Type="http://schemas.openxmlformats.org/officeDocument/2006/relationships/tags" Target="../tags/tag103.xml"/><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png"/><Relationship Id="rId3" Type="http://schemas.openxmlformats.org/officeDocument/2006/relationships/tags" Target="../tags/tag106.xml"/><Relationship Id="rId7" Type="http://schemas.openxmlformats.org/officeDocument/2006/relationships/notesSlide" Target="../notesSlides/notesSlide6.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6.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6.mp3" TargetMode="External"/><Relationship Id="rId1" Type="http://schemas.openxmlformats.org/officeDocument/2006/relationships/tags" Target="../tags/tag105.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08.xml"/><Relationship Id="rId10" Type="http://schemas.openxmlformats.org/officeDocument/2006/relationships/image" Target="../media/image34.png"/><Relationship Id="rId4" Type="http://schemas.openxmlformats.org/officeDocument/2006/relationships/tags" Target="../tags/tag107.xml"/><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openxmlformats.org/officeDocument/2006/relationships/tags" Target="../tags/tag110.xml"/><Relationship Id="rId7" Type="http://schemas.openxmlformats.org/officeDocument/2006/relationships/notesSlide" Target="../notesSlides/notesSlide7.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7.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7.mp3" TargetMode="External"/><Relationship Id="rId1" Type="http://schemas.openxmlformats.org/officeDocument/2006/relationships/tags" Target="../tags/tag109.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12.xml"/><Relationship Id="rId10" Type="http://schemas.openxmlformats.org/officeDocument/2006/relationships/image" Target="../media/image34.png"/><Relationship Id="rId4" Type="http://schemas.openxmlformats.org/officeDocument/2006/relationships/tags" Target="../tags/tag111.xml"/><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14.xml"/><Relationship Id="rId7"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5.%20Text%20A%20(1).wmv" TargetMode="External"/><Relationship Id="rId2"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5.%20Text%20A%20(1).wmv" TargetMode="External"/><Relationship Id="rId1" Type="http://schemas.openxmlformats.org/officeDocument/2006/relationships/tags" Target="../tags/tag113.xml"/><Relationship Id="rId6" Type="http://schemas.openxmlformats.org/officeDocument/2006/relationships/slideLayout" Target="../slideLayouts/slideLayout5.xml"/><Relationship Id="rId5" Type="http://schemas.openxmlformats.org/officeDocument/2006/relationships/tags" Target="../tags/tag116.xml"/><Relationship Id="rId4" Type="http://schemas.openxmlformats.org/officeDocument/2006/relationships/tags" Target="../tags/tag115.xml"/></Relationships>
</file>

<file path=ppt/slides/_rels/slide38.xml.rels><?xml version="1.0" encoding="UTF-8" standalone="yes"?>
<Relationships xmlns="http://schemas.openxmlformats.org/package/2006/relationships"><Relationship Id="rId3"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6.%20Text%20A%20(2).wmv" TargetMode="External"/><Relationship Id="rId2" Type="http://schemas.openxmlformats.org/officeDocument/2006/relationships/slideLayout" Target="../slideLayouts/slideLayout5.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6.%20Text%20A%20(2).wmv" TargetMode="Externa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1.mp3" TargetMode="External"/><Relationship Id="rId1" Type="http://schemas.openxmlformats.org/officeDocument/2006/relationships/tags" Target="../tags/tag117.xml"/><Relationship Id="rId6" Type="http://schemas.openxmlformats.org/officeDocument/2006/relationships/image" Target="../media/image44.png"/><Relationship Id="rId5"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1.mp3"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2.mp3" TargetMode="External"/><Relationship Id="rId6" Type="http://schemas.openxmlformats.org/officeDocument/2006/relationships/image" Target="../media/image46.png"/><Relationship Id="rId5"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2.mp3" TargetMode="Externa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3.mp3" TargetMode="External"/><Relationship Id="rId6" Type="http://schemas.openxmlformats.org/officeDocument/2006/relationships/image" Target="../media/image49.png"/><Relationship Id="rId5"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3.mp3" TargetMode="Externa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A4.mp3" TargetMode="External"/><Relationship Id="rId6" Type="http://schemas.openxmlformats.org/officeDocument/2006/relationships/image" Target="../media/image51.png"/><Relationship Id="rId5"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A4.mp3" TargetMode="Externa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5.xml"/><Relationship Id="rId1" Type="http://schemas.openxmlformats.org/officeDocument/2006/relationships/tags" Target="../tags/tag118.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0.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2.xml"/></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124.xml"/><Relationship Id="rId7"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7.%20Text%20B%20(1).wmv" TargetMode="External"/><Relationship Id="rId2"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7.%20Text%20B%20(1).wmv" TargetMode="External"/><Relationship Id="rId1" Type="http://schemas.openxmlformats.org/officeDocument/2006/relationships/tags" Target="../tags/tag123.xml"/><Relationship Id="rId6" Type="http://schemas.openxmlformats.org/officeDocument/2006/relationships/slideLayout" Target="../slideLayouts/slideLayout5.xml"/><Relationship Id="rId5" Type="http://schemas.openxmlformats.org/officeDocument/2006/relationships/tags" Target="../tags/tag126.xml"/><Relationship Id="rId4" Type="http://schemas.openxmlformats.org/officeDocument/2006/relationships/tags" Target="../tags/tag125.xml"/></Relationships>
</file>

<file path=ppt/slides/_rels/slide5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0.png"/><Relationship Id="rId3" Type="http://schemas.openxmlformats.org/officeDocument/2006/relationships/tags" Target="../tags/tag128.xml"/><Relationship Id="rId7" Type="http://schemas.openxmlformats.org/officeDocument/2006/relationships/notesSlide" Target="../notesSlides/notesSlide8.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1&amp;2.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1&amp;2.mp3" TargetMode="External"/><Relationship Id="rId1" Type="http://schemas.openxmlformats.org/officeDocument/2006/relationships/tags" Target="../tags/tag127.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30.xml"/><Relationship Id="rId10" Type="http://schemas.openxmlformats.org/officeDocument/2006/relationships/image" Target="../media/image34.png"/><Relationship Id="rId4" Type="http://schemas.openxmlformats.org/officeDocument/2006/relationships/tags" Target="../tags/tag129.xml"/><Relationship Id="rId9" Type="http://schemas.openxmlformats.org/officeDocument/2006/relationships/image" Target="../media/image33.png"/></Relationships>
</file>

<file path=ppt/slides/_rels/slide5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1.png"/><Relationship Id="rId3" Type="http://schemas.openxmlformats.org/officeDocument/2006/relationships/tags" Target="../tags/tag132.xml"/><Relationship Id="rId7" Type="http://schemas.openxmlformats.org/officeDocument/2006/relationships/notesSlide" Target="../notesSlides/notesSlide9.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3.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3.mp3" TargetMode="External"/><Relationship Id="rId1" Type="http://schemas.openxmlformats.org/officeDocument/2006/relationships/tags" Target="../tags/tag131.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34.xml"/><Relationship Id="rId10" Type="http://schemas.openxmlformats.org/officeDocument/2006/relationships/image" Target="../media/image34.png"/><Relationship Id="rId4" Type="http://schemas.openxmlformats.org/officeDocument/2006/relationships/tags" Target="../tags/tag133.xml"/><Relationship Id="rId9" Type="http://schemas.openxmlformats.org/officeDocument/2006/relationships/image" Target="../media/image33.png"/></Relationships>
</file>

<file path=ppt/slides/_rels/slide5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2.png"/><Relationship Id="rId3" Type="http://schemas.openxmlformats.org/officeDocument/2006/relationships/tags" Target="../tags/tag136.xml"/><Relationship Id="rId7" Type="http://schemas.openxmlformats.org/officeDocument/2006/relationships/notesSlide" Target="../notesSlides/notesSlide10.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4.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4.mp3" TargetMode="External"/><Relationship Id="rId1" Type="http://schemas.openxmlformats.org/officeDocument/2006/relationships/tags" Target="../tags/tag135.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38.xml"/><Relationship Id="rId10" Type="http://schemas.openxmlformats.org/officeDocument/2006/relationships/image" Target="../media/image34.png"/><Relationship Id="rId4" Type="http://schemas.openxmlformats.org/officeDocument/2006/relationships/tags" Target="../tags/tag137.xml"/><Relationship Id="rId9" Type="http://schemas.openxmlformats.org/officeDocument/2006/relationships/image" Target="../media/image33.png"/></Relationships>
</file>

<file path=ppt/slides/_rels/slide5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1.png"/><Relationship Id="rId3" Type="http://schemas.openxmlformats.org/officeDocument/2006/relationships/tags" Target="../tags/tag140.xml"/><Relationship Id="rId7" Type="http://schemas.openxmlformats.org/officeDocument/2006/relationships/notesSlide" Target="../notesSlides/notesSlide11.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5.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5.mp3" TargetMode="External"/><Relationship Id="rId1" Type="http://schemas.openxmlformats.org/officeDocument/2006/relationships/tags" Target="../tags/tag139.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42.xml"/><Relationship Id="rId10" Type="http://schemas.openxmlformats.org/officeDocument/2006/relationships/image" Target="../media/image34.png"/><Relationship Id="rId4" Type="http://schemas.openxmlformats.org/officeDocument/2006/relationships/tags" Target="../tags/tag141.xml"/><Relationship Id="rId9" Type="http://schemas.openxmlformats.org/officeDocument/2006/relationships/image" Target="../media/image33.png"/></Relationships>
</file>

<file path=ppt/slides/_rels/slide5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1.png"/><Relationship Id="rId3" Type="http://schemas.openxmlformats.org/officeDocument/2006/relationships/tags" Target="../tags/tag144.xml"/><Relationship Id="rId7" Type="http://schemas.openxmlformats.org/officeDocument/2006/relationships/notesSlide" Target="../notesSlides/notesSlide12.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6.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6.mp3" TargetMode="External"/><Relationship Id="rId1" Type="http://schemas.openxmlformats.org/officeDocument/2006/relationships/tags" Target="../tags/tag143.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46.xml"/><Relationship Id="rId10" Type="http://schemas.openxmlformats.org/officeDocument/2006/relationships/image" Target="../media/image34.png"/><Relationship Id="rId4" Type="http://schemas.openxmlformats.org/officeDocument/2006/relationships/tags" Target="../tags/tag145.xml"/><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1.png"/><Relationship Id="rId3" Type="http://schemas.openxmlformats.org/officeDocument/2006/relationships/tags" Target="../tags/tag148.xml"/><Relationship Id="rId7" Type="http://schemas.openxmlformats.org/officeDocument/2006/relationships/notesSlide" Target="../notesSlides/notesSlide13.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7.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7.mp3" TargetMode="External"/><Relationship Id="rId1" Type="http://schemas.openxmlformats.org/officeDocument/2006/relationships/tags" Target="../tags/tag147.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50.xml"/><Relationship Id="rId10" Type="http://schemas.openxmlformats.org/officeDocument/2006/relationships/image" Target="../media/image34.png"/><Relationship Id="rId4" Type="http://schemas.openxmlformats.org/officeDocument/2006/relationships/tags" Target="../tags/tag149.xml"/><Relationship Id="rId9" Type="http://schemas.openxmlformats.org/officeDocument/2006/relationships/image" Target="../media/image33.png"/></Relationships>
</file>

<file path=ppt/slides/_rels/slide6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1.png"/><Relationship Id="rId3" Type="http://schemas.openxmlformats.org/officeDocument/2006/relationships/tags" Target="../tags/tag152.xml"/><Relationship Id="rId7" Type="http://schemas.openxmlformats.org/officeDocument/2006/relationships/notesSlide" Target="../notesSlides/notesSlide14.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8.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8.mp3" TargetMode="External"/><Relationship Id="rId1" Type="http://schemas.openxmlformats.org/officeDocument/2006/relationships/tags" Target="../tags/tag151.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54.xml"/><Relationship Id="rId10" Type="http://schemas.openxmlformats.org/officeDocument/2006/relationships/image" Target="../media/image34.png"/><Relationship Id="rId4" Type="http://schemas.openxmlformats.org/officeDocument/2006/relationships/tags" Target="../tags/tag153.xml"/><Relationship Id="rId9" Type="http://schemas.openxmlformats.org/officeDocument/2006/relationships/image" Target="../media/image33.png"/></Relationships>
</file>

<file path=ppt/slides/_rels/slide6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1.png"/><Relationship Id="rId3" Type="http://schemas.openxmlformats.org/officeDocument/2006/relationships/tags" Target="../tags/tag156.xml"/><Relationship Id="rId7" Type="http://schemas.openxmlformats.org/officeDocument/2006/relationships/notesSlide" Target="../notesSlides/notesSlide15.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9.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9.mp3" TargetMode="External"/><Relationship Id="rId1" Type="http://schemas.openxmlformats.org/officeDocument/2006/relationships/tags" Target="../tags/tag155.xml"/><Relationship Id="rId6" Type="http://schemas.openxmlformats.org/officeDocument/2006/relationships/slideLayout" Target="../slideLayouts/slideLayout14.xml"/><Relationship Id="rId11" Type="http://schemas.openxmlformats.org/officeDocument/2006/relationships/image" Target="../media/image35.png"/><Relationship Id="rId5" Type="http://schemas.openxmlformats.org/officeDocument/2006/relationships/tags" Target="../tags/tag158.xml"/><Relationship Id="rId10" Type="http://schemas.openxmlformats.org/officeDocument/2006/relationships/image" Target="../media/image34.png"/><Relationship Id="rId4" Type="http://schemas.openxmlformats.org/officeDocument/2006/relationships/tags" Target="../tags/tag157.xml"/><Relationship Id="rId9"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8.%20Text%20(2).wmv" TargetMode="External"/><Relationship Id="rId2" Type="http://schemas.openxmlformats.org/officeDocument/2006/relationships/slideLayout" Target="../slideLayouts/slideLayout5.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8.%20Text%20(2).wmv" TargetMode="Externa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1.mp3" TargetMode="External"/><Relationship Id="rId1" Type="http://schemas.openxmlformats.org/officeDocument/2006/relationships/tags" Target="../tags/tag159.xml"/><Relationship Id="rId6" Type="http://schemas.openxmlformats.org/officeDocument/2006/relationships/image" Target="../media/image33.png"/><Relationship Id="rId5" Type="http://schemas.openxmlformats.org/officeDocument/2006/relationships/image" Target="../media/image44.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1.mp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5.xml"/><Relationship Id="rId1"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2.mp3" TargetMode="External"/><Relationship Id="rId6" Type="http://schemas.openxmlformats.org/officeDocument/2006/relationships/image" Target="../media/image65.png"/><Relationship Id="rId5"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2.mp3" TargetMode="Externa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19968;&#21333;&#20803;\B3.mp3" TargetMode="External"/><Relationship Id="rId6"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B3.mp3" TargetMode="External"/><Relationship Id="rId5" Type="http://schemas.openxmlformats.org/officeDocument/2006/relationships/image" Target="../media/image33.pn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image" Target="../media/image7.jpeg"/><Relationship Id="rId84" Type="http://schemas.openxmlformats.org/officeDocument/2006/relationships/image" Target="../media/image15.png"/><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slideLayout" Target="../slideLayouts/slideLayout14.xml"/><Relationship Id="rId79" Type="http://schemas.openxmlformats.org/officeDocument/2006/relationships/image" Target="../media/image10.jpeg"/><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image" Target="../media/image13.jpe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image" Target="../media/image9.jpeg"/><Relationship Id="rId81" Type="http://schemas.openxmlformats.org/officeDocument/2006/relationships/image" Target="../media/image12.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image" Target="../media/image8.jpeg"/><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image" Target="../media/image11.jpe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image" Target="../media/image6.jpeg"/><Relationship Id="rId83" Type="http://schemas.openxmlformats.org/officeDocument/2006/relationships/image" Target="../media/image14.jpe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s>
</file>

<file path=ppt/slides/_rels/slide70.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slideLayout" Target="../slideLayouts/slideLayout5.xml"/><Relationship Id="rId4" Type="http://schemas.openxmlformats.org/officeDocument/2006/relationships/tags" Target="../tags/tag163.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73.png"/><Relationship Id="rId5" Type="http://schemas.openxmlformats.org/officeDocument/2006/relationships/slideLayout" Target="../slideLayouts/slideLayout5.xml"/><Relationship Id="rId4" Type="http://schemas.openxmlformats.org/officeDocument/2006/relationships/tags" Target="../tags/tag16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5.xml"/><Relationship Id="rId1" Type="http://schemas.openxmlformats.org/officeDocument/2006/relationships/tags" Target="../tags/tag168.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6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5.xml"/><Relationship Id="rId1" Type="http://schemas.openxmlformats.org/officeDocument/2006/relationships/tags" Target="../tags/tag170.xml"/></Relationships>
</file>

<file path=ppt/slides/_rels/slide79.xml.rels><?xml version="1.0" encoding="UTF-8" standalone="yes"?>
<Relationships xmlns="http://schemas.openxmlformats.org/package/2006/relationships"><Relationship Id="rId3" Type="http://schemas.microsoft.com/office/2007/relationships/media" Target="file:///F:\&#35838;&#20214;ppt\0&#22806;&#32534;PPT\210824111&#12298;E&#26102;&#20195;&#39640;&#32844;&#33521;&#35821;&#8212;&#8212;&#32508;&#21512;&#25945;&#31243;1&#12299;&#22806;&#25991;&#31038;&#65288;&#27743;&#28023;&#28059;&#12289;&#34203;&#31584;&#12289;&#21016;&#33603;&#12289;&#29579;&#20025;&#65289;\&#35838;&#20214;\&#31532;&#19968;&#21333;&#20803;\9.%20Movie.wmv" TargetMode="External"/><Relationship Id="rId2" Type="http://schemas.openxmlformats.org/officeDocument/2006/relationships/slideLayout" Target="../slideLayouts/slideLayout5.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68;&#21333;&#20803;\9.%20Movie.wmv" TargetMode="Externa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5.xml"/><Relationship Id="rId1" Type="http://schemas.openxmlformats.org/officeDocument/2006/relationships/tags" Target="../tags/tag171.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5.xml"/><Relationship Id="rId1" Type="http://schemas.openxmlformats.org/officeDocument/2006/relationships/tags" Target="../tags/tag17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cstate="print"/>
          <a:stretch>
            <a:fillRect/>
          </a:stretch>
        </p:blipFill>
        <p:spPr>
          <a:xfrm>
            <a:off x="0" y="1706245"/>
            <a:ext cx="7833995" cy="5410200"/>
          </a:xfrm>
          <a:prstGeom prst="rect">
            <a:avLst/>
          </a:prstGeom>
          <a:effectLst>
            <a:softEdge rad="127000"/>
          </a:effectLst>
        </p:spPr>
      </p:pic>
      <p:sp>
        <p:nvSpPr>
          <p:cNvPr id="3" name="文本框 2"/>
          <p:cNvSpPr txBox="1"/>
          <p:nvPr/>
        </p:nvSpPr>
        <p:spPr>
          <a:xfrm>
            <a:off x="7744460" y="1854835"/>
            <a:ext cx="7865745" cy="1938020"/>
          </a:xfrm>
          <a:prstGeom prst="rect">
            <a:avLst/>
          </a:prstGeom>
          <a:noFill/>
        </p:spPr>
        <p:txBody>
          <a:bodyPr wrap="square" rtlCol="0">
            <a:spAutoFit/>
          </a:bodyPr>
          <a:lstStyle/>
          <a:p>
            <a:r>
              <a:rPr lang="en-US" altLang="zh-CN" sz="6000">
                <a:solidFill>
                  <a:schemeClr val="tx1"/>
                </a:solidFill>
                <a:latin typeface="Arial Black" panose="020B0A04020102020204" charset="0"/>
                <a:cs typeface="Arial Black" panose="020B0A04020102020204" charset="0"/>
              </a:rPr>
              <a:t>Unit </a:t>
            </a:r>
          </a:p>
          <a:p>
            <a:r>
              <a:rPr lang="en-US" altLang="zh-CN" sz="6000">
                <a:solidFill>
                  <a:schemeClr val="tx1"/>
                </a:solidFill>
                <a:latin typeface="Arial Black" panose="020B0A04020102020204" charset="0"/>
                <a:cs typeface="Arial Black" panose="020B0A04020102020204" charset="0"/>
              </a:rPr>
              <a:t>       One</a:t>
            </a:r>
          </a:p>
        </p:txBody>
      </p:sp>
      <p:sp>
        <p:nvSpPr>
          <p:cNvPr id="5" name="文本框 4"/>
          <p:cNvSpPr txBox="1"/>
          <p:nvPr/>
        </p:nvSpPr>
        <p:spPr>
          <a:xfrm>
            <a:off x="75565" y="383540"/>
            <a:ext cx="11111865" cy="1014730"/>
          </a:xfrm>
          <a:prstGeom prst="rect">
            <a:avLst/>
          </a:prstGeom>
          <a:noFill/>
        </p:spPr>
        <p:txBody>
          <a:bodyPr wrap="square" rtlCol="0">
            <a:spAutoFit/>
          </a:bodyPr>
          <a:lstStyle/>
          <a:p>
            <a:r>
              <a:rPr lang="en-US" altLang="zh-CN" sz="6000">
                <a:gradFill>
                  <a:gsLst>
                    <a:gs pos="0">
                      <a:srgbClr val="FECF40"/>
                    </a:gs>
                    <a:gs pos="100000">
                      <a:srgbClr val="846C21"/>
                    </a:gs>
                  </a:gsLst>
                  <a:lin scaled="0"/>
                </a:gradFill>
                <a:latin typeface="Arial Black" panose="020B0A04020102020204" charset="0"/>
                <a:cs typeface="Arial Black" panose="020B0A04020102020204" charset="0"/>
              </a:rPr>
              <a:t>A Brand New Day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custDataLst>
              <p:tags r:id="rId2"/>
            </p:custDataLst>
          </p:nvPr>
        </p:nvGraphicFramePr>
        <p:xfrm>
          <a:off x="0" y="-13335"/>
          <a:ext cx="12207240" cy="6923405"/>
        </p:xfrm>
        <a:graphic>
          <a:graphicData uri="http://schemas.openxmlformats.org/drawingml/2006/table">
            <a:tbl>
              <a:tblPr firstRow="1" bandRow="1">
                <a:tableStyleId>{5C22544A-7EE6-4342-B048-85BDC9FD1C3A}</a:tableStyleId>
              </a:tblPr>
              <a:tblGrid>
                <a:gridCol w="2832100"/>
                <a:gridCol w="3271520"/>
                <a:gridCol w="3051810"/>
                <a:gridCol w="3051810"/>
              </a:tblGrid>
              <a:tr h="406400">
                <a:tc gridSpan="4">
                  <a:txBody>
                    <a:bodyPr/>
                    <a:lstStyle/>
                    <a:p>
                      <a:pPr algn="ctr">
                        <a:buNone/>
                      </a:pPr>
                      <a:r>
                        <a:rPr lang="en-US" altLang="zh-CN">
                          <a:latin typeface="Times New Roman" panose="02020603050405020304" pitchFamily="18" charset="0"/>
                          <a:cs typeface="Times New Roman" panose="02020603050405020304" pitchFamily="18" charset="0"/>
                        </a:rPr>
                        <a:t>Personal Information Form</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Last Name</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r>
                        <a:rPr lang="en-US" altLang="zh-CN">
                          <a:latin typeface="Times New Roman" panose="02020603050405020304" pitchFamily="18" charset="0"/>
                          <a:cs typeface="Times New Roman" panose="02020603050405020304" pitchFamily="18" charset="0"/>
                        </a:rPr>
                        <a:t>First Name</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Birth Date(M/D/Y)</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r>
                        <a:rPr lang="en-US" altLang="zh-CN">
                          <a:latin typeface="Times New Roman" panose="02020603050405020304" pitchFamily="18" charset="0"/>
                          <a:cs typeface="Times New Roman" panose="02020603050405020304" pitchFamily="18" charset="0"/>
                        </a:rPr>
                        <a:t>Gender</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Nationality</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r>
                        <a:rPr lang="en-US" altLang="zh-CN">
                          <a:latin typeface="Times New Roman" panose="02020603050405020304" pitchFamily="18" charset="0"/>
                          <a:cs typeface="Times New Roman" panose="02020603050405020304" pitchFamily="18" charset="0"/>
                        </a:rPr>
                        <a:t>Place of Birth</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Student ID Number</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r>
                        <a:rPr lang="en-US" altLang="zh-CN">
                          <a:latin typeface="Times New Roman" panose="02020603050405020304" pitchFamily="18" charset="0"/>
                          <a:cs typeface="Times New Roman" panose="02020603050405020304" pitchFamily="18" charset="0"/>
                        </a:rPr>
                        <a:t>Marital  Status</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Cell Phone</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r>
                        <a:rPr lang="en-US" altLang="zh-CN">
                          <a:latin typeface="Times New Roman" panose="02020603050405020304" pitchFamily="18" charset="0"/>
                          <a:cs typeface="Times New Roman" panose="02020603050405020304" pitchFamily="18" charset="0"/>
                        </a:rPr>
                        <a:t>E-mail</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Current Address</a:t>
                      </a:r>
                    </a:p>
                  </a:txBody>
                  <a:tcPr/>
                </a:tc>
                <a:tc gridSpan="3">
                  <a:txBody>
                    <a:bodyPr/>
                    <a:lstStyle/>
                    <a:p>
                      <a:pPr>
                        <a:buNone/>
                      </a:pPr>
                      <a:endParaRPr lang="en-US" altLang="zh-CN">
                        <a:latin typeface="Times New Roman" panose="02020603050405020304" pitchFamily="18" charset="0"/>
                        <a:cs typeface="Times New Roman" panose="02020603050405020304" pitchFamily="18" charset="0"/>
                      </a:endParaRPr>
                    </a:p>
                  </a:txBody>
                  <a:tcPr/>
                </a:tc>
                <a:tc hMerge="1">
                  <a:txBody>
                    <a:bodyPr/>
                    <a:lstStyle/>
                    <a:p>
                      <a:endParaRPr lang="zh-CN"/>
                    </a:p>
                  </a:txBody>
                  <a:tcPr/>
                </a:tc>
                <a:tc hMerge="1">
                  <a:txBody>
                    <a:bodyPr/>
                    <a:lstStyle/>
                    <a:p>
                      <a:endParaRPr lang="zh-CN"/>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Home Address</a:t>
                      </a:r>
                    </a:p>
                  </a:txBody>
                  <a:tcPr/>
                </a:tc>
                <a:tc gridSpan="3">
                  <a:txBody>
                    <a:bodyPr/>
                    <a:lstStyle/>
                    <a:p>
                      <a:pPr>
                        <a:buNone/>
                      </a:pPr>
                      <a:endParaRPr lang="zh-CN" altLang="en-US">
                        <a:latin typeface="Times New Roman" panose="02020603050405020304" pitchFamily="18" charset="0"/>
                        <a:cs typeface="Times New Roman" panose="02020603050405020304" pitchFamily="18" charset="0"/>
                      </a:endParaRPr>
                    </a:p>
                  </a:txBody>
                  <a:tcPr/>
                </a:tc>
                <a:tc hMerge="1">
                  <a:txBody>
                    <a:bodyPr/>
                    <a:lstStyle/>
                    <a:p>
                      <a:endParaRPr lang="zh-CN"/>
                    </a:p>
                  </a:txBody>
                  <a:tcPr/>
                </a:tc>
                <a:tc hMerge="1">
                  <a:txBody>
                    <a:bodyPr/>
                    <a:lstStyle/>
                    <a:p>
                      <a:endParaRPr lang="zh-CN"/>
                    </a:p>
                  </a:txBody>
                  <a:tcPr/>
                </a:tc>
              </a:tr>
              <a:tr h="406400">
                <a:tc gridSpan="4">
                  <a:txBody>
                    <a:bodyPr/>
                    <a:lstStyle/>
                    <a:p>
                      <a:pPr algn="ctr">
                        <a:buNone/>
                      </a:pPr>
                      <a:r>
                        <a:rPr lang="en-US" altLang="zh-CN" b="1">
                          <a:latin typeface="Times New Roman" panose="02020603050405020304" pitchFamily="18" charset="0"/>
                          <a:cs typeface="Times New Roman" panose="02020603050405020304" pitchFamily="18" charset="0"/>
                        </a:rPr>
                        <a:t>Emergency Contact</a:t>
                      </a:r>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Name</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r>
                        <a:rPr lang="en-US" altLang="zh-CN">
                          <a:latin typeface="Times New Roman" panose="02020603050405020304" pitchFamily="18" charset="0"/>
                          <a:cs typeface="Times New Roman" panose="02020603050405020304" pitchFamily="18" charset="0"/>
                        </a:rPr>
                        <a:t>Relation</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Cell Phone</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r>
                        <a:rPr lang="en-US" altLang="zh-CN">
                          <a:latin typeface="Times New Roman" panose="02020603050405020304" pitchFamily="18" charset="0"/>
                          <a:cs typeface="Times New Roman" panose="02020603050405020304" pitchFamily="18" charset="0"/>
                        </a:rPr>
                        <a:t>E-mail</a:t>
                      </a: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Address</a:t>
                      </a:r>
                    </a:p>
                  </a:txBody>
                  <a:tcPr/>
                </a:tc>
                <a:tc gridSpan="3">
                  <a:txBody>
                    <a:bodyPr/>
                    <a:lstStyle/>
                    <a:p>
                      <a:pPr>
                        <a:buNone/>
                      </a:pPr>
                      <a:endParaRPr lang="zh-CN" altLang="en-US">
                        <a:latin typeface="Times New Roman" panose="02020603050405020304" pitchFamily="18" charset="0"/>
                        <a:cs typeface="Times New Roman" panose="02020603050405020304" pitchFamily="18" charset="0"/>
                      </a:endParaRPr>
                    </a:p>
                  </a:txBody>
                  <a:tcPr/>
                </a:tc>
                <a:tc hMerge="1">
                  <a:txBody>
                    <a:bodyPr/>
                    <a:lstStyle/>
                    <a:p>
                      <a:endParaRPr lang="zh-CN"/>
                    </a:p>
                  </a:txBody>
                  <a:tcPr/>
                </a:tc>
                <a:tc hMerge="1">
                  <a:txBody>
                    <a:bodyPr/>
                    <a:lstStyle/>
                    <a:p>
                      <a:endParaRPr lang="zh-CN"/>
                    </a:p>
                  </a:txBody>
                  <a:tcPr/>
                </a:tc>
              </a:tr>
              <a:tr h="406400">
                <a:tc gridSpan="4">
                  <a:txBody>
                    <a:bodyPr/>
                    <a:lstStyle/>
                    <a:p>
                      <a:pPr algn="ctr">
                        <a:buNone/>
                      </a:pPr>
                      <a:r>
                        <a:rPr lang="en-US" altLang="zh-CN" b="1">
                          <a:latin typeface="Times New Roman" panose="02020603050405020304" pitchFamily="18" charset="0"/>
                          <a:cs typeface="Times New Roman" panose="02020603050405020304" pitchFamily="18" charset="0"/>
                        </a:rPr>
                        <a:t>Educational Information</a:t>
                      </a:r>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406400">
                <a:tc>
                  <a:txBody>
                    <a:bodyPr/>
                    <a:lstStyle/>
                    <a:p>
                      <a:pPr>
                        <a:buNone/>
                      </a:pPr>
                      <a:r>
                        <a:rPr lang="en-US" altLang="zh-CN">
                          <a:latin typeface="Times New Roman" panose="02020603050405020304" pitchFamily="18" charset="0"/>
                          <a:cs typeface="Times New Roman" panose="02020603050405020304" pitchFamily="18" charset="0"/>
                        </a:rPr>
                        <a:t>Period</a:t>
                      </a:r>
                    </a:p>
                  </a:txBody>
                  <a:tcPr/>
                </a:tc>
                <a:tc>
                  <a:txBody>
                    <a:bodyPr/>
                    <a:lstStyle/>
                    <a:p>
                      <a:pPr>
                        <a:buNone/>
                      </a:pPr>
                      <a:r>
                        <a:rPr lang="en-US" altLang="zh-CN">
                          <a:latin typeface="Times New Roman" panose="02020603050405020304" pitchFamily="18" charset="0"/>
                          <a:cs typeface="Times New Roman" panose="02020603050405020304" pitchFamily="18" charset="0"/>
                        </a:rPr>
                        <a:t>School Attended</a:t>
                      </a:r>
                    </a:p>
                  </a:txBody>
                  <a:tcPr/>
                </a:tc>
                <a:tc gridSpan="2">
                  <a:txBody>
                    <a:bodyPr/>
                    <a:lstStyle/>
                    <a:p>
                      <a:pPr algn="ctr">
                        <a:buNone/>
                      </a:pPr>
                      <a:r>
                        <a:rPr lang="en-US" altLang="zh-CN">
                          <a:latin typeface="Times New Roman" panose="02020603050405020304" pitchFamily="18" charset="0"/>
                          <a:cs typeface="Times New Roman" panose="02020603050405020304" pitchFamily="18" charset="0"/>
                        </a:rPr>
                        <a:t>Award/Degree Eearned</a:t>
                      </a:r>
                    </a:p>
                  </a:txBody>
                  <a:tcPr/>
                </a:tc>
                <a:tc hMerge="1">
                  <a:txBody>
                    <a:bodyPr/>
                    <a:lstStyle/>
                    <a:p>
                      <a:endParaRPr lang="zh-CN"/>
                    </a:p>
                  </a:txBody>
                  <a:tcPr/>
                </a:tc>
              </a:tr>
              <a:tr h="406400">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gridSpan="2">
                  <a:txBody>
                    <a:bodyPr/>
                    <a:lstStyle/>
                    <a:p>
                      <a:pPr>
                        <a:buNone/>
                      </a:pPr>
                      <a:endParaRPr lang="en-US" altLang="zh-CN">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zh-CN"/>
                    </a:p>
                  </a:txBody>
                  <a:tcPr/>
                </a:tc>
              </a:tr>
              <a:tr h="421005">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gridSpan="2">
                  <a:txBody>
                    <a:bodyPr/>
                    <a:lstStyle/>
                    <a:p>
                      <a:pPr>
                        <a:buNone/>
                      </a:pPr>
                      <a:endParaRPr lang="en-US" altLang="zh-CN">
                        <a:latin typeface="Times New Roman" panose="02020603050405020304" pitchFamily="18" charset="0"/>
                        <a:cs typeface="Times New Roman" panose="02020603050405020304" pitchFamily="18" charset="0"/>
                      </a:endParaRPr>
                    </a:p>
                  </a:txBody>
                  <a:tcPr/>
                </a:tc>
                <a:tc hMerge="1">
                  <a:txBody>
                    <a:bodyPr/>
                    <a:lstStyle/>
                    <a:p>
                      <a:endParaRPr lang="zh-CN"/>
                    </a:p>
                  </a:txBody>
                  <a:tcPr/>
                </a:tc>
              </a:tr>
              <a:tr h="406400">
                <a:tc>
                  <a:txBody>
                    <a:bodyPr/>
                    <a:lstStyle/>
                    <a:p>
                      <a:pPr>
                        <a:buNone/>
                      </a:pPr>
                      <a:endParaRPr lang="en-US" altLang="zh-CN">
                        <a:latin typeface="Times New Roman" panose="02020603050405020304" pitchFamily="18" charset="0"/>
                        <a:cs typeface="Times New Roman" panose="02020603050405020304" pitchFamily="18" charset="0"/>
                      </a:endParaRPr>
                    </a:p>
                  </a:txBody>
                  <a:tcPr/>
                </a:tc>
                <a:tc>
                  <a:txBody>
                    <a:bodyPr/>
                    <a:lstStyle/>
                    <a:p>
                      <a:pPr>
                        <a:buNone/>
                      </a:pPr>
                      <a:endParaRPr lang="zh-CN" altLang="en-US">
                        <a:latin typeface="Times New Roman" panose="02020603050405020304" pitchFamily="18" charset="0"/>
                        <a:cs typeface="Times New Roman" panose="02020603050405020304" pitchFamily="18" charset="0"/>
                      </a:endParaRPr>
                    </a:p>
                  </a:txBody>
                  <a:tcPr/>
                </a:tc>
                <a:tc gridSpan="2">
                  <a:txBody>
                    <a:bodyPr/>
                    <a:lstStyle/>
                    <a:p>
                      <a:pPr>
                        <a:buNone/>
                      </a:pPr>
                      <a:endParaRPr lang="zh-CN" altLang="en-US">
                        <a:latin typeface="Times New Roman" panose="02020603050405020304" pitchFamily="18" charset="0"/>
                        <a:cs typeface="Times New Roman" panose="02020603050405020304" pitchFamily="18" charset="0"/>
                      </a:endParaRPr>
                    </a:p>
                  </a:txBody>
                  <a:tcPr/>
                </a:tc>
                <a:tc hMerge="1">
                  <a:txBody>
                    <a:bodyPr/>
                    <a:lstStyle/>
                    <a:p>
                      <a:endParaRPr lang="zh-CN"/>
                    </a:p>
                  </a:txBody>
                  <a:tcPr/>
                </a:tc>
              </a:tr>
            </a:tbl>
          </a:graphicData>
        </a:graphic>
      </p:graphicFrame>
      <p:sp>
        <p:nvSpPr>
          <p:cNvPr id="2" name="文本框 1"/>
          <p:cNvSpPr txBox="1"/>
          <p:nvPr/>
        </p:nvSpPr>
        <p:spPr>
          <a:xfrm>
            <a:off x="2911475" y="424815"/>
            <a:ext cx="250063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 Li</a:t>
            </a:r>
            <a:endParaRPr lang="zh-CN" altLang="en-US"/>
          </a:p>
        </p:txBody>
      </p:sp>
      <p:sp>
        <p:nvSpPr>
          <p:cNvPr id="3" name="文本框 2"/>
          <p:cNvSpPr txBox="1"/>
          <p:nvPr/>
        </p:nvSpPr>
        <p:spPr>
          <a:xfrm>
            <a:off x="9341485" y="424815"/>
            <a:ext cx="196024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Jiaqi</a:t>
            </a:r>
            <a:endParaRPr lang="zh-CN" altLang="en-US"/>
          </a:p>
        </p:txBody>
      </p:sp>
      <p:sp>
        <p:nvSpPr>
          <p:cNvPr id="4" name="文本框 3"/>
          <p:cNvSpPr txBox="1"/>
          <p:nvPr/>
        </p:nvSpPr>
        <p:spPr>
          <a:xfrm>
            <a:off x="2901950" y="864870"/>
            <a:ext cx="2418080" cy="368300"/>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sym typeface="+mn-ea"/>
              </a:rPr>
              <a:t>June 7th, 1992</a:t>
            </a:r>
            <a:endParaRPr lang="zh-CN" altLang="en-US"/>
          </a:p>
        </p:txBody>
      </p:sp>
      <p:sp>
        <p:nvSpPr>
          <p:cNvPr id="5" name="文本框 4"/>
          <p:cNvSpPr txBox="1"/>
          <p:nvPr/>
        </p:nvSpPr>
        <p:spPr>
          <a:xfrm>
            <a:off x="9295765" y="818515"/>
            <a:ext cx="215265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Male</a:t>
            </a:r>
            <a:endParaRPr lang="zh-CN" altLang="en-US"/>
          </a:p>
        </p:txBody>
      </p:sp>
      <p:sp>
        <p:nvSpPr>
          <p:cNvPr id="6" name="文本框 5"/>
          <p:cNvSpPr txBox="1"/>
          <p:nvPr/>
        </p:nvSpPr>
        <p:spPr>
          <a:xfrm>
            <a:off x="2911475" y="1249045"/>
            <a:ext cx="273875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Chinese</a:t>
            </a:r>
            <a:endParaRPr lang="zh-CN" altLang="en-US"/>
          </a:p>
        </p:txBody>
      </p:sp>
      <p:sp>
        <p:nvSpPr>
          <p:cNvPr id="8" name="文本框 7"/>
          <p:cNvSpPr txBox="1"/>
          <p:nvPr/>
        </p:nvSpPr>
        <p:spPr>
          <a:xfrm>
            <a:off x="9341485" y="1212850"/>
            <a:ext cx="233616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Yueyang, Hunan</a:t>
            </a:r>
            <a:endParaRPr lang="zh-CN" altLang="en-US"/>
          </a:p>
        </p:txBody>
      </p:sp>
      <p:sp>
        <p:nvSpPr>
          <p:cNvPr id="9" name="文本框 8"/>
          <p:cNvSpPr txBox="1"/>
          <p:nvPr/>
        </p:nvSpPr>
        <p:spPr>
          <a:xfrm>
            <a:off x="2975610" y="1652270"/>
            <a:ext cx="259207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20200001</a:t>
            </a:r>
            <a:endParaRPr lang="zh-CN" altLang="en-US"/>
          </a:p>
        </p:txBody>
      </p:sp>
      <p:sp>
        <p:nvSpPr>
          <p:cNvPr id="10" name="文本框 9"/>
          <p:cNvSpPr txBox="1"/>
          <p:nvPr/>
        </p:nvSpPr>
        <p:spPr>
          <a:xfrm>
            <a:off x="9204325" y="1615440"/>
            <a:ext cx="293116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Single (Unmarried/Married)</a:t>
            </a:r>
            <a:endParaRPr lang="zh-CN" altLang="en-US"/>
          </a:p>
        </p:txBody>
      </p:sp>
      <p:sp>
        <p:nvSpPr>
          <p:cNvPr id="11" name="文本框 10"/>
          <p:cNvSpPr txBox="1"/>
          <p:nvPr/>
        </p:nvSpPr>
        <p:spPr>
          <a:xfrm>
            <a:off x="2947670" y="2064385"/>
            <a:ext cx="277558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18970015678</a:t>
            </a:r>
            <a:endParaRPr lang="zh-CN" altLang="en-US"/>
          </a:p>
        </p:txBody>
      </p:sp>
      <p:sp>
        <p:nvSpPr>
          <p:cNvPr id="12" name="文本框 11"/>
          <p:cNvSpPr txBox="1"/>
          <p:nvPr/>
        </p:nvSpPr>
        <p:spPr>
          <a:xfrm>
            <a:off x="9277350" y="2018665"/>
            <a:ext cx="268414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56789012@126.com</a:t>
            </a:r>
            <a:endParaRPr lang="zh-CN" altLang="en-US"/>
          </a:p>
        </p:txBody>
      </p:sp>
      <p:sp>
        <p:nvSpPr>
          <p:cNvPr id="13" name="文本框 12"/>
          <p:cNvSpPr txBox="1"/>
          <p:nvPr/>
        </p:nvSpPr>
        <p:spPr>
          <a:xfrm>
            <a:off x="3002915" y="2467610"/>
            <a:ext cx="757555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Floor 2, Yunhan Road No. 979, Nicheng Town, Pudong New Distric, Shanghai </a:t>
            </a:r>
            <a:endParaRPr lang="zh-CN" altLang="en-US"/>
          </a:p>
        </p:txBody>
      </p:sp>
      <p:sp>
        <p:nvSpPr>
          <p:cNvPr id="14" name="文本框 13"/>
          <p:cNvSpPr txBox="1"/>
          <p:nvPr/>
        </p:nvSpPr>
        <p:spPr>
          <a:xfrm>
            <a:off x="3094355" y="2888615"/>
            <a:ext cx="804291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Floor 2, Yunhan Road No. 979, Nicheng Town, Pudong New Distric, Shanghai </a:t>
            </a:r>
            <a:endParaRPr lang="zh-CN" altLang="en-US"/>
          </a:p>
        </p:txBody>
      </p:sp>
      <p:sp>
        <p:nvSpPr>
          <p:cNvPr id="15" name="文本框 14"/>
          <p:cNvSpPr txBox="1"/>
          <p:nvPr/>
        </p:nvSpPr>
        <p:spPr>
          <a:xfrm>
            <a:off x="3103880" y="3649345"/>
            <a:ext cx="197802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Fu Peng </a:t>
            </a:r>
            <a:endParaRPr lang="zh-CN" altLang="en-US"/>
          </a:p>
        </p:txBody>
      </p:sp>
      <p:sp>
        <p:nvSpPr>
          <p:cNvPr id="16" name="文本框 15"/>
          <p:cNvSpPr txBox="1"/>
          <p:nvPr/>
        </p:nvSpPr>
        <p:spPr>
          <a:xfrm>
            <a:off x="9451340" y="3685540"/>
            <a:ext cx="219837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Collegue</a:t>
            </a:r>
            <a:endParaRPr lang="zh-CN" altLang="en-US"/>
          </a:p>
        </p:txBody>
      </p:sp>
      <p:sp>
        <p:nvSpPr>
          <p:cNvPr id="17" name="文本框 16"/>
          <p:cNvSpPr txBox="1"/>
          <p:nvPr/>
        </p:nvSpPr>
        <p:spPr>
          <a:xfrm>
            <a:off x="3085465" y="4070350"/>
            <a:ext cx="174053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18970016789</a:t>
            </a:r>
            <a:endParaRPr lang="zh-CN" altLang="en-US"/>
          </a:p>
        </p:txBody>
      </p:sp>
      <p:sp>
        <p:nvSpPr>
          <p:cNvPr id="18" name="文本框 17"/>
          <p:cNvSpPr txBox="1"/>
          <p:nvPr/>
        </p:nvSpPr>
        <p:spPr>
          <a:xfrm>
            <a:off x="9268460" y="4051935"/>
            <a:ext cx="252793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890127329@qq.com</a:t>
            </a:r>
            <a:endParaRPr lang="zh-CN" altLang="en-US"/>
          </a:p>
        </p:txBody>
      </p:sp>
      <p:sp>
        <p:nvSpPr>
          <p:cNvPr id="19" name="文本框 18"/>
          <p:cNvSpPr txBox="1"/>
          <p:nvPr/>
        </p:nvSpPr>
        <p:spPr>
          <a:xfrm>
            <a:off x="3067050" y="4491990"/>
            <a:ext cx="773112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Floor 2, Yunhan Road No. 979, Nicheng Town, Pudong New Distric, Shanghai </a:t>
            </a:r>
            <a:endParaRPr lang="zh-CN" altLang="en-US"/>
          </a:p>
        </p:txBody>
      </p:sp>
      <p:sp>
        <p:nvSpPr>
          <p:cNvPr id="20" name="文本框 19"/>
          <p:cNvSpPr txBox="1"/>
          <p:nvPr/>
        </p:nvSpPr>
        <p:spPr>
          <a:xfrm>
            <a:off x="108585" y="5746750"/>
            <a:ext cx="200596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2010~2013</a:t>
            </a:r>
            <a:endParaRPr lang="zh-CN" altLang="en-US"/>
          </a:p>
        </p:txBody>
      </p:sp>
      <p:sp>
        <p:nvSpPr>
          <p:cNvPr id="21" name="文本框 20"/>
          <p:cNvSpPr txBox="1"/>
          <p:nvPr/>
        </p:nvSpPr>
        <p:spPr>
          <a:xfrm>
            <a:off x="2975610" y="5692140"/>
            <a:ext cx="300482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Nanchang University</a:t>
            </a:r>
            <a:endParaRPr lang="zh-CN" altLang="en-US"/>
          </a:p>
        </p:txBody>
      </p:sp>
      <p:sp>
        <p:nvSpPr>
          <p:cNvPr id="22" name="文本框 21"/>
          <p:cNvSpPr txBox="1"/>
          <p:nvPr/>
        </p:nvSpPr>
        <p:spPr>
          <a:xfrm>
            <a:off x="6236335" y="5692140"/>
            <a:ext cx="5581650" cy="368300"/>
          </a:xfrm>
          <a:prstGeom prst="rect">
            <a:avLst/>
          </a:prstGeom>
          <a:noFill/>
        </p:spPr>
        <p:txBody>
          <a:bodyPr wrap="square" rtlCol="0">
            <a:spAutoFit/>
          </a:bodyPr>
          <a:lstStyle/>
          <a:p>
            <a:pPr>
              <a:buNone/>
            </a:pPr>
            <a:r>
              <a:rPr lang="en-US" altLang="zh-CN">
                <a:solidFill>
                  <a:srgbClr val="FF0000"/>
                </a:solidFill>
                <a:latin typeface="Times New Roman" panose="02020603050405020304" pitchFamily="18" charset="0"/>
                <a:cs typeface="Times New Roman" panose="02020603050405020304" pitchFamily="18" charset="0"/>
                <a:sym typeface="+mn-ea"/>
              </a:rPr>
              <a:t>Bachelor’s Degree /Master’s Degree/ Doctoral Degree</a:t>
            </a:r>
            <a:endParaRPr lang="zh-CN" altLang="en-US"/>
          </a:p>
        </p:txBody>
      </p:sp>
      <p:sp>
        <p:nvSpPr>
          <p:cNvPr id="23" name="文本框 22"/>
          <p:cNvSpPr txBox="1"/>
          <p:nvPr/>
        </p:nvSpPr>
        <p:spPr>
          <a:xfrm>
            <a:off x="108585" y="6115050"/>
            <a:ext cx="191452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2008~2010</a:t>
            </a:r>
            <a:endParaRPr lang="zh-CN" altLang="en-US"/>
          </a:p>
        </p:txBody>
      </p:sp>
      <p:sp>
        <p:nvSpPr>
          <p:cNvPr id="24" name="文本框 23"/>
          <p:cNvSpPr txBox="1"/>
          <p:nvPr/>
        </p:nvSpPr>
        <p:spPr>
          <a:xfrm>
            <a:off x="3006725" y="6158865"/>
            <a:ext cx="2644140"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Yueyang No. 1 School</a:t>
            </a:r>
            <a:endParaRPr lang="zh-CN" altLang="en-US"/>
          </a:p>
        </p:txBody>
      </p:sp>
      <p:sp>
        <p:nvSpPr>
          <p:cNvPr id="25" name="文本框 24"/>
          <p:cNvSpPr txBox="1"/>
          <p:nvPr/>
        </p:nvSpPr>
        <p:spPr>
          <a:xfrm>
            <a:off x="8621395" y="6115050"/>
            <a:ext cx="82994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a:t>
            </a:r>
            <a:endParaRPr lang="zh-CN" altLang="en-US"/>
          </a:p>
        </p:txBody>
      </p:sp>
      <p:sp>
        <p:nvSpPr>
          <p:cNvPr id="26" name="文本框 25"/>
          <p:cNvSpPr txBox="1"/>
          <p:nvPr/>
        </p:nvSpPr>
        <p:spPr>
          <a:xfrm>
            <a:off x="175895" y="6534785"/>
            <a:ext cx="1438275" cy="368300"/>
          </a:xfrm>
          <a:prstGeom prst="rect">
            <a:avLst/>
          </a:prstGeom>
          <a:noFill/>
        </p:spPr>
        <p:txBody>
          <a:bodyPr wrap="square" rtlCol="0">
            <a:spAutoFit/>
          </a:bodyPr>
          <a:lstStyle/>
          <a:p>
            <a:pPr>
              <a:buNone/>
            </a:pPr>
            <a:r>
              <a:rPr lang="en-US" altLang="zh-CN">
                <a:latin typeface="Times New Roman" panose="02020603050405020304" pitchFamily="18" charset="0"/>
                <a:cs typeface="Times New Roman" panose="02020603050405020304" pitchFamily="18" charset="0"/>
                <a:sym typeface="+mn-ea"/>
              </a:rPr>
              <a:t>2006~2008</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组合 30"/>
          <p:cNvGrpSpPr/>
          <p:nvPr/>
        </p:nvGrpSpPr>
        <p:grpSpPr>
          <a:xfrm>
            <a:off x="1063308" y="2696210"/>
            <a:ext cx="10064750" cy="1700213"/>
            <a:chOff x="257730" y="3987889"/>
            <a:chExt cx="10064047" cy="1699593"/>
          </a:xfrm>
        </p:grpSpPr>
        <p:sp>
          <p:nvSpPr>
            <p:cNvPr id="32" name="矩形 1"/>
            <p:cNvSpPr>
              <a:spLocks noChangeArrowheads="1"/>
            </p:cNvSpPr>
            <p:nvPr/>
          </p:nvSpPr>
          <p:spPr bwMode="auto">
            <a:xfrm>
              <a:off x="257730"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3" name="矩形 21"/>
            <p:cNvSpPr>
              <a:spLocks noChangeArrowheads="1"/>
            </p:cNvSpPr>
            <p:nvPr/>
          </p:nvSpPr>
          <p:spPr bwMode="auto">
            <a:xfrm>
              <a:off x="1948299" y="3987889"/>
              <a:ext cx="1574690" cy="1699593"/>
            </a:xfrm>
            <a:prstGeom prst="rect">
              <a:avLst/>
            </a:prstGeom>
            <a:solidFill>
              <a:srgbClr val="E56858"/>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9" name="矩形 1"/>
            <p:cNvSpPr>
              <a:spLocks noChangeArrowheads="1"/>
            </p:cNvSpPr>
            <p:nvPr/>
          </p:nvSpPr>
          <p:spPr bwMode="auto">
            <a:xfrm>
              <a:off x="3635694"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0" name="矩形 21"/>
            <p:cNvSpPr>
              <a:spLocks noChangeArrowheads="1"/>
            </p:cNvSpPr>
            <p:nvPr/>
          </p:nvSpPr>
          <p:spPr bwMode="auto">
            <a:xfrm>
              <a:off x="5308802"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8" name="矩形 1"/>
            <p:cNvSpPr>
              <a:spLocks noChangeArrowheads="1"/>
            </p:cNvSpPr>
            <p:nvPr/>
          </p:nvSpPr>
          <p:spPr bwMode="auto">
            <a:xfrm>
              <a:off x="6981910" y="3987889"/>
              <a:ext cx="167152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9" name="矩形 21"/>
            <p:cNvSpPr>
              <a:spLocks noChangeArrowheads="1"/>
            </p:cNvSpPr>
            <p:nvPr/>
          </p:nvSpPr>
          <p:spPr bwMode="auto">
            <a:xfrm>
              <a:off x="8747087"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00188" y="635000"/>
            <a:ext cx="5335588"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Listen to the dialogues and fill in the blanks.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20483" name="组合 7"/>
          <p:cNvGrpSpPr/>
          <p:nvPr/>
        </p:nvGrpSpPr>
        <p:grpSpPr>
          <a:xfrm>
            <a:off x="774700" y="344488"/>
            <a:ext cx="963613" cy="900112"/>
            <a:chOff x="953972" y="653411"/>
            <a:chExt cx="964287" cy="900000"/>
          </a:xfrm>
        </p:grpSpPr>
        <p:sp>
          <p:nvSpPr>
            <p:cNvPr id="4" name="MH_Other_1"/>
            <p:cNvSpPr>
              <a:spLocks noChangeAspect="1"/>
            </p:cNvSpPr>
            <p:nvPr>
              <p:custDataLst>
                <p:tags r:id="rId2"/>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0486" name="TextBox 6"/>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7" name="2. Listen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2413000" y="1357313"/>
            <a:ext cx="8559800" cy="4814887"/>
          </a:xfrm>
          <a:prstGeom prst="rect">
            <a:avLst/>
          </a:prstGeom>
          <a:noFill/>
          <a:ln w="9525">
            <a:noFill/>
          </a:ln>
        </p:spPr>
      </p:pic>
      <p:pic>
        <p:nvPicPr>
          <p:cNvPr id="2" name="图片 1" descr="32303038313139323b32303038313134353bcca8b5c6"/>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a:off x="10567035" y="824865"/>
            <a:ext cx="914400" cy="9144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095375"/>
            <a:ext cx="12192000" cy="4200525"/>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3" name="TextBox 22"/>
          <p:cNvSpPr txBox="1"/>
          <p:nvPr/>
        </p:nvSpPr>
        <p:spPr>
          <a:xfrm>
            <a:off x="4633913" y="1258888"/>
            <a:ext cx="5530850" cy="3662363"/>
          </a:xfrm>
          <a:prstGeom prst="rect">
            <a:avLst/>
          </a:prstGeom>
          <a:noFill/>
        </p:spPr>
        <p:txBody>
          <a:bodyPr>
            <a:spAutoFit/>
          </a:bodyPr>
          <a:lstStyle/>
          <a:p>
            <a:pPr marR="0" defTabSz="914400" fontAlgn="auto">
              <a:lnSpc>
                <a:spcPct val="130000"/>
              </a:lnSpc>
              <a:spcBef>
                <a:spcPts val="0"/>
              </a:spcBef>
              <a:spcAft>
                <a:spcPts val="0"/>
              </a:spcAft>
              <a:buClrTx/>
              <a:buSzTx/>
              <a:buFontTx/>
              <a:buNone/>
              <a:defRPr/>
            </a:pPr>
            <a:r>
              <a:rPr kumimoji="0" lang="en-US" altLang="zh-CN" sz="2000" b="1"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Words and Expressions</a:t>
            </a:r>
          </a:p>
          <a:p>
            <a:pPr marR="0" defTabSz="914400" fontAlgn="auto">
              <a:lnSpc>
                <a:spcPct val="130000"/>
              </a:lnSpc>
              <a:spcBef>
                <a:spcPts val="0"/>
              </a:spcBef>
              <a:spcAft>
                <a:spcPts val="0"/>
              </a:spcAft>
              <a:buClrTx/>
              <a:buSzTx/>
              <a:buFontTx/>
              <a:buNone/>
              <a:defRPr/>
            </a:pPr>
            <a:endParaRPr kumimoji="0" lang="en-US" altLang="zh-CN" sz="2000" b="1"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endParaRPr>
          </a:p>
          <a:p>
            <a:pPr marR="0" defTabSz="914400" fontAlgn="auto">
              <a:lnSpc>
                <a:spcPct val="15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province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省份                                         </a:t>
            </a:r>
            <a:endPar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endParaRPr>
          </a:p>
          <a:p>
            <a:pPr marR="0" defTabSz="914400" fontAlgn="auto">
              <a:lnSpc>
                <a:spcPct val="15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major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主修</a:t>
            </a:r>
          </a:p>
          <a:p>
            <a:pPr marR="0" defTabSz="914400" fontAlgn="auto">
              <a:lnSpc>
                <a:spcPct val="15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department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学院                                    </a:t>
            </a:r>
            <a:endPar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endParaRPr>
          </a:p>
          <a:p>
            <a:pPr marR="0" defTabSz="914400" fontAlgn="auto">
              <a:lnSpc>
                <a:spcPct val="15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settle in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习惯；安定下来</a:t>
            </a:r>
          </a:p>
          <a:p>
            <a:pPr marR="0" defTabSz="914400" fontAlgn="auto">
              <a:lnSpc>
                <a:spcPct val="15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accounting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会计学                                 </a:t>
            </a:r>
            <a:endPar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endParaRPr>
          </a:p>
          <a:p>
            <a:pPr marR="0" defTabSz="914400" fontAlgn="auto">
              <a:lnSpc>
                <a:spcPct val="15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maths</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数学</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1</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412875"/>
            <a:ext cx="12192000" cy="4564063"/>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708025" y="1609725"/>
            <a:ext cx="11483975" cy="4092575"/>
          </a:xfrm>
          <a:prstGeom prst="rect">
            <a:avLst/>
          </a:prstGeom>
          <a:noFill/>
        </p:spPr>
        <p:txBody>
          <a:bodyPr>
            <a:spAutoFit/>
          </a:bodyPr>
          <a:lstStyle/>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It is a fine day, isn’t it?</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Yes, I like the weather in the city. By the way, I am from _________________ Province. My name is ________. </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Nice to meet you.</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Nice to meet you, too. I am Steven from _____________ Province. I major in___________________. </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Which department are you in?</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I am in the Department of ______________ and I am a freshman on the campus. How about you?</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I have been studying here for two years.</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Really? Could you do me a small favor and show me around? I want to take a tour of the  campus.</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No problem. Let me show you around.</a:t>
            </a:r>
          </a:p>
        </p:txBody>
      </p:sp>
      <p:sp>
        <p:nvSpPr>
          <p:cNvPr id="7" name="TextBox 6"/>
          <p:cNvSpPr txBox="1"/>
          <p:nvPr/>
        </p:nvSpPr>
        <p:spPr>
          <a:xfrm>
            <a:off x="7081838" y="1978025"/>
            <a:ext cx="2062162" cy="523875"/>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Heilongjiang</a:t>
            </a:r>
            <a:endParaRPr lang="zh-CN" altLang="en-US" sz="2800" dirty="0">
              <a:solidFill>
                <a:srgbClr val="FF0000"/>
              </a:solidFill>
              <a:latin typeface="Calibri" panose="020F0502020204030204" pitchFamily="34" charset="0"/>
            </a:endParaRPr>
          </a:p>
        </p:txBody>
      </p:sp>
      <p:sp>
        <p:nvSpPr>
          <p:cNvPr id="8" name="TextBox 7"/>
          <p:cNvSpPr txBox="1"/>
          <p:nvPr/>
        </p:nvSpPr>
        <p:spPr>
          <a:xfrm>
            <a:off x="731838" y="24003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Mary</a:t>
            </a:r>
            <a:endParaRPr lang="zh-CN" altLang="en-US" sz="2800" dirty="0">
              <a:solidFill>
                <a:srgbClr val="FF0000"/>
              </a:solidFill>
              <a:latin typeface="Calibri" panose="020F0502020204030204" pitchFamily="34" charset="0"/>
            </a:endParaRPr>
          </a:p>
        </p:txBody>
      </p:sp>
      <p:sp>
        <p:nvSpPr>
          <p:cNvPr id="9" name="TextBox 8"/>
          <p:cNvSpPr txBox="1"/>
          <p:nvPr/>
        </p:nvSpPr>
        <p:spPr>
          <a:xfrm>
            <a:off x="5405438" y="31623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Shandong</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9647238" y="31369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English</a:t>
            </a:r>
            <a:endParaRPr lang="zh-CN" altLang="en-US" sz="2800" dirty="0">
              <a:solidFill>
                <a:srgbClr val="FF0000"/>
              </a:solidFill>
              <a:latin typeface="Calibri" panose="020F0502020204030204" pitchFamily="34" charset="0"/>
            </a:endParaRPr>
          </a:p>
        </p:txBody>
      </p:sp>
      <p:sp>
        <p:nvSpPr>
          <p:cNvPr id="11" name="TextBox 10"/>
          <p:cNvSpPr txBox="1"/>
          <p:nvPr/>
        </p:nvSpPr>
        <p:spPr>
          <a:xfrm>
            <a:off x="4414838" y="39497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Law</a:t>
            </a:r>
            <a:endParaRPr lang="zh-CN" altLang="en-US" sz="2800" dirty="0">
              <a:solidFill>
                <a:srgbClr val="FF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2</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412875"/>
            <a:ext cx="12192000" cy="4564063"/>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708025" y="1609725"/>
            <a:ext cx="11483975" cy="3692525"/>
          </a:xfrm>
          <a:prstGeom prst="rect">
            <a:avLst/>
          </a:prstGeom>
          <a:noFill/>
        </p:spPr>
        <p:txBody>
          <a:bodyPr>
            <a:spAutoFit/>
          </a:bodyPr>
          <a:lstStyle/>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Hi, Daisy!</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Hi, Simon. Nice to meet you again.</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I hope you are settling in at school!</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I am! I’ve made lots of friends and I really enjoy my ______________.</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Good! Me too! By the way, you didn’t tell me what you are studying here.</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Didn’t I? I’m doing ___________________________.</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Really? That’s great. You hope to join a company after graduating?</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Maybe. My parents moved to Canada the year I was born. We are living in Toronto. I suppose I</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might get a job in Toronto when I graduate. It’s _______________ to say really.</a:t>
            </a:r>
          </a:p>
        </p:txBody>
      </p:sp>
      <p:sp>
        <p:nvSpPr>
          <p:cNvPr id="8" name="TextBox 7"/>
          <p:cNvSpPr txBox="1"/>
          <p:nvPr/>
        </p:nvSpPr>
        <p:spPr>
          <a:xfrm>
            <a:off x="6599238" y="27559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college life</a:t>
            </a:r>
            <a:endParaRPr lang="zh-CN" altLang="en-US" sz="2800" dirty="0">
              <a:solidFill>
                <a:srgbClr val="FF0000"/>
              </a:solidFill>
              <a:latin typeface="Calibri" panose="020F0502020204030204" pitchFamily="34" charset="0"/>
            </a:endParaRPr>
          </a:p>
        </p:txBody>
      </p:sp>
      <p:sp>
        <p:nvSpPr>
          <p:cNvPr id="9" name="TextBox 8"/>
          <p:cNvSpPr txBox="1"/>
          <p:nvPr/>
        </p:nvSpPr>
        <p:spPr>
          <a:xfrm>
            <a:off x="3170238" y="3517900"/>
            <a:ext cx="38655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software engineering</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6446838" y="47879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hard</a:t>
            </a:r>
            <a:endParaRPr lang="zh-CN" altLang="en-US" sz="2800" dirty="0">
              <a:solidFill>
                <a:srgbClr val="FF0000"/>
              </a:solidFill>
              <a:latin typeface="Calibri" panose="020F050202020403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2</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412875"/>
            <a:ext cx="12192000" cy="4564063"/>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708025" y="1609725"/>
            <a:ext cx="11483975" cy="3292475"/>
          </a:xfrm>
          <a:prstGeom prst="rect">
            <a:avLst/>
          </a:prstGeom>
          <a:noFill/>
        </p:spPr>
        <p:txBody>
          <a:bodyPr>
            <a:spAutoFit/>
          </a:bodyPr>
          <a:lstStyle/>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What about your friend Zoe?</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She’s from Australia. She lives in Sydney. Her father runs a hotel business there and she is</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studying a degree in accounting.</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Accounting? Really? She must be very good at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maths</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I guess so. What about you, Simon?</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I’m __________________________.</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Great! So I’ll know who to call if I ever need a lawyer.</a:t>
            </a:r>
          </a:p>
          <a:p>
            <a:pPr marR="0" defTabSz="914400" fontAlgn="auto">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Sure. You’re welcome to call anytime.</a:t>
            </a:r>
          </a:p>
        </p:txBody>
      </p:sp>
      <p:pic>
        <p:nvPicPr>
          <p:cNvPr id="24582" name="Picture 2" descr="D:\PPT素材\ccv.png"/>
          <p:cNvPicPr>
            <a:picLocks noChangeAspect="1"/>
          </p:cNvPicPr>
          <p:nvPr/>
        </p:nvPicPr>
        <p:blipFill>
          <a:blip r:embed="rId2" cstate="print"/>
          <a:stretch>
            <a:fillRect/>
          </a:stretch>
        </p:blipFill>
        <p:spPr>
          <a:xfrm>
            <a:off x="8351838" y="4414838"/>
            <a:ext cx="2843212" cy="1657350"/>
          </a:xfrm>
          <a:prstGeom prst="rect">
            <a:avLst/>
          </a:prstGeom>
          <a:noFill/>
          <a:ln w="9525">
            <a:noFill/>
          </a:ln>
        </p:spPr>
      </p:pic>
      <p:sp>
        <p:nvSpPr>
          <p:cNvPr id="8" name="TextBox 7"/>
          <p:cNvSpPr txBox="1"/>
          <p:nvPr/>
        </p:nvSpPr>
        <p:spPr>
          <a:xfrm>
            <a:off x="1493838" y="3543300"/>
            <a:ext cx="42719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going to be a lawyer</a:t>
            </a:r>
            <a:endParaRPr lang="zh-CN" altLang="en-US" sz="2800" dirty="0">
              <a:solidFill>
                <a:srgbClr val="FF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500188" y="857250"/>
            <a:ext cx="9980613" cy="9239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Listen to the dialogues again and check your answers, and then make a dialogue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according to the situation given below. The following sentence patterns are for your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reference.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25603" name="组合 7"/>
          <p:cNvGrpSpPr/>
          <p:nvPr/>
        </p:nvGrpSpPr>
        <p:grpSpPr>
          <a:xfrm>
            <a:off x="774700" y="566738"/>
            <a:ext cx="963613" cy="900112"/>
            <a:chOff x="953972" y="653411"/>
            <a:chExt cx="964287" cy="900000"/>
          </a:xfrm>
        </p:grpSpPr>
        <p:sp>
          <p:nvSpPr>
            <p:cNvPr id="24" name="MH_Other_1"/>
            <p:cNvSpPr>
              <a:spLocks noChangeAspect="1"/>
            </p:cNvSpPr>
            <p:nvPr>
              <p:custDataLst>
                <p:tags r:id="rId1"/>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31BEA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5607" name="TextBox 24"/>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TextBox 26"/>
          <p:cNvSpPr txBox="1"/>
          <p:nvPr/>
        </p:nvSpPr>
        <p:spPr>
          <a:xfrm>
            <a:off x="944563" y="2443163"/>
            <a:ext cx="7083425" cy="1852613"/>
          </a:xfrm>
          <a:prstGeom prst="rect">
            <a:avLst/>
          </a:prstGeom>
          <a:noFill/>
        </p:spPr>
        <p:txBody>
          <a:bodyPr>
            <a:spAutoFit/>
          </a:bodyPr>
          <a:lstStyle/>
          <a:p>
            <a:pPr marR="0" defTabSz="914400" fontAlgn="auto">
              <a:lnSpc>
                <a:spcPct val="130000"/>
              </a:lnSpc>
              <a:spcBef>
                <a:spcPts val="0"/>
              </a:spcBef>
              <a:spcAft>
                <a:spcPts val="0"/>
              </a:spcAft>
              <a:buClrTx/>
              <a:buSzTx/>
              <a:buFontTx/>
              <a:buNone/>
              <a:defRPr/>
            </a:pPr>
            <a:r>
              <a:rPr kumimoji="0" lang="en-US" altLang="zh-CN" sz="2800" kern="1200" cap="none" spc="0" normalizeH="0" baseline="0" noProof="0" dirty="0">
                <a:solidFill>
                  <a:schemeClr val="accent1"/>
                </a:solidFill>
                <a:latin typeface="Comic Sans MS" panose="030F0702030302020204" pitchFamily="66" charset="0"/>
                <a:ea typeface="微软雅黑" panose="020B0503020204020204" pitchFamily="34" charset="-122"/>
                <a:cs typeface="Calibri" panose="020F0502020204030204" pitchFamily="34" charset="0"/>
              </a:rPr>
              <a:t>Situation: </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As the college English Corner is recruiting new members, you and your friend want to join in. Since it is the first time to see the members, the host wants everyone to introduce themselves to each other.</a:t>
            </a:r>
          </a:p>
        </p:txBody>
      </p:sp>
      <p:pic>
        <p:nvPicPr>
          <p:cNvPr id="25605" name="Picture 3" descr="D:\PPT素材\img20090902154636093.png"/>
          <p:cNvPicPr>
            <a:picLocks noChangeAspect="1"/>
          </p:cNvPicPr>
          <p:nvPr/>
        </p:nvPicPr>
        <p:blipFill>
          <a:blip r:embed="rId3" cstate="print"/>
          <a:stretch>
            <a:fillRect/>
          </a:stretch>
        </p:blipFill>
        <p:spPr>
          <a:xfrm>
            <a:off x="4687888" y="1563688"/>
            <a:ext cx="6510337" cy="4889500"/>
          </a:xfrm>
          <a:prstGeom prst="rect">
            <a:avLst/>
          </a:prstGeom>
          <a:noFill/>
          <a:ln w="9525">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500188" y="857250"/>
            <a:ext cx="9980613" cy="9239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Listen to the dialogues again and check your answers, and then make a dialogue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according to the situation given below. The following sentence patterns are for your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reference.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pic>
        <p:nvPicPr>
          <p:cNvPr id="4" name="3. Speaking.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4102100" y="1938338"/>
            <a:ext cx="7277100" cy="40941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962025" y="1651000"/>
          <a:ext cx="10702694" cy="3668750"/>
        </p:xfrm>
        <a:graphic>
          <a:graphicData uri="http://schemas.openxmlformats.org/drawingml/2006/table">
            <a:tbl>
              <a:tblPr firstRow="1" bandRow="1">
                <a:tableStyleId>{69CF1AB2-1976-4502-BF36-3FF5EA218861}</a:tableStyleId>
              </a:tblPr>
              <a:tblGrid>
                <a:gridCol w="5495075"/>
                <a:gridCol w="5207619"/>
              </a:tblGrid>
              <a:tr h="733750">
                <a:tc>
                  <a:txBody>
                    <a:bodyPr/>
                    <a:lstStyle/>
                    <a:p>
                      <a:endParaRPr lang="zh-CN" altLang="en-US" dirty="0"/>
                    </a:p>
                  </a:txBody>
                  <a:tcPr/>
                </a:tc>
                <a:tc>
                  <a:txBody>
                    <a:bodyPr/>
                    <a:lstStyle/>
                    <a:p>
                      <a:endParaRPr lang="zh-CN" altLang="en-US" dirty="0"/>
                    </a:p>
                  </a:txBody>
                  <a:tcPr/>
                </a:tc>
              </a:tr>
              <a:tr h="733750">
                <a:tc>
                  <a:txBody>
                    <a:bodyPr/>
                    <a:lstStyle/>
                    <a:p>
                      <a:endParaRPr lang="zh-CN" altLang="en-US"/>
                    </a:p>
                  </a:txBody>
                  <a:tcPr/>
                </a:tc>
                <a:tc>
                  <a:txBody>
                    <a:bodyPr/>
                    <a:lstStyle/>
                    <a:p>
                      <a:endParaRPr lang="zh-CN" altLang="en-US" dirty="0"/>
                    </a:p>
                  </a:txBody>
                  <a:tcPr/>
                </a:tc>
              </a:tr>
              <a:tr h="733750">
                <a:tc>
                  <a:txBody>
                    <a:bodyPr/>
                    <a:lstStyle/>
                    <a:p>
                      <a:endParaRPr lang="zh-CN" altLang="en-US"/>
                    </a:p>
                  </a:txBody>
                  <a:tcPr/>
                </a:tc>
                <a:tc>
                  <a:txBody>
                    <a:bodyPr/>
                    <a:lstStyle/>
                    <a:p>
                      <a:endParaRPr lang="zh-CN" altLang="en-US"/>
                    </a:p>
                  </a:txBody>
                  <a:tcPr/>
                </a:tc>
              </a:tr>
              <a:tr h="733750">
                <a:tc>
                  <a:txBody>
                    <a:bodyPr/>
                    <a:lstStyle/>
                    <a:p>
                      <a:endParaRPr lang="zh-CN" altLang="en-US" dirty="0"/>
                    </a:p>
                  </a:txBody>
                  <a:tcPr/>
                </a:tc>
                <a:tc>
                  <a:txBody>
                    <a:bodyPr/>
                    <a:lstStyle/>
                    <a:p>
                      <a:endParaRPr lang="zh-CN" altLang="en-US" dirty="0"/>
                    </a:p>
                  </a:txBody>
                  <a:tcPr/>
                </a:tc>
              </a:tr>
              <a:tr h="733750">
                <a:tc>
                  <a:txBody>
                    <a:bodyPr/>
                    <a:lstStyle/>
                    <a:p>
                      <a:endParaRPr lang="zh-CN" altLang="en-US" dirty="0"/>
                    </a:p>
                  </a:txBody>
                  <a:tcPr/>
                </a:tc>
                <a:tc>
                  <a:txBody>
                    <a:bodyPr/>
                    <a:lstStyle/>
                    <a:p>
                      <a:endParaRPr lang="zh-CN" altLang="en-US" dirty="0"/>
                    </a:p>
                  </a:txBody>
                  <a:tcPr/>
                </a:tc>
              </a:tr>
            </a:tbl>
          </a:graphicData>
        </a:graphic>
      </p:graphicFrame>
      <p:sp>
        <p:nvSpPr>
          <p:cNvPr id="27670" name="矩形 2"/>
          <p:cNvSpPr/>
          <p:nvPr/>
        </p:nvSpPr>
        <p:spPr>
          <a:xfrm>
            <a:off x="1130300" y="1779588"/>
            <a:ext cx="1905000" cy="461962"/>
          </a:xfrm>
          <a:prstGeom prst="rect">
            <a:avLst/>
          </a:prstGeom>
          <a:noFill/>
          <a:ln w="9525">
            <a:noFill/>
          </a:ln>
        </p:spPr>
        <p:txBody>
          <a:bodyPr wrap="none">
            <a:spAutoFit/>
          </a:bodyPr>
          <a:lstStyle/>
          <a:p>
            <a:r>
              <a:rPr lang="en-US" altLang="zh-CN" sz="2400" b="1" dirty="0">
                <a:latin typeface="Calibri" panose="020F0502020204030204" pitchFamily="34" charset="0"/>
              </a:rPr>
              <a:t>My name is...</a:t>
            </a:r>
            <a:endParaRPr lang="zh-CN" altLang="en-US" sz="2400" dirty="0">
              <a:latin typeface="Calibri" panose="020F0502020204030204" pitchFamily="34" charset="0"/>
            </a:endParaRPr>
          </a:p>
        </p:txBody>
      </p:sp>
      <p:sp>
        <p:nvSpPr>
          <p:cNvPr id="27671" name="矩形 3"/>
          <p:cNvSpPr/>
          <p:nvPr/>
        </p:nvSpPr>
        <p:spPr>
          <a:xfrm>
            <a:off x="1130300" y="2560638"/>
            <a:ext cx="3703638" cy="460375"/>
          </a:xfrm>
          <a:prstGeom prst="rect">
            <a:avLst/>
          </a:prstGeom>
          <a:noFill/>
          <a:ln w="9525">
            <a:noFill/>
          </a:ln>
        </p:spPr>
        <p:txBody>
          <a:bodyPr wrap="none">
            <a:spAutoFit/>
          </a:bodyPr>
          <a:lstStyle/>
          <a:p>
            <a:r>
              <a:rPr lang="en-US" altLang="zh-CN" sz="2400" b="1" dirty="0">
                <a:latin typeface="Calibri" panose="020F0502020204030204" pitchFamily="34" charset="0"/>
              </a:rPr>
              <a:t>I am in the department of...</a:t>
            </a:r>
            <a:endParaRPr lang="zh-CN" altLang="en-US" sz="2400" b="1" dirty="0">
              <a:latin typeface="Calibri" panose="020F0502020204030204" pitchFamily="34" charset="0"/>
            </a:endParaRPr>
          </a:p>
        </p:txBody>
      </p:sp>
      <p:sp>
        <p:nvSpPr>
          <p:cNvPr id="27672" name="矩形 4"/>
          <p:cNvSpPr/>
          <p:nvPr/>
        </p:nvSpPr>
        <p:spPr>
          <a:xfrm>
            <a:off x="1141413" y="3997325"/>
            <a:ext cx="2462212" cy="460375"/>
          </a:xfrm>
          <a:prstGeom prst="rect">
            <a:avLst/>
          </a:prstGeom>
          <a:noFill/>
          <a:ln w="9525">
            <a:noFill/>
          </a:ln>
        </p:spPr>
        <p:txBody>
          <a:bodyPr wrap="none">
            <a:spAutoFit/>
          </a:bodyPr>
          <a:lstStyle/>
          <a:p>
            <a:r>
              <a:rPr lang="en-US" altLang="zh-CN" sz="2400" b="1" dirty="0">
                <a:latin typeface="Calibri" panose="020F0502020204030204" pitchFamily="34" charset="0"/>
              </a:rPr>
              <a:t>I am a vegetarian.</a:t>
            </a:r>
            <a:endParaRPr lang="zh-CN" altLang="en-US" sz="2400" b="1" dirty="0">
              <a:latin typeface="Calibri" panose="020F0502020204030204" pitchFamily="34" charset="0"/>
            </a:endParaRPr>
          </a:p>
        </p:txBody>
      </p:sp>
      <p:sp>
        <p:nvSpPr>
          <p:cNvPr id="27673" name="矩形 5"/>
          <p:cNvSpPr/>
          <p:nvPr/>
        </p:nvSpPr>
        <p:spPr>
          <a:xfrm>
            <a:off x="1074738" y="4800600"/>
            <a:ext cx="5400675" cy="400050"/>
          </a:xfrm>
          <a:prstGeom prst="rect">
            <a:avLst/>
          </a:prstGeom>
          <a:noFill/>
          <a:ln w="9525">
            <a:noFill/>
          </a:ln>
        </p:spPr>
        <p:txBody>
          <a:bodyPr wrap="none">
            <a:spAutoFit/>
          </a:bodyPr>
          <a:lstStyle/>
          <a:p>
            <a:r>
              <a:rPr lang="en-US" altLang="zh-CN" sz="2000" b="1" dirty="0">
                <a:latin typeface="Calibri" panose="020F0502020204030204" pitchFamily="34" charset="0"/>
              </a:rPr>
              <a:t>I have two younger sisters and one elder brother.</a:t>
            </a:r>
            <a:endParaRPr lang="zh-CN" altLang="en-US" sz="2000" b="1" dirty="0">
              <a:latin typeface="Calibri" panose="020F0502020204030204" pitchFamily="34" charset="0"/>
            </a:endParaRPr>
          </a:p>
        </p:txBody>
      </p:sp>
      <p:sp>
        <p:nvSpPr>
          <p:cNvPr id="27674" name="矩形 6"/>
          <p:cNvSpPr/>
          <p:nvPr/>
        </p:nvSpPr>
        <p:spPr>
          <a:xfrm>
            <a:off x="1130300" y="3260725"/>
            <a:ext cx="3584575" cy="460375"/>
          </a:xfrm>
          <a:prstGeom prst="rect">
            <a:avLst/>
          </a:prstGeom>
          <a:noFill/>
          <a:ln w="9525">
            <a:noFill/>
          </a:ln>
        </p:spPr>
        <p:txBody>
          <a:bodyPr wrap="none">
            <a:spAutoFit/>
          </a:bodyPr>
          <a:lstStyle/>
          <a:p>
            <a:r>
              <a:rPr lang="en-US" altLang="zh-CN" sz="2400" b="1" dirty="0">
                <a:latin typeface="Calibri" panose="020F0502020204030204" pitchFamily="34" charset="0"/>
              </a:rPr>
              <a:t>I am an easy-going person.</a:t>
            </a:r>
            <a:endParaRPr lang="zh-CN" altLang="en-US" sz="2400" b="1" dirty="0">
              <a:latin typeface="Calibri" panose="020F0502020204030204" pitchFamily="34" charset="0"/>
            </a:endParaRPr>
          </a:p>
        </p:txBody>
      </p:sp>
      <p:sp>
        <p:nvSpPr>
          <p:cNvPr id="27675" name="矩形 11"/>
          <p:cNvSpPr/>
          <p:nvPr/>
        </p:nvSpPr>
        <p:spPr>
          <a:xfrm>
            <a:off x="6542088" y="1779588"/>
            <a:ext cx="3192462" cy="461962"/>
          </a:xfrm>
          <a:prstGeom prst="rect">
            <a:avLst/>
          </a:prstGeom>
          <a:noFill/>
          <a:ln w="9525">
            <a:noFill/>
          </a:ln>
        </p:spPr>
        <p:txBody>
          <a:bodyPr wrap="none">
            <a:spAutoFit/>
          </a:bodyPr>
          <a:lstStyle/>
          <a:p>
            <a:r>
              <a:rPr lang="en-US" altLang="zh-CN" sz="2400" b="1" dirty="0">
                <a:latin typeface="Calibri" panose="020F0502020204030204" pitchFamily="34" charset="0"/>
              </a:rPr>
              <a:t>I come from… Province.</a:t>
            </a:r>
            <a:endParaRPr lang="zh-CN" altLang="en-US" sz="2400" dirty="0">
              <a:latin typeface="Calibri" panose="020F0502020204030204" pitchFamily="34" charset="0"/>
            </a:endParaRPr>
          </a:p>
        </p:txBody>
      </p:sp>
      <p:sp>
        <p:nvSpPr>
          <p:cNvPr id="27676" name="矩形 12"/>
          <p:cNvSpPr/>
          <p:nvPr/>
        </p:nvSpPr>
        <p:spPr>
          <a:xfrm>
            <a:off x="6542088" y="2560638"/>
            <a:ext cx="4675187" cy="460375"/>
          </a:xfrm>
          <a:prstGeom prst="rect">
            <a:avLst/>
          </a:prstGeom>
          <a:noFill/>
          <a:ln w="9525">
            <a:noFill/>
          </a:ln>
        </p:spPr>
        <p:txBody>
          <a:bodyPr wrap="none">
            <a:spAutoFit/>
          </a:bodyPr>
          <a:lstStyle/>
          <a:p>
            <a:r>
              <a:rPr lang="en-US" altLang="zh-CN" sz="2400" b="1" dirty="0">
                <a:latin typeface="Calibri" panose="020F0502020204030204" pitchFamily="34" charset="0"/>
              </a:rPr>
              <a:t>I major in… and I want to be a/an...</a:t>
            </a:r>
            <a:endParaRPr lang="zh-CN" altLang="en-US" sz="2400" b="1" dirty="0">
              <a:latin typeface="Calibri" panose="020F0502020204030204" pitchFamily="34" charset="0"/>
            </a:endParaRPr>
          </a:p>
        </p:txBody>
      </p:sp>
      <p:sp>
        <p:nvSpPr>
          <p:cNvPr id="27677" name="矩形 13"/>
          <p:cNvSpPr/>
          <p:nvPr/>
        </p:nvSpPr>
        <p:spPr>
          <a:xfrm>
            <a:off x="6542088" y="3997325"/>
            <a:ext cx="2970212" cy="460375"/>
          </a:xfrm>
          <a:prstGeom prst="rect">
            <a:avLst/>
          </a:prstGeom>
          <a:noFill/>
          <a:ln w="9525">
            <a:noFill/>
          </a:ln>
        </p:spPr>
        <p:txBody>
          <a:bodyPr wrap="none">
            <a:spAutoFit/>
          </a:bodyPr>
          <a:lstStyle/>
          <a:p>
            <a:r>
              <a:rPr lang="en-US" altLang="zh-CN" sz="2400" b="1" dirty="0">
                <a:latin typeface="Calibri" panose="020F0502020204030204" pitchFamily="34" charset="0"/>
              </a:rPr>
              <a:t>My favourite food is…</a:t>
            </a:r>
            <a:endParaRPr lang="zh-CN" altLang="en-US" sz="2400" b="1" dirty="0">
              <a:latin typeface="Calibri" panose="020F0502020204030204" pitchFamily="34" charset="0"/>
            </a:endParaRPr>
          </a:p>
        </p:txBody>
      </p:sp>
      <p:sp>
        <p:nvSpPr>
          <p:cNvPr id="27678" name="矩形 14"/>
          <p:cNvSpPr/>
          <p:nvPr/>
        </p:nvSpPr>
        <p:spPr>
          <a:xfrm>
            <a:off x="6542088" y="4595813"/>
            <a:ext cx="4995862" cy="708025"/>
          </a:xfrm>
          <a:prstGeom prst="rect">
            <a:avLst/>
          </a:prstGeom>
          <a:noFill/>
          <a:ln w="9525">
            <a:noFill/>
          </a:ln>
        </p:spPr>
        <p:txBody>
          <a:bodyPr>
            <a:spAutoFit/>
          </a:bodyPr>
          <a:lstStyle/>
          <a:p>
            <a:r>
              <a:rPr lang="en-US" altLang="zh-CN" sz="2000" b="1" dirty="0">
                <a:latin typeface="Calibri" panose="020F0502020204030204" pitchFamily="34" charset="0"/>
              </a:rPr>
              <a:t>I am a young man of wide interests. In my spare time I like playing basketball.</a:t>
            </a:r>
            <a:endParaRPr lang="zh-CN" altLang="en-US" sz="2000" b="1" dirty="0">
              <a:latin typeface="Calibri" panose="020F0502020204030204" pitchFamily="34" charset="0"/>
            </a:endParaRPr>
          </a:p>
        </p:txBody>
      </p:sp>
      <p:sp>
        <p:nvSpPr>
          <p:cNvPr id="27679" name="矩形 15"/>
          <p:cNvSpPr/>
          <p:nvPr/>
        </p:nvSpPr>
        <p:spPr>
          <a:xfrm>
            <a:off x="6542088" y="3260725"/>
            <a:ext cx="4297362" cy="460375"/>
          </a:xfrm>
          <a:prstGeom prst="rect">
            <a:avLst/>
          </a:prstGeom>
          <a:noFill/>
          <a:ln w="9525">
            <a:noFill/>
          </a:ln>
        </p:spPr>
        <p:txBody>
          <a:bodyPr wrap="none">
            <a:spAutoFit/>
          </a:bodyPr>
          <a:lstStyle/>
          <a:p>
            <a:r>
              <a:rPr lang="en-US" altLang="zh-CN" sz="2400" b="1" dirty="0">
                <a:latin typeface="Calibri" panose="020F0502020204030204" pitchFamily="34" charset="0"/>
              </a:rPr>
              <a:t>I’d like to meet different people.</a:t>
            </a:r>
            <a:endParaRPr lang="zh-CN" altLang="en-US" sz="2400" b="1" dirty="0">
              <a:latin typeface="Calibri" panose="020F0502020204030204" pitchFamily="34" charset="0"/>
            </a:endParaRPr>
          </a:p>
        </p:txBody>
      </p:sp>
    </p:spTree>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920" y="944245"/>
            <a:ext cx="12642850" cy="6555641"/>
          </a:xfrm>
          <a:prstGeom prst="rect">
            <a:avLst/>
          </a:prstGeom>
          <a:noFill/>
          <a:ln w="9525">
            <a:noFill/>
          </a:ln>
        </p:spPr>
        <p:txBody>
          <a:bodyPr wrap="square">
            <a:spAutoFit/>
          </a:bodyPr>
          <a:lstStyle/>
          <a:p>
            <a:pPr marL="266700" indent="-266700"/>
            <a:r>
              <a:rPr lang="en-US" sz="3200" b="1" dirty="0">
                <a:latin typeface="Times New Roman" panose="02020603050405020304" pitchFamily="18" charset="0"/>
                <a:ea typeface="宋体" panose="02010600030101010101" pitchFamily="2" charset="-122"/>
                <a:cs typeface="Times New Roman" panose="02020603050405020304" pitchFamily="18" charset="0"/>
              </a:rPr>
              <a:t>   Knowledge and skill</a:t>
            </a:r>
            <a:r>
              <a:rPr lang="zh-CN" sz="3200" b="1" dirty="0">
                <a:latin typeface="Times New Roman" panose="02020603050405020304" pitchFamily="18" charset="0"/>
                <a:ea typeface="宋体" panose="02010600030101010101" pitchFamily="2" charset="-122"/>
                <a:cs typeface="Times New Roman" panose="02020603050405020304" pitchFamily="18" charset="0"/>
              </a:rPr>
              <a:t>（知识、技能目标）</a:t>
            </a:r>
            <a:r>
              <a:rPr lang="en-US" sz="3200" b="1" dirty="0">
                <a:latin typeface="Times New Roman" panose="02020603050405020304" pitchFamily="18" charset="0"/>
                <a:ea typeface="宋体" panose="02010600030101010101" pitchFamily="2" charset="-122"/>
                <a:cs typeface="Times New Roman" panose="02020603050405020304" pitchFamily="18" charset="0"/>
              </a:rPr>
              <a:t>:</a:t>
            </a:r>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r>
              <a:rPr lang="en-US" sz="2400" dirty="0" smtClean="0">
                <a:solidFill>
                  <a:srgbClr val="000000"/>
                </a:solidFill>
                <a:latin typeface="Times New Roman" panose="02020603050405020304" pitchFamily="18" charset="0"/>
                <a:cs typeface="Times New Roman" panose="02020603050405020304" pitchFamily="18" charset="0"/>
              </a:rPr>
              <a:t>.</a:t>
            </a:r>
            <a:r>
              <a:rPr 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smtClean="0"/>
              <a:t>Students should know how to talk about campus and college life.</a:t>
            </a:r>
            <a:endParaRPr lang="zh-CN" altLang="zh-CN" sz="2400" dirty="0" smtClean="0"/>
          </a:p>
          <a:p>
            <a:pPr>
              <a:lnSpc>
                <a:spcPct val="150000"/>
              </a:lnSpc>
            </a:pPr>
            <a:r>
              <a:rPr lang="en-US" altLang="zh-CN" sz="2400" dirty="0" smtClean="0"/>
              <a:t>2.Student should acquire the new words and expressions.</a:t>
            </a:r>
            <a:endParaRPr lang="zh-CN" altLang="zh-CN" sz="2400" dirty="0" smtClean="0"/>
          </a:p>
          <a:p>
            <a:pPr>
              <a:lnSpc>
                <a:spcPct val="150000"/>
              </a:lnSpc>
            </a:pPr>
            <a:r>
              <a:rPr lang="en-US" altLang="zh-CN" sz="2400" dirty="0" smtClean="0"/>
              <a:t>3.Students should grasp the grammar about the notional words and function words.</a:t>
            </a:r>
            <a:endParaRPr lang="zh-CN" altLang="zh-CN" sz="2400" dirty="0" smtClean="0"/>
          </a:p>
          <a:p>
            <a:pPr>
              <a:lnSpc>
                <a:spcPct val="150000"/>
              </a:lnSpc>
            </a:pPr>
            <a:r>
              <a:rPr lang="en-US" altLang="zh-CN" sz="2400" dirty="0" smtClean="0"/>
              <a:t>4.Students should master the skills of writing personal information form.</a:t>
            </a:r>
            <a:endParaRPr lang="zh-CN" altLang="zh-CN" sz="2400" dirty="0" smtClean="0"/>
          </a:p>
          <a:p>
            <a:endParaRPr lang="en-US" altLang="zh-CN" sz="3200" b="1" dirty="0" smtClean="0">
              <a:latin typeface="Times New Roman" panose="02020603050405020304" pitchFamily="18" charset="0"/>
              <a:cs typeface="Times New Roman" panose="02020603050405020304" pitchFamily="18" charset="0"/>
            </a:endParaRPr>
          </a:p>
          <a:p>
            <a:r>
              <a:rPr lang="en-US" altLang="zh-CN" sz="3200" b="1" dirty="0" smtClean="0">
                <a:latin typeface="Times New Roman" panose="02020603050405020304" pitchFamily="18" charset="0"/>
                <a:cs typeface="Times New Roman" panose="02020603050405020304" pitchFamily="18" charset="0"/>
              </a:rPr>
              <a:t>  Feelings, attitudes and values</a:t>
            </a:r>
            <a:r>
              <a:rPr lang="zh-CN" altLang="en-US" sz="3200" b="1" dirty="0" smtClean="0">
                <a:latin typeface="Times New Roman" panose="02020603050405020304" pitchFamily="18" charset="0"/>
                <a:cs typeface="Times New Roman" panose="02020603050405020304" pitchFamily="18" charset="0"/>
              </a:rPr>
              <a:t>（情感、态度和价值观目标）</a:t>
            </a:r>
            <a:r>
              <a:rPr lang="en-US" altLang="zh-CN" sz="3200" b="1" dirty="0" smtClean="0">
                <a:latin typeface="Times New Roman" panose="02020603050405020304" pitchFamily="18" charset="0"/>
                <a:cs typeface="Times New Roman" panose="02020603050405020304" pitchFamily="18" charset="0"/>
              </a:rPr>
              <a:t>:</a:t>
            </a:r>
          </a:p>
          <a:p>
            <a:endParaRPr lang="en-US" altLang="zh-CN" sz="2400" smtClean="0"/>
          </a:p>
          <a:p>
            <a:r>
              <a:rPr lang="en-US" altLang="zh-CN" sz="2400" smtClean="0"/>
              <a:t>Students </a:t>
            </a:r>
            <a:r>
              <a:rPr lang="en-US" altLang="zh-CN" sz="2400" dirty="0" smtClean="0"/>
              <a:t>should be able to understand and cherish the college life.</a:t>
            </a:r>
          </a:p>
          <a:p>
            <a:endParaRPr lang="en-US" altLang="zh-CN" dirty="0" smtClean="0"/>
          </a:p>
          <a:p>
            <a:endParaRPr lang="zh-CN" altLang="zh-CN" dirty="0" smtClean="0"/>
          </a:p>
          <a:p>
            <a:pPr marL="266700" indent="-266700"/>
            <a:endParaRPr lang="en-US" altLang="zh-CN" sz="3200" b="1" dirty="0">
              <a:latin typeface="Times New Roman" panose="02020603050405020304" pitchFamily="18" charset="0"/>
              <a:cs typeface="Times New Roman" panose="02020603050405020304" pitchFamily="18" charset="0"/>
            </a:endParaRPr>
          </a:p>
          <a:p>
            <a:pPr marL="266700" indent="-266700"/>
            <a:endParaRPr lang="en-US" altLang="zh-CN" sz="3200" dirty="0">
              <a:latin typeface="Times New Roman" panose="02020603050405020304" pitchFamily="18" charset="0"/>
              <a:cs typeface="Times New Roman" panose="02020603050405020304" pitchFamily="18" charset="0"/>
            </a:endParaRPr>
          </a:p>
          <a:p>
            <a:endParaRPr lang="en-US" altLang="zh-CN"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8763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组合 30"/>
          <p:cNvGrpSpPr/>
          <p:nvPr/>
        </p:nvGrpSpPr>
        <p:grpSpPr>
          <a:xfrm>
            <a:off x="1063308" y="2989580"/>
            <a:ext cx="10064750" cy="1700213"/>
            <a:chOff x="257730" y="3987889"/>
            <a:chExt cx="10064047" cy="1699593"/>
          </a:xfrm>
        </p:grpSpPr>
        <p:sp>
          <p:nvSpPr>
            <p:cNvPr id="32" name="矩形 1"/>
            <p:cNvSpPr>
              <a:spLocks noChangeArrowheads="1"/>
            </p:cNvSpPr>
            <p:nvPr/>
          </p:nvSpPr>
          <p:spPr bwMode="auto">
            <a:xfrm>
              <a:off x="257730" y="3987889"/>
              <a:ext cx="1574690" cy="1699593"/>
            </a:xfrm>
            <a:prstGeom prst="rect">
              <a:avLst/>
            </a:prstGeom>
            <a:solidFill>
              <a:schemeClr val="accent2"/>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3" name="矩形 21"/>
            <p:cNvSpPr>
              <a:spLocks noChangeArrowheads="1"/>
            </p:cNvSpPr>
            <p:nvPr/>
          </p:nvSpPr>
          <p:spPr bwMode="auto">
            <a:xfrm>
              <a:off x="1948299"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68" name="矩形 1"/>
            <p:cNvSpPr>
              <a:spLocks noChangeArrowheads="1"/>
            </p:cNvSpPr>
            <p:nvPr/>
          </p:nvSpPr>
          <p:spPr bwMode="auto">
            <a:xfrm>
              <a:off x="3635694"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69" name="矩形 21"/>
            <p:cNvSpPr>
              <a:spLocks noChangeArrowheads="1"/>
            </p:cNvSpPr>
            <p:nvPr/>
          </p:nvSpPr>
          <p:spPr bwMode="auto">
            <a:xfrm>
              <a:off x="5308802"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77" name="矩形 1"/>
            <p:cNvSpPr>
              <a:spLocks noChangeArrowheads="1"/>
            </p:cNvSpPr>
            <p:nvPr/>
          </p:nvSpPr>
          <p:spPr bwMode="auto">
            <a:xfrm>
              <a:off x="6981910" y="3987889"/>
              <a:ext cx="167152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78" name="矩形 21"/>
            <p:cNvSpPr>
              <a:spLocks noChangeArrowheads="1"/>
            </p:cNvSpPr>
            <p:nvPr/>
          </p:nvSpPr>
          <p:spPr bwMode="auto">
            <a:xfrm>
              <a:off x="8747087"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gr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H_SubTitle_1"/>
          <p:cNvSpPr/>
          <p:nvPr>
            <p:custDataLst>
              <p:tags r:id="rId1"/>
            </p:custDataLst>
          </p:nvPr>
        </p:nvSpPr>
        <p:spPr>
          <a:xfrm>
            <a:off x="844550" y="808038"/>
            <a:ext cx="10853738" cy="915987"/>
          </a:xfrm>
          <a:prstGeom prst="parallelogram">
            <a:avLst>
              <a:gd name="adj" fmla="val 20404"/>
            </a:avLst>
          </a:prstGeom>
          <a:solidFill>
            <a:srgbClr val="E56858"/>
          </a:solidFill>
          <a:ln w="9525">
            <a:noFill/>
          </a:ln>
        </p:spPr>
        <p:txBody>
          <a:bodyPr lIns="0" tIns="0" rIns="0" bIns="0" anchor="ctr" anchorCtr="0"/>
          <a:lstStyle/>
          <a:p>
            <a:pPr algn="just"/>
            <a:r>
              <a:rPr lang="en-US" altLang="zh-CN" b="1" dirty="0">
                <a:solidFill>
                  <a:srgbClr val="FFFFFF"/>
                </a:solidFill>
                <a:latin typeface="微软雅黑" panose="020B0503020204020204" pitchFamily="34" charset="-122"/>
                <a:ea typeface="微软雅黑" panose="020B0503020204020204" pitchFamily="34" charset="-122"/>
              </a:rPr>
              <a:t>Watch the video by scanning the QR code and fill in the blanks. In the</a:t>
            </a:r>
          </a:p>
          <a:p>
            <a:pPr algn="just"/>
            <a:r>
              <a:rPr lang="en-US" altLang="zh-CN" b="1" dirty="0">
                <a:solidFill>
                  <a:srgbClr val="FFFFFF"/>
                </a:solidFill>
                <a:latin typeface="微软雅黑" panose="020B0503020204020204" pitchFamily="34" charset="-122"/>
                <a:ea typeface="微软雅黑" panose="020B0503020204020204" pitchFamily="34" charset="-122"/>
              </a:rPr>
              <a:t>video, four college students share the reasons why they chose their colleges.</a:t>
            </a:r>
            <a:endParaRPr lang="da-DK" altLang="zh-CN" dirty="0">
              <a:solidFill>
                <a:srgbClr val="FFFFFF"/>
              </a:solidFill>
              <a:latin typeface="微软雅黑" panose="020B0503020204020204" pitchFamily="34" charset="-122"/>
              <a:ea typeface="微软雅黑" panose="020B0503020204020204" pitchFamily="34" charset="-122"/>
            </a:endParaRPr>
          </a:p>
        </p:txBody>
      </p:sp>
      <p:pic>
        <p:nvPicPr>
          <p:cNvPr id="5" name="1.  Lead-in.wmv">
            <a:hlinkClick r:id="" action="ppaction://media"/>
          </p:cNvPr>
          <p:cNvPicPr>
            <a:picLocks noRot="1" noChangeAspect="1"/>
          </p:cNvPicPr>
          <p:nvPr>
            <a:videoFile r:link="rId2"/>
            <p:extLst>
              <p:ext uri="{DAA4B4D4-6D71-4841-9C94-3DE7FCFB9230}">
                <p14:media xmlns="" xmlns:p14="http://schemas.microsoft.com/office/powerpoint/2010/main" r:link="rId4"/>
              </p:ext>
            </p:extLst>
          </p:nvPr>
        </p:nvPicPr>
        <p:blipFill>
          <a:blip r:embed="rId5" cstate="print"/>
          <a:stretch>
            <a:fillRect/>
          </a:stretch>
        </p:blipFill>
        <p:spPr>
          <a:xfrm>
            <a:off x="4089400" y="2232025"/>
            <a:ext cx="6959600" cy="3914775"/>
          </a:xfrm>
          <a:prstGeom prst="rect">
            <a:avLst/>
          </a:prstGeom>
          <a:noFill/>
          <a:ln w="9525">
            <a:noFill/>
          </a:ln>
        </p:spPr>
      </p:pic>
      <p:pic>
        <p:nvPicPr>
          <p:cNvPr id="3" name="图片 2" descr="32303038313139323b32303038313134313bcae9b1be"/>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a:off x="0" y="659765"/>
            <a:ext cx="914400" cy="9144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
          <p:cNvPicPr>
            <a:picLocks noChangeAspect="1"/>
          </p:cNvPicPr>
          <p:nvPr/>
        </p:nvPicPr>
        <p:blipFill>
          <a:blip r:embed="rId2" cstate="print"/>
          <a:stretch>
            <a:fillRect/>
          </a:stretch>
        </p:blipFill>
        <p:spPr>
          <a:xfrm>
            <a:off x="869950" y="1238250"/>
            <a:ext cx="2270125" cy="1516063"/>
          </a:xfrm>
          <a:prstGeom prst="rect">
            <a:avLst/>
          </a:prstGeom>
          <a:noFill/>
          <a:ln w="9525">
            <a:noFill/>
          </a:ln>
        </p:spPr>
      </p:pic>
      <p:sp>
        <p:nvSpPr>
          <p:cNvPr id="15363" name="矩形 3"/>
          <p:cNvSpPr/>
          <p:nvPr/>
        </p:nvSpPr>
        <p:spPr>
          <a:xfrm>
            <a:off x="3568700" y="1084263"/>
            <a:ext cx="7961313" cy="1692275"/>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Because it’s centered downtown and it’s around everything. And it’s very busy and it’s very___________________________________________ to get in and out of here, you know, through the bus line using DART ( </a:t>
            </a:r>
            <a:r>
              <a:rPr lang="zh-CN" altLang="en-US" sz="2000" b="1" dirty="0">
                <a:latin typeface="Calibri" panose="020F0502020204030204" pitchFamily="34" charset="0"/>
              </a:rPr>
              <a:t>大型运输系统运营商</a:t>
            </a:r>
            <a:r>
              <a:rPr lang="en-US" altLang="zh-CN" sz="2000" b="1" dirty="0">
                <a:latin typeface="Calibri" panose="020F0502020204030204" pitchFamily="34" charset="0"/>
              </a:rPr>
              <a:t>).</a:t>
            </a:r>
            <a:endParaRPr lang="zh-CN" altLang="en-US" sz="2000" dirty="0">
              <a:latin typeface="Calibri" panose="020F0502020204030204" pitchFamily="34" charset="0"/>
            </a:endParaRPr>
          </a:p>
        </p:txBody>
      </p:sp>
      <p:sp>
        <p:nvSpPr>
          <p:cNvPr id="15364" name="矩形 5"/>
          <p:cNvSpPr/>
          <p:nvPr/>
        </p:nvSpPr>
        <p:spPr>
          <a:xfrm>
            <a:off x="884238" y="4017963"/>
            <a:ext cx="7099300" cy="1292225"/>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My girlfriend. Because I was at Collin before and I didn’t do so great.So I thought if I went to a school where I had somebody to push me,it’d________________________________ , try harder.</a:t>
            </a:r>
            <a:endParaRPr lang="zh-CN" altLang="en-US" sz="2000" b="1" dirty="0">
              <a:latin typeface="Calibri" panose="020F0502020204030204" pitchFamily="34" charset="0"/>
            </a:endParaRPr>
          </a:p>
        </p:txBody>
      </p:sp>
      <p:pic>
        <p:nvPicPr>
          <p:cNvPr id="15365" name="Picture 3" descr="2"/>
          <p:cNvPicPr>
            <a:picLocks noChangeAspect="1"/>
          </p:cNvPicPr>
          <p:nvPr/>
        </p:nvPicPr>
        <p:blipFill>
          <a:blip r:embed="rId3" cstate="print"/>
          <a:stretch>
            <a:fillRect/>
          </a:stretch>
        </p:blipFill>
        <p:spPr>
          <a:xfrm>
            <a:off x="8842375" y="3902075"/>
            <a:ext cx="2286000" cy="1516063"/>
          </a:xfrm>
          <a:prstGeom prst="rect">
            <a:avLst/>
          </a:prstGeom>
          <a:noFill/>
          <a:ln w="9525">
            <a:noFill/>
          </a:ln>
        </p:spPr>
      </p:pic>
      <p:sp>
        <p:nvSpPr>
          <p:cNvPr id="9" name="TextBox 8"/>
          <p:cNvSpPr txBox="1"/>
          <p:nvPr/>
        </p:nvSpPr>
        <p:spPr>
          <a:xfrm>
            <a:off x="6777038" y="14351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convenient</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3271838" y="4759325"/>
            <a:ext cx="2062162" cy="523875"/>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help me out</a:t>
            </a:r>
            <a:endParaRPr lang="zh-CN" altLang="en-US" sz="2800" dirty="0">
              <a:solidFill>
                <a:srgbClr val="FF0000"/>
              </a:solidFill>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3"/>
          <p:cNvPicPr>
            <a:picLocks noChangeAspect="1"/>
          </p:cNvPicPr>
          <p:nvPr/>
        </p:nvPicPr>
        <p:blipFill>
          <a:blip r:embed="rId2" cstate="print"/>
          <a:stretch>
            <a:fillRect/>
          </a:stretch>
        </p:blipFill>
        <p:spPr>
          <a:xfrm>
            <a:off x="958850" y="3871913"/>
            <a:ext cx="2241550" cy="1498600"/>
          </a:xfrm>
          <a:prstGeom prst="rect">
            <a:avLst/>
          </a:prstGeom>
          <a:noFill/>
          <a:ln w="9525">
            <a:noFill/>
          </a:ln>
        </p:spPr>
      </p:pic>
      <p:pic>
        <p:nvPicPr>
          <p:cNvPr id="16387" name="Picture 2" descr="4"/>
          <p:cNvPicPr>
            <a:picLocks noChangeAspect="1"/>
          </p:cNvPicPr>
          <p:nvPr/>
        </p:nvPicPr>
        <p:blipFill>
          <a:blip r:embed="rId3" cstate="print"/>
          <a:stretch>
            <a:fillRect/>
          </a:stretch>
        </p:blipFill>
        <p:spPr>
          <a:xfrm>
            <a:off x="8831263" y="1282700"/>
            <a:ext cx="2303462" cy="1538288"/>
          </a:xfrm>
          <a:prstGeom prst="rect">
            <a:avLst/>
          </a:prstGeom>
          <a:noFill/>
          <a:ln w="9525">
            <a:noFill/>
          </a:ln>
        </p:spPr>
      </p:pic>
      <p:sp>
        <p:nvSpPr>
          <p:cNvPr id="16388" name="矩形 1"/>
          <p:cNvSpPr/>
          <p:nvPr/>
        </p:nvSpPr>
        <p:spPr>
          <a:xfrm>
            <a:off x="869950" y="1720850"/>
            <a:ext cx="7961313" cy="858838"/>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I felt that the________________________________ of education was higher than I had seen anywhere else.</a:t>
            </a:r>
            <a:endParaRPr lang="zh-CN" altLang="en-US" sz="2000" dirty="0">
              <a:latin typeface="Calibri" panose="020F0502020204030204" pitchFamily="34" charset="0"/>
            </a:endParaRPr>
          </a:p>
        </p:txBody>
      </p:sp>
      <p:sp>
        <p:nvSpPr>
          <p:cNvPr id="16389" name="矩形 3"/>
          <p:cNvSpPr/>
          <p:nvPr/>
        </p:nvSpPr>
        <p:spPr>
          <a:xfrm>
            <a:off x="3906838" y="4084638"/>
            <a:ext cx="7099300" cy="1292225"/>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I picked Eastfield just because I heard so many good things about</a:t>
            </a:r>
          </a:p>
          <a:p>
            <a:pPr>
              <a:lnSpc>
                <a:spcPct val="130000"/>
              </a:lnSpc>
            </a:pPr>
            <a:r>
              <a:rPr lang="en-US" altLang="zh-CN" sz="2000" b="1" dirty="0">
                <a:latin typeface="Calibri" panose="020F0502020204030204" pitchFamily="34" charset="0"/>
              </a:rPr>
              <a:t>The ______________________________________ here. And I just feel like they care about you passing and care about you.</a:t>
            </a:r>
            <a:endParaRPr lang="zh-CN" altLang="en-US" sz="2000" b="1" dirty="0">
              <a:latin typeface="Calibri" panose="020F0502020204030204" pitchFamily="34" charset="0"/>
            </a:endParaRPr>
          </a:p>
        </p:txBody>
      </p:sp>
      <p:sp>
        <p:nvSpPr>
          <p:cNvPr id="8" name="TextBox 7"/>
          <p:cNvSpPr txBox="1"/>
          <p:nvPr/>
        </p:nvSpPr>
        <p:spPr>
          <a:xfrm>
            <a:off x="3729038" y="1668463"/>
            <a:ext cx="2062162" cy="522287"/>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quality </a:t>
            </a:r>
            <a:endParaRPr lang="zh-CN" altLang="en-US" sz="2800" dirty="0">
              <a:solidFill>
                <a:srgbClr val="FF0000"/>
              </a:solidFill>
              <a:latin typeface="Calibri" panose="020F0502020204030204" pitchFamily="34" charset="0"/>
            </a:endParaRPr>
          </a:p>
        </p:txBody>
      </p:sp>
      <p:sp>
        <p:nvSpPr>
          <p:cNvPr id="9" name="TextBox 8"/>
          <p:cNvSpPr txBox="1"/>
          <p:nvPr/>
        </p:nvSpPr>
        <p:spPr>
          <a:xfrm>
            <a:off x="5862638" y="4432300"/>
            <a:ext cx="2062162"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 professors</a:t>
            </a:r>
            <a:endParaRPr lang="zh-CN" altLang="en-US" sz="2800" dirty="0">
              <a:solidFill>
                <a:srgbClr val="FF0000"/>
              </a:solidFill>
              <a:latin typeface="Calibri" panose="020F050202020403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H_SubTitle_1"/>
          <p:cNvSpPr/>
          <p:nvPr>
            <p:custDataLst>
              <p:tags r:id="rId1"/>
            </p:custDataLst>
          </p:nvPr>
        </p:nvSpPr>
        <p:spPr>
          <a:xfrm>
            <a:off x="844550" y="808038"/>
            <a:ext cx="8586788" cy="942975"/>
          </a:xfrm>
          <a:prstGeom prst="parallelogram">
            <a:avLst>
              <a:gd name="adj" fmla="val 20361"/>
            </a:avLst>
          </a:prstGeom>
          <a:solidFill>
            <a:srgbClr val="31BEA6"/>
          </a:solidFill>
          <a:ln w="9525">
            <a:noFill/>
          </a:ln>
        </p:spPr>
        <p:txBody>
          <a:bodyPr lIns="0" tIns="0" rIns="0" bIns="0" anchor="ctr" anchorCtr="0"/>
          <a:lstStyle/>
          <a:p>
            <a:pPr algn="just"/>
            <a:r>
              <a:rPr lang="en-US" altLang="zh-CN" b="1" dirty="0">
                <a:solidFill>
                  <a:srgbClr val="FFFFFF"/>
                </a:solidFill>
                <a:latin typeface="微软雅黑" panose="020B0503020204020204" pitchFamily="34" charset="-122"/>
                <a:ea typeface="微软雅黑" panose="020B0503020204020204" pitchFamily="34" charset="-122"/>
              </a:rPr>
              <a:t>Read the above sentences and then share the reason why you chose your college with your partners. Here are some sentences for your reference.</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7411" name="MH_Other_1"/>
          <p:cNvSpPr txBox="1"/>
          <p:nvPr>
            <p:custDataLst>
              <p:tags r:id="rId2"/>
            </p:custDataLst>
          </p:nvPr>
        </p:nvSpPr>
        <p:spPr>
          <a:xfrm>
            <a:off x="215900" y="257175"/>
            <a:ext cx="1219200" cy="1200150"/>
          </a:xfrm>
          <a:prstGeom prst="rect">
            <a:avLst/>
          </a:prstGeom>
          <a:noFill/>
          <a:ln w="9525">
            <a:noFill/>
          </a:ln>
        </p:spPr>
        <p:txBody>
          <a:bodyPr lIns="0" tIns="0" rIns="0" bIns="0" anchor="ctr" anchorCtr="0"/>
          <a:lstStyle/>
          <a:p>
            <a:pPr algn="ctr"/>
            <a:r>
              <a:rPr lang="en-US" altLang="zh-CN" sz="8800" i="1" dirty="0">
                <a:solidFill>
                  <a:srgbClr val="31BEA6"/>
                </a:solidFill>
                <a:latin typeface="Elephant" pitchFamily="18" charset="0"/>
                <a:ea typeface="Aharoni"/>
              </a:rPr>
              <a:t>2</a:t>
            </a:r>
            <a:endParaRPr lang="zh-CN" altLang="en-US" sz="8800" i="1" dirty="0">
              <a:solidFill>
                <a:srgbClr val="31BEA6"/>
              </a:solidFill>
              <a:latin typeface="Elephant" pitchFamily="18" charset="0"/>
              <a:ea typeface="Aharoni"/>
            </a:endParaRPr>
          </a:p>
        </p:txBody>
      </p:sp>
      <p:graphicFrame>
        <p:nvGraphicFramePr>
          <p:cNvPr id="14" name="表格 13"/>
          <p:cNvGraphicFramePr>
            <a:graphicFrameLocks noGrp="1"/>
          </p:cNvGraphicFramePr>
          <p:nvPr/>
        </p:nvGraphicFramePr>
        <p:xfrm>
          <a:off x="760413" y="2543175"/>
          <a:ext cx="10501971" cy="2811463"/>
        </p:xfrm>
        <a:graphic>
          <a:graphicData uri="http://schemas.openxmlformats.org/drawingml/2006/table">
            <a:tbl>
              <a:tblPr firstRow="1" bandRow="1">
                <a:tableStyleId>{D7AC3CCA-C797-4891-BE02-D94E43425B78}</a:tableStyleId>
              </a:tblPr>
              <a:tblGrid>
                <a:gridCol w="10501971"/>
              </a:tblGrid>
              <a:tr h="468482">
                <a:tc>
                  <a:txBody>
                    <a:bodyPr/>
                    <a:lstStyle/>
                    <a:p>
                      <a:endParaRPr lang="zh-CN" altLang="en-US" dirty="0"/>
                    </a:p>
                  </a:txBody>
                  <a:tcPr/>
                </a:tc>
              </a:tr>
              <a:tr h="468482">
                <a:tc>
                  <a:txBody>
                    <a:bodyPr/>
                    <a:lstStyle/>
                    <a:p>
                      <a:endParaRPr lang="zh-CN" altLang="en-US" dirty="0"/>
                    </a:p>
                  </a:txBody>
                  <a:tcPr/>
                </a:tc>
              </a:tr>
              <a:tr h="468482">
                <a:tc>
                  <a:txBody>
                    <a:bodyPr/>
                    <a:lstStyle/>
                    <a:p>
                      <a:endParaRPr lang="zh-CN" altLang="en-US" dirty="0"/>
                    </a:p>
                  </a:txBody>
                  <a:tcPr/>
                </a:tc>
              </a:tr>
              <a:tr h="468482">
                <a:tc>
                  <a:txBody>
                    <a:bodyPr/>
                    <a:lstStyle/>
                    <a:p>
                      <a:endParaRPr lang="zh-CN" altLang="en-US"/>
                    </a:p>
                  </a:txBody>
                  <a:tcPr/>
                </a:tc>
              </a:tr>
              <a:tr h="468482">
                <a:tc>
                  <a:txBody>
                    <a:bodyPr/>
                    <a:lstStyle/>
                    <a:p>
                      <a:endParaRPr lang="zh-CN" altLang="en-US" dirty="0"/>
                    </a:p>
                  </a:txBody>
                  <a:tcPr/>
                </a:tc>
              </a:tr>
              <a:tr h="468482">
                <a:tc>
                  <a:txBody>
                    <a:bodyPr/>
                    <a:lstStyle/>
                    <a:p>
                      <a:endParaRPr lang="zh-CN" altLang="en-US" dirty="0"/>
                    </a:p>
                  </a:txBody>
                  <a:tcPr/>
                </a:tc>
              </a:tr>
            </a:tbl>
          </a:graphicData>
        </a:graphic>
      </p:graphicFrame>
      <p:sp>
        <p:nvSpPr>
          <p:cNvPr id="17428" name="矩形 14"/>
          <p:cNvSpPr/>
          <p:nvPr/>
        </p:nvSpPr>
        <p:spPr>
          <a:xfrm>
            <a:off x="735013" y="2554288"/>
            <a:ext cx="9050337" cy="461962"/>
          </a:xfrm>
          <a:prstGeom prst="rect">
            <a:avLst/>
          </a:prstGeom>
          <a:noFill/>
          <a:ln w="9525">
            <a:noFill/>
          </a:ln>
        </p:spPr>
        <p:txBody>
          <a:bodyPr wrap="none">
            <a:spAutoFit/>
          </a:bodyPr>
          <a:lstStyle/>
          <a:p>
            <a:r>
              <a:rPr lang="en-US" altLang="zh-CN" sz="2400" b="1" dirty="0">
                <a:latin typeface="Calibri" panose="020F0502020204030204" pitchFamily="34" charset="0"/>
              </a:rPr>
              <a:t>It was actually the only school that had the program I wanted to take.</a:t>
            </a:r>
            <a:endParaRPr lang="zh-CN" altLang="en-US" sz="2400" dirty="0">
              <a:latin typeface="Calibri" panose="020F0502020204030204" pitchFamily="34" charset="0"/>
            </a:endParaRPr>
          </a:p>
        </p:txBody>
      </p:sp>
      <p:sp>
        <p:nvSpPr>
          <p:cNvPr id="17429" name="矩形 15"/>
          <p:cNvSpPr/>
          <p:nvPr/>
        </p:nvSpPr>
        <p:spPr>
          <a:xfrm>
            <a:off x="735013" y="3011488"/>
            <a:ext cx="4789487" cy="460375"/>
          </a:xfrm>
          <a:prstGeom prst="rect">
            <a:avLst/>
          </a:prstGeom>
          <a:noFill/>
          <a:ln w="9525">
            <a:noFill/>
          </a:ln>
        </p:spPr>
        <p:txBody>
          <a:bodyPr wrap="none">
            <a:spAutoFit/>
          </a:bodyPr>
          <a:lstStyle/>
          <a:p>
            <a:r>
              <a:rPr lang="en-US" altLang="zh-CN" sz="2400" b="1" dirty="0">
                <a:latin typeface="Calibri" panose="020F0502020204030204" pitchFamily="34" charset="0"/>
              </a:rPr>
              <a:t>I choose it because it is so beautiful.</a:t>
            </a:r>
            <a:endParaRPr lang="zh-CN" altLang="en-US" sz="2400" b="1" dirty="0">
              <a:latin typeface="Calibri" panose="020F0502020204030204" pitchFamily="34" charset="0"/>
            </a:endParaRPr>
          </a:p>
        </p:txBody>
      </p:sp>
      <p:sp>
        <p:nvSpPr>
          <p:cNvPr id="17430" name="矩形 16"/>
          <p:cNvSpPr/>
          <p:nvPr/>
        </p:nvSpPr>
        <p:spPr>
          <a:xfrm>
            <a:off x="735013" y="3967163"/>
            <a:ext cx="5626100" cy="460375"/>
          </a:xfrm>
          <a:prstGeom prst="rect">
            <a:avLst/>
          </a:prstGeom>
          <a:noFill/>
          <a:ln w="9525">
            <a:noFill/>
          </a:ln>
        </p:spPr>
        <p:txBody>
          <a:bodyPr wrap="none">
            <a:spAutoFit/>
          </a:bodyPr>
          <a:lstStyle/>
          <a:p>
            <a:r>
              <a:rPr lang="en-US" altLang="zh-CN" sz="2400" b="1" dirty="0">
                <a:latin typeface="Calibri" panose="020F0502020204030204" pitchFamily="34" charset="0"/>
              </a:rPr>
              <a:t>It has a multitude of ( </a:t>
            </a:r>
            <a:r>
              <a:rPr lang="zh-CN" altLang="en-US" sz="2400" b="1" dirty="0">
                <a:latin typeface="Calibri" panose="020F0502020204030204" pitchFamily="34" charset="0"/>
              </a:rPr>
              <a:t>多种多样的</a:t>
            </a:r>
            <a:r>
              <a:rPr lang="en-US" altLang="zh-CN" sz="2400" b="1" dirty="0">
                <a:latin typeface="Calibri" panose="020F0502020204030204" pitchFamily="34" charset="0"/>
              </a:rPr>
              <a:t>) clubs.</a:t>
            </a:r>
            <a:endParaRPr lang="zh-CN" altLang="en-US" sz="2400" b="1" dirty="0">
              <a:latin typeface="Calibri" panose="020F0502020204030204" pitchFamily="34" charset="0"/>
            </a:endParaRPr>
          </a:p>
        </p:txBody>
      </p:sp>
      <p:sp>
        <p:nvSpPr>
          <p:cNvPr id="17431" name="矩形 17"/>
          <p:cNvSpPr/>
          <p:nvPr/>
        </p:nvSpPr>
        <p:spPr>
          <a:xfrm>
            <a:off x="735013" y="4446588"/>
            <a:ext cx="10550525" cy="400050"/>
          </a:xfrm>
          <a:prstGeom prst="rect">
            <a:avLst/>
          </a:prstGeom>
          <a:noFill/>
          <a:ln w="9525">
            <a:noFill/>
          </a:ln>
        </p:spPr>
        <p:txBody>
          <a:bodyPr wrap="none">
            <a:spAutoFit/>
          </a:bodyPr>
          <a:lstStyle/>
          <a:p>
            <a:r>
              <a:rPr lang="en-US" altLang="zh-CN" sz="2000" b="1" dirty="0">
                <a:latin typeface="Calibri" panose="020F0502020204030204" pitchFamily="34" charset="0"/>
              </a:rPr>
              <a:t>… (your college name) was recommended to me by my college counselor ( </a:t>
            </a:r>
            <a:r>
              <a:rPr lang="zh-CN" altLang="en-US" sz="2000" b="1" dirty="0">
                <a:latin typeface="Calibri" panose="020F0502020204030204" pitchFamily="34" charset="0"/>
              </a:rPr>
              <a:t>咨询师</a:t>
            </a:r>
            <a:r>
              <a:rPr lang="en-US" altLang="zh-CN" sz="2000" b="1" dirty="0">
                <a:latin typeface="Calibri" panose="020F0502020204030204" pitchFamily="34" charset="0"/>
              </a:rPr>
              <a:t>) at high school.</a:t>
            </a:r>
            <a:endParaRPr lang="zh-CN" altLang="en-US" sz="2000" b="1" dirty="0">
              <a:latin typeface="Calibri" panose="020F0502020204030204" pitchFamily="34" charset="0"/>
            </a:endParaRPr>
          </a:p>
        </p:txBody>
      </p:sp>
      <p:sp>
        <p:nvSpPr>
          <p:cNvPr id="17432" name="矩形 18"/>
          <p:cNvSpPr/>
          <p:nvPr/>
        </p:nvSpPr>
        <p:spPr>
          <a:xfrm>
            <a:off x="735013" y="3502025"/>
            <a:ext cx="3400425" cy="460375"/>
          </a:xfrm>
          <a:prstGeom prst="rect">
            <a:avLst/>
          </a:prstGeom>
          <a:noFill/>
          <a:ln w="9525">
            <a:noFill/>
          </a:ln>
        </p:spPr>
        <p:txBody>
          <a:bodyPr wrap="none">
            <a:spAutoFit/>
          </a:bodyPr>
          <a:lstStyle/>
          <a:p>
            <a:r>
              <a:rPr lang="en-US" altLang="zh-CN" sz="2400" b="1" dirty="0">
                <a:latin typeface="Calibri" panose="020F0502020204030204" pitchFamily="34" charset="0"/>
              </a:rPr>
              <a:t>It is so close to my home.</a:t>
            </a:r>
            <a:endParaRPr lang="zh-CN" altLang="en-US" sz="2400" b="1" dirty="0">
              <a:latin typeface="Calibri" panose="020F0502020204030204" pitchFamily="34" charset="0"/>
            </a:endParaRPr>
          </a:p>
        </p:txBody>
      </p:sp>
      <p:sp>
        <p:nvSpPr>
          <p:cNvPr id="17433" name="矩形 19"/>
          <p:cNvSpPr/>
          <p:nvPr/>
        </p:nvSpPr>
        <p:spPr>
          <a:xfrm>
            <a:off x="735013" y="4895850"/>
            <a:ext cx="10031412" cy="431800"/>
          </a:xfrm>
          <a:prstGeom prst="rect">
            <a:avLst/>
          </a:prstGeom>
          <a:noFill/>
          <a:ln w="9525">
            <a:noFill/>
          </a:ln>
        </p:spPr>
        <p:txBody>
          <a:bodyPr wrap="none">
            <a:spAutoFit/>
          </a:bodyPr>
          <a:lstStyle/>
          <a:p>
            <a:r>
              <a:rPr lang="en-US" altLang="zh-CN" sz="2200" b="1" dirty="0">
                <a:latin typeface="Calibri" panose="020F0502020204030204" pitchFamily="34" charset="0"/>
              </a:rPr>
              <a:t>I chose come to… (your college name) because I think it’s easier and cheaper for me.</a:t>
            </a:r>
            <a:endParaRPr lang="zh-CN" altLang="en-US" sz="2200" b="1" dirty="0">
              <a:latin typeface="Calibri" panose="020F0502020204030204" pitchFamily="34" charset="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44550" y="808038"/>
            <a:ext cx="8586788" cy="396875"/>
          </a:xfrm>
          <a:prstGeom prst="parallelogram">
            <a:avLst>
              <a:gd name="adj" fmla="val 20381"/>
            </a:avLst>
          </a:prstGeom>
          <a:solidFill>
            <a:schemeClr val="bg2">
              <a:lumMod val="50000"/>
            </a:schemeClr>
          </a:solidFill>
          <a:ln w="9525">
            <a:noFill/>
            <a:miter lim="800000"/>
          </a:ln>
        </p:spPr>
        <p:txBody>
          <a:bodyPr lIns="0" tIns="0" rIns="0" bIns="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Discuss the following questions with your partners.</a:t>
            </a:r>
            <a:endParaRPr kumimoji="0" lang="da-DK"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435" name="MH_Other_1"/>
          <p:cNvSpPr txBox="1"/>
          <p:nvPr>
            <p:custDataLst>
              <p:tags r:id="rId2"/>
            </p:custDataLst>
          </p:nvPr>
        </p:nvSpPr>
        <p:spPr>
          <a:xfrm>
            <a:off x="215900" y="257175"/>
            <a:ext cx="1219200" cy="1200150"/>
          </a:xfrm>
          <a:prstGeom prst="rect">
            <a:avLst/>
          </a:prstGeom>
          <a:noFill/>
          <a:ln w="9525">
            <a:noFill/>
          </a:ln>
        </p:spPr>
        <p:txBody>
          <a:bodyPr lIns="0" tIns="0" rIns="0" bIns="0" anchor="ctr" anchorCtr="0"/>
          <a:lstStyle/>
          <a:p>
            <a:pPr algn="ctr"/>
            <a:r>
              <a:rPr lang="en-US" altLang="zh-CN" sz="8800" i="1" dirty="0">
                <a:solidFill>
                  <a:srgbClr val="696969"/>
                </a:solidFill>
                <a:latin typeface="Elephant" pitchFamily="18" charset="0"/>
                <a:ea typeface="Aharoni"/>
              </a:rPr>
              <a:t>3</a:t>
            </a:r>
            <a:endParaRPr lang="zh-CN" altLang="en-US" sz="8800" i="1" dirty="0">
              <a:solidFill>
                <a:srgbClr val="696969"/>
              </a:solidFill>
              <a:latin typeface="Elephant" pitchFamily="18" charset="0"/>
              <a:ea typeface="Aharoni"/>
            </a:endParaRPr>
          </a:p>
        </p:txBody>
      </p:sp>
      <p:sp>
        <p:nvSpPr>
          <p:cNvPr id="11" name="矩形 10"/>
          <p:cNvSpPr/>
          <p:nvPr/>
        </p:nvSpPr>
        <p:spPr>
          <a:xfrm>
            <a:off x="968375" y="2049463"/>
            <a:ext cx="7651750" cy="1531938"/>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imes New Roman" panose="02020603050405020304" pitchFamily="18" charset="0"/>
              </a:rPr>
              <a:t>1. </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What’s your first impression of your college?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imes New Roman" panose="02020603050405020304" pitchFamily="18" charset="0"/>
              </a:rPr>
              <a:t>2. </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What is your major? Why did you choose it?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imes New Roman" panose="02020603050405020304" pitchFamily="18" charset="0"/>
              </a:rPr>
              <a:t>3. </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What things would you like to do during college?</a:t>
            </a:r>
          </a:p>
        </p:txBody>
      </p:sp>
      <p:pic>
        <p:nvPicPr>
          <p:cNvPr id="18437" name="图片 11" descr="A000220151119B36PPIC.png"/>
          <p:cNvPicPr>
            <a:picLocks noChangeAspect="1"/>
          </p:cNvPicPr>
          <p:nvPr/>
        </p:nvPicPr>
        <p:blipFill>
          <a:blip r:embed="rId4" cstate="print"/>
          <a:stretch>
            <a:fillRect/>
          </a:stretch>
        </p:blipFill>
        <p:spPr>
          <a:xfrm>
            <a:off x="9086850" y="2624138"/>
            <a:ext cx="2298700" cy="3754437"/>
          </a:xfrm>
          <a:prstGeom prst="rect">
            <a:avLst/>
          </a:prstGeom>
          <a:noFill/>
          <a:ln w="9525">
            <a:noFill/>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90663" y="730250"/>
            <a:ext cx="6721475"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Listen to the song Good Time and then fill in the blanks.</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nvGrpSpPr>
          <p:cNvPr id="28675" name="组合 7"/>
          <p:cNvGrpSpPr/>
          <p:nvPr/>
        </p:nvGrpSpPr>
        <p:grpSpPr>
          <a:xfrm>
            <a:off x="766763" y="439738"/>
            <a:ext cx="963612" cy="900112"/>
            <a:chOff x="953972" y="653411"/>
            <a:chExt cx="964287" cy="900000"/>
          </a:xfrm>
        </p:grpSpPr>
        <p:sp>
          <p:nvSpPr>
            <p:cNvPr id="4" name="MH_Other_1"/>
            <p:cNvSpPr>
              <a:spLocks noChangeAspect="1"/>
            </p:cNvSpPr>
            <p:nvPr>
              <p:custDataLst>
                <p:tags r:id="rId2"/>
              </p:custDataLst>
            </p:nvPr>
          </p:nvSpPr>
          <p:spPr>
            <a:xfrm rot="16200000">
              <a:off x="986116"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8AD4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8678" name="TextBox 6"/>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7" name="4. So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3860800" y="1633538"/>
            <a:ext cx="7594600" cy="42719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90663" y="730250"/>
            <a:ext cx="6721475"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Listen to the song Good Time and then fill in the blanks.</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nvGrpSpPr>
          <p:cNvPr id="29699" name="组合 7"/>
          <p:cNvGrpSpPr/>
          <p:nvPr/>
        </p:nvGrpSpPr>
        <p:grpSpPr>
          <a:xfrm>
            <a:off x="766763" y="439738"/>
            <a:ext cx="963612" cy="900112"/>
            <a:chOff x="953972" y="653411"/>
            <a:chExt cx="964287" cy="900000"/>
          </a:xfrm>
        </p:grpSpPr>
        <p:sp>
          <p:nvSpPr>
            <p:cNvPr id="4" name="MH_Other_1"/>
            <p:cNvSpPr>
              <a:spLocks noChangeAspect="1"/>
            </p:cNvSpPr>
            <p:nvPr>
              <p:custDataLst>
                <p:tags r:id="rId1"/>
              </p:custDataLst>
            </p:nvPr>
          </p:nvSpPr>
          <p:spPr>
            <a:xfrm rot="16200000">
              <a:off x="986116"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8AD4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9706" name="TextBox 6"/>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9700" name="矩形 21"/>
          <p:cNvSpPr/>
          <p:nvPr/>
        </p:nvSpPr>
        <p:spPr>
          <a:xfrm>
            <a:off x="873125" y="1335088"/>
            <a:ext cx="8728075" cy="5078412"/>
          </a:xfrm>
          <a:prstGeom prst="rect">
            <a:avLst/>
          </a:prstGeom>
          <a:noFill/>
          <a:ln w="9525">
            <a:noFill/>
          </a:ln>
        </p:spPr>
        <p:txBody>
          <a:bodyPr>
            <a:spAutoFit/>
          </a:bodyPr>
          <a:lstStyle/>
          <a:p>
            <a:pPr algn="ctr">
              <a:lnSpc>
                <a:spcPct val="150000"/>
              </a:lnSpc>
            </a:pPr>
            <a:r>
              <a:rPr lang="en-US" altLang="zh-CN" sz="2400" b="1" i="1" dirty="0">
                <a:latin typeface="Calibri" panose="020F0502020204030204" pitchFamily="34" charset="0"/>
              </a:rPr>
              <a:t>Woke up on the right side of the bed</a:t>
            </a:r>
          </a:p>
          <a:p>
            <a:pPr algn="ctr">
              <a:lnSpc>
                <a:spcPct val="150000"/>
              </a:lnSpc>
            </a:pPr>
            <a:r>
              <a:rPr lang="en-US" altLang="zh-CN" sz="2400" b="1" i="1" dirty="0">
                <a:latin typeface="Calibri" panose="020F0502020204030204" pitchFamily="34" charset="0"/>
              </a:rPr>
              <a:t>What’s up with this Prince song (1) ______ my head?</a:t>
            </a:r>
          </a:p>
          <a:p>
            <a:pPr algn="ctr">
              <a:lnSpc>
                <a:spcPct val="150000"/>
              </a:lnSpc>
            </a:pPr>
            <a:r>
              <a:rPr lang="en-US" altLang="zh-CN" sz="2400" b="1" i="1" dirty="0">
                <a:latin typeface="Calibri" panose="020F0502020204030204" pitchFamily="34" charset="0"/>
              </a:rPr>
              <a:t>(2) _______________ if you’re down to get down tonight</a:t>
            </a:r>
          </a:p>
          <a:p>
            <a:pPr algn="ctr">
              <a:lnSpc>
                <a:spcPct val="150000"/>
              </a:lnSpc>
            </a:pPr>
            <a:r>
              <a:rPr lang="en-US" altLang="zh-CN" sz="2400" b="1" i="1" dirty="0">
                <a:latin typeface="Calibri" panose="020F0502020204030204" pitchFamily="34" charset="0"/>
              </a:rPr>
              <a:t>Cause it’s always a good time</a:t>
            </a:r>
          </a:p>
          <a:p>
            <a:pPr algn="ctr">
              <a:lnSpc>
                <a:spcPct val="150000"/>
              </a:lnSpc>
            </a:pPr>
            <a:endParaRPr lang="en-US" altLang="zh-CN" sz="2400" b="1" i="1" dirty="0">
              <a:latin typeface="Calibri" panose="020F0502020204030204" pitchFamily="34" charset="0"/>
            </a:endParaRPr>
          </a:p>
          <a:p>
            <a:pPr algn="ctr">
              <a:lnSpc>
                <a:spcPct val="150000"/>
              </a:lnSpc>
            </a:pPr>
            <a:r>
              <a:rPr lang="en-US" altLang="zh-CN" sz="2400" b="1" i="1" dirty="0">
                <a:latin typeface="Calibri" panose="020F0502020204030204" pitchFamily="34" charset="0"/>
              </a:rPr>
              <a:t>(3) ___________ all my clothes like I didn’t care</a:t>
            </a:r>
          </a:p>
          <a:p>
            <a:pPr algn="ctr">
              <a:lnSpc>
                <a:spcPct val="150000"/>
              </a:lnSpc>
            </a:pPr>
            <a:r>
              <a:rPr lang="en-US" altLang="zh-CN" sz="2400" b="1" i="1" dirty="0">
                <a:latin typeface="Calibri" panose="020F0502020204030204" pitchFamily="34" charset="0"/>
              </a:rPr>
              <a:t>Hopped into a cab, take me anywhere</a:t>
            </a:r>
          </a:p>
          <a:p>
            <a:pPr algn="ctr">
              <a:lnSpc>
                <a:spcPct val="150000"/>
              </a:lnSpc>
            </a:pPr>
            <a:r>
              <a:rPr lang="en-US" altLang="zh-CN" sz="2400" b="1" i="1" dirty="0">
                <a:latin typeface="Calibri" panose="020F0502020204030204" pitchFamily="34" charset="0"/>
              </a:rPr>
              <a:t>I’m in if you’re (4) ___________________ tonight</a:t>
            </a:r>
          </a:p>
          <a:p>
            <a:pPr algn="ctr">
              <a:lnSpc>
                <a:spcPct val="150000"/>
              </a:lnSpc>
            </a:pPr>
            <a:r>
              <a:rPr lang="en-US" altLang="zh-CN" sz="2400" b="1" i="1" dirty="0">
                <a:latin typeface="Calibri" panose="020F0502020204030204" pitchFamily="34" charset="0"/>
              </a:rPr>
              <a:t>Cause it’s always a good time</a:t>
            </a:r>
            <a:endParaRPr lang="zh-CN" altLang="en-US" sz="2400" b="1" i="1" dirty="0">
              <a:latin typeface="Calibri" panose="020F0502020204030204" pitchFamily="34" charset="0"/>
            </a:endParaRPr>
          </a:p>
        </p:txBody>
      </p:sp>
      <p:sp>
        <p:nvSpPr>
          <p:cNvPr id="8" name="TextBox 7"/>
          <p:cNvSpPr txBox="1"/>
          <p:nvPr/>
        </p:nvSpPr>
        <p:spPr>
          <a:xfrm>
            <a:off x="6299200" y="1941513"/>
            <a:ext cx="1328738" cy="522287"/>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inside</a:t>
            </a:r>
            <a:endParaRPr lang="zh-CN" altLang="en-US" sz="2800" dirty="0">
              <a:solidFill>
                <a:srgbClr val="FF0000"/>
              </a:solidFill>
              <a:latin typeface="Calibri" panose="020F0502020204030204" pitchFamily="34" charset="0"/>
            </a:endParaRPr>
          </a:p>
        </p:txBody>
      </p:sp>
      <p:sp>
        <p:nvSpPr>
          <p:cNvPr id="9" name="TextBox 8"/>
          <p:cNvSpPr txBox="1"/>
          <p:nvPr/>
        </p:nvSpPr>
        <p:spPr>
          <a:xfrm>
            <a:off x="2460625" y="2530475"/>
            <a:ext cx="1933575" cy="522288"/>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Hands up</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2865438" y="4144963"/>
            <a:ext cx="1327150" cy="522287"/>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Slept in</a:t>
            </a:r>
            <a:endParaRPr lang="zh-CN" altLang="en-US" sz="2800" dirty="0">
              <a:solidFill>
                <a:srgbClr val="FF0000"/>
              </a:solidFill>
              <a:latin typeface="Calibri" panose="020F0502020204030204" pitchFamily="34" charset="0"/>
            </a:endParaRPr>
          </a:p>
        </p:txBody>
      </p:sp>
      <p:sp>
        <p:nvSpPr>
          <p:cNvPr id="11" name="TextBox 10"/>
          <p:cNvSpPr txBox="1"/>
          <p:nvPr/>
        </p:nvSpPr>
        <p:spPr>
          <a:xfrm>
            <a:off x="4394200" y="5230813"/>
            <a:ext cx="2987675" cy="523875"/>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down to get down</a:t>
            </a:r>
            <a:endParaRPr lang="zh-CN" altLang="en-US" sz="2800" dirty="0">
              <a:solidFill>
                <a:srgbClr val="FF0000"/>
              </a:solidFill>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矩形 1"/>
          <p:cNvSpPr/>
          <p:nvPr/>
        </p:nvSpPr>
        <p:spPr>
          <a:xfrm>
            <a:off x="4729163" y="836613"/>
            <a:ext cx="6096000" cy="5170487"/>
          </a:xfrm>
          <a:prstGeom prst="rect">
            <a:avLst/>
          </a:prstGeom>
          <a:noFill/>
          <a:ln w="9525">
            <a:noFill/>
          </a:ln>
        </p:spPr>
        <p:txBody>
          <a:bodyPr>
            <a:spAutoFit/>
          </a:bodyPr>
          <a:lstStyle/>
          <a:p>
            <a:pPr algn="ctr">
              <a:lnSpc>
                <a:spcPct val="150000"/>
              </a:lnSpc>
            </a:pPr>
            <a:r>
              <a:rPr lang="en-US" altLang="zh-CN" sz="2000" b="1" i="1" dirty="0">
                <a:latin typeface="Calibri" panose="020F0502020204030204" pitchFamily="34" charset="0"/>
              </a:rPr>
              <a:t>Good morning and good night</a:t>
            </a:r>
          </a:p>
          <a:p>
            <a:pPr algn="ctr">
              <a:lnSpc>
                <a:spcPct val="150000"/>
              </a:lnSpc>
            </a:pPr>
            <a:r>
              <a:rPr lang="en-US" altLang="zh-CN" sz="2000" b="1" i="1" dirty="0">
                <a:latin typeface="Calibri" panose="020F0502020204030204" pitchFamily="34" charset="0"/>
              </a:rPr>
              <a:t>I’ll wake up at twilight</a:t>
            </a:r>
          </a:p>
          <a:p>
            <a:pPr algn="ctr">
              <a:lnSpc>
                <a:spcPct val="150000"/>
              </a:lnSpc>
            </a:pPr>
            <a:r>
              <a:rPr lang="en-US" altLang="zh-CN" sz="2000" b="1" i="1" dirty="0">
                <a:latin typeface="Calibri" panose="020F0502020204030204" pitchFamily="34" charset="0"/>
              </a:rPr>
              <a:t>It’s gonna be (5) ___________</a:t>
            </a:r>
          </a:p>
          <a:p>
            <a:pPr algn="ctr">
              <a:lnSpc>
                <a:spcPct val="150000"/>
              </a:lnSpc>
            </a:pPr>
            <a:r>
              <a:rPr lang="en-US" altLang="zh-CN" sz="2000" b="1" i="1" dirty="0">
                <a:latin typeface="Calibri" panose="020F0502020204030204" pitchFamily="34" charset="0"/>
              </a:rPr>
              <a:t>We don’t even have to try</a:t>
            </a:r>
          </a:p>
          <a:p>
            <a:pPr algn="ctr">
              <a:lnSpc>
                <a:spcPct val="150000"/>
              </a:lnSpc>
            </a:pPr>
            <a:r>
              <a:rPr lang="en-US" altLang="zh-CN" sz="2000" b="1" i="1" dirty="0">
                <a:latin typeface="Calibri" panose="020F0502020204030204" pitchFamily="34" charset="0"/>
              </a:rPr>
              <a:t>It’s always a good time (Whooo)</a:t>
            </a:r>
          </a:p>
          <a:p>
            <a:pPr algn="ctr">
              <a:lnSpc>
                <a:spcPct val="150000"/>
              </a:lnSpc>
            </a:pPr>
            <a:endParaRPr lang="en-US" altLang="zh-CN" sz="2000" b="1" i="1" dirty="0">
              <a:latin typeface="Calibri" panose="020F0502020204030204" pitchFamily="34" charset="0"/>
            </a:endParaRPr>
          </a:p>
          <a:p>
            <a:pPr algn="ctr">
              <a:lnSpc>
                <a:spcPct val="150000"/>
              </a:lnSpc>
            </a:pPr>
            <a:r>
              <a:rPr lang="en-US" altLang="zh-CN" sz="2000" b="1" i="1" dirty="0">
                <a:latin typeface="Calibri" panose="020F0502020204030204" pitchFamily="34" charset="0"/>
              </a:rPr>
              <a:t>Whoa-oh-oh, oh-oh-oh, whoa-oh-oh</a:t>
            </a:r>
          </a:p>
          <a:p>
            <a:pPr algn="ctr">
              <a:lnSpc>
                <a:spcPct val="150000"/>
              </a:lnSpc>
            </a:pPr>
            <a:r>
              <a:rPr lang="en-US" altLang="zh-CN" sz="2000" b="1" i="1" dirty="0">
                <a:latin typeface="Calibri" panose="020F0502020204030204" pitchFamily="34" charset="0"/>
              </a:rPr>
              <a:t>It’s always a good time</a:t>
            </a:r>
          </a:p>
          <a:p>
            <a:pPr algn="ctr">
              <a:lnSpc>
                <a:spcPct val="150000"/>
              </a:lnSpc>
            </a:pPr>
            <a:r>
              <a:rPr lang="en-US" altLang="zh-CN" sz="2000" b="1" i="1" dirty="0">
                <a:latin typeface="Calibri" panose="020F0502020204030204" pitchFamily="34" charset="0"/>
              </a:rPr>
              <a:t>Whoa-oh-oh, oh-oh-oh</a:t>
            </a:r>
          </a:p>
          <a:p>
            <a:pPr algn="ctr">
              <a:lnSpc>
                <a:spcPct val="150000"/>
              </a:lnSpc>
            </a:pPr>
            <a:r>
              <a:rPr lang="en-US" altLang="zh-CN" sz="2000" b="1" i="1" dirty="0">
                <a:latin typeface="Calibri" panose="020F0502020204030204" pitchFamily="34" charset="0"/>
              </a:rPr>
              <a:t>We don’t even have to try</a:t>
            </a:r>
          </a:p>
          <a:p>
            <a:pPr algn="ctr">
              <a:lnSpc>
                <a:spcPct val="150000"/>
              </a:lnSpc>
            </a:pPr>
            <a:r>
              <a:rPr lang="en-US" altLang="zh-CN" sz="2000" b="1" i="1" dirty="0">
                <a:latin typeface="Calibri" panose="020F0502020204030204" pitchFamily="34" charset="0"/>
              </a:rPr>
              <a:t>It’s always a good time</a:t>
            </a:r>
            <a:endParaRPr lang="zh-CN" altLang="en-US" sz="2000" dirty="0">
              <a:latin typeface="Calibri" panose="020F0502020204030204" pitchFamily="34" charset="0"/>
            </a:endParaRPr>
          </a:p>
        </p:txBody>
      </p:sp>
      <p:pic>
        <p:nvPicPr>
          <p:cNvPr id="30723" name="Picture 3" descr="D:\课件ppt\0外编PPT\E时代 高职英语\图片\Unit 1  A New Journey 图片\1301489651conversations.png"/>
          <p:cNvPicPr>
            <a:picLocks noChangeAspect="1"/>
          </p:cNvPicPr>
          <p:nvPr/>
        </p:nvPicPr>
        <p:blipFill>
          <a:blip r:embed="rId2" cstate="print"/>
          <a:stretch>
            <a:fillRect/>
          </a:stretch>
        </p:blipFill>
        <p:spPr>
          <a:xfrm>
            <a:off x="1725613" y="469900"/>
            <a:ext cx="3011487" cy="5551488"/>
          </a:xfrm>
          <a:prstGeom prst="rect">
            <a:avLst/>
          </a:prstGeom>
          <a:noFill/>
          <a:ln w="9525">
            <a:noFill/>
          </a:ln>
        </p:spPr>
      </p:pic>
      <p:sp>
        <p:nvSpPr>
          <p:cNvPr id="5" name="TextBox 4"/>
          <p:cNvSpPr txBox="1"/>
          <p:nvPr/>
        </p:nvSpPr>
        <p:spPr>
          <a:xfrm>
            <a:off x="8040688" y="1736725"/>
            <a:ext cx="2987675" cy="523875"/>
          </a:xfrm>
          <a:prstGeom prst="rect">
            <a:avLst/>
          </a:prstGeom>
          <a:noFill/>
          <a:ln w="9525">
            <a:noFill/>
          </a:ln>
        </p:spPr>
        <p:txBody>
          <a:bodyPr>
            <a:spAutoFit/>
          </a:bodyPr>
          <a:lstStyle/>
          <a:p>
            <a:r>
              <a:rPr lang="en-US" altLang="zh-CN" sz="2800" b="1" i="1" dirty="0">
                <a:solidFill>
                  <a:srgbClr val="FF0000"/>
                </a:solidFill>
                <a:latin typeface="Calibri" panose="020F0502020204030204" pitchFamily="34" charset="0"/>
              </a:rPr>
              <a:t>alright</a:t>
            </a:r>
            <a:endParaRPr lang="zh-CN" altLang="en-US" sz="2800" dirty="0">
              <a:solidFill>
                <a:srgbClr val="FF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组合 30"/>
          <p:cNvGrpSpPr/>
          <p:nvPr/>
        </p:nvGrpSpPr>
        <p:grpSpPr>
          <a:xfrm>
            <a:off x="1063308" y="2806065"/>
            <a:ext cx="10064750" cy="1700213"/>
            <a:chOff x="257730" y="3987889"/>
            <a:chExt cx="10064047" cy="1699593"/>
          </a:xfrm>
        </p:grpSpPr>
        <p:sp>
          <p:nvSpPr>
            <p:cNvPr id="32" name="矩形 1"/>
            <p:cNvSpPr>
              <a:spLocks noChangeArrowheads="1"/>
            </p:cNvSpPr>
            <p:nvPr/>
          </p:nvSpPr>
          <p:spPr bwMode="auto">
            <a:xfrm>
              <a:off x="257730"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3" name="矩形 21"/>
            <p:cNvSpPr>
              <a:spLocks noChangeArrowheads="1"/>
            </p:cNvSpPr>
            <p:nvPr/>
          </p:nvSpPr>
          <p:spPr bwMode="auto">
            <a:xfrm>
              <a:off x="1948299"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9" name="矩形 1"/>
            <p:cNvSpPr>
              <a:spLocks noChangeArrowheads="1"/>
            </p:cNvSpPr>
            <p:nvPr/>
          </p:nvSpPr>
          <p:spPr bwMode="auto">
            <a:xfrm>
              <a:off x="3635694" y="3987889"/>
              <a:ext cx="1574690" cy="1699593"/>
            </a:xfrm>
            <a:prstGeom prst="rect">
              <a:avLst/>
            </a:prstGeom>
            <a:solidFill>
              <a:srgbClr val="0495EE"/>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0" name="矩形 21"/>
            <p:cNvSpPr>
              <a:spLocks noChangeArrowheads="1"/>
            </p:cNvSpPr>
            <p:nvPr/>
          </p:nvSpPr>
          <p:spPr bwMode="auto">
            <a:xfrm>
              <a:off x="5308802"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8" name="矩形 1"/>
            <p:cNvSpPr>
              <a:spLocks noChangeArrowheads="1"/>
            </p:cNvSpPr>
            <p:nvPr/>
          </p:nvSpPr>
          <p:spPr bwMode="auto">
            <a:xfrm>
              <a:off x="6981910" y="3987889"/>
              <a:ext cx="167152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9" name="矩形 21"/>
            <p:cNvSpPr>
              <a:spLocks noChangeArrowheads="1"/>
            </p:cNvSpPr>
            <p:nvPr/>
          </p:nvSpPr>
          <p:spPr bwMode="auto">
            <a:xfrm>
              <a:off x="8747087"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gr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36245" y="1457960"/>
            <a:ext cx="11143615" cy="2062103"/>
          </a:xfrm>
          <a:prstGeom prst="rect">
            <a:avLst/>
          </a:prstGeom>
          <a:noFill/>
          <a:ln w="9525">
            <a:noFill/>
          </a:ln>
        </p:spPr>
        <p:txBody>
          <a:bodyPr wrap="square">
            <a:spAutoFit/>
          </a:bodyPr>
          <a:lstStyle/>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Ideological and Political Aims</a:t>
            </a:r>
            <a:r>
              <a:rPr 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（思政目标</a:t>
            </a:r>
            <a:r>
              <a:rPr lang="zh-CN" sz="3200"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3200"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endParaRPr 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23495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
        <p:nvSpPr>
          <p:cNvPr id="4" name="矩形 3"/>
          <p:cNvSpPr/>
          <p:nvPr/>
        </p:nvSpPr>
        <p:spPr>
          <a:xfrm>
            <a:off x="590550" y="2364939"/>
            <a:ext cx="10896600" cy="1881990"/>
          </a:xfrm>
          <a:prstGeom prst="rect">
            <a:avLst/>
          </a:prstGeom>
        </p:spPr>
        <p:txBody>
          <a:bodyPr wrap="square">
            <a:spAutoFit/>
          </a:bodyPr>
          <a:lstStyle/>
          <a:p>
            <a:pPr lvl="0">
              <a:lnSpc>
                <a:spcPct val="150000"/>
              </a:lnSpc>
            </a:pPr>
            <a:r>
              <a:rPr lang="en-US" altLang="zh-CN" sz="2000" dirty="0" smtClean="0"/>
              <a:t>Ideological and Political Aims</a:t>
            </a:r>
            <a:r>
              <a:rPr lang="zh-CN" altLang="zh-CN" sz="2000" dirty="0" smtClean="0"/>
              <a:t>（思政目标）</a:t>
            </a:r>
          </a:p>
          <a:p>
            <a:pPr>
              <a:lnSpc>
                <a:spcPct val="150000"/>
              </a:lnSpc>
            </a:pPr>
            <a:r>
              <a:rPr lang="en-US" altLang="zh-CN" sz="2000" dirty="0" smtClean="0"/>
              <a:t>Students should know learning objectives, set up a correct view of learning</a:t>
            </a:r>
            <a:endParaRPr lang="zh-CN" altLang="zh-CN" sz="2000" dirty="0" smtClean="0"/>
          </a:p>
          <a:p>
            <a:pPr>
              <a:lnSpc>
                <a:spcPct val="150000"/>
              </a:lnSpc>
            </a:pPr>
            <a:r>
              <a:rPr lang="en-US" altLang="zh-CN" sz="2000" dirty="0" smtClean="0"/>
              <a:t>Encourage students to think about the meaning of receiving college education, </a:t>
            </a:r>
          </a:p>
          <a:p>
            <a:pPr>
              <a:lnSpc>
                <a:spcPct val="150000"/>
              </a:lnSpc>
            </a:pPr>
            <a:r>
              <a:rPr lang="en-US" altLang="zh-CN" sz="2000" dirty="0" smtClean="0"/>
              <a:t>make clear the purpose of learning. </a:t>
            </a:r>
            <a:endParaRPr lang="zh-CN" altLang="zh-CN" sz="2000" dirty="0" smtClean="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938963" y="3136900"/>
            <a:ext cx="4333875" cy="2252663"/>
          </a:xfrm>
          <a:prstGeom prst="rect">
            <a:avLst/>
          </a:prstGeom>
          <a:solidFill>
            <a:srgbClr val="FFFF99"/>
          </a:solidFill>
        </p:spPr>
        <p:txBody>
          <a:bodyPr>
            <a:spAutoFit/>
          </a:bodyPr>
          <a:lstStyle/>
          <a:p>
            <a:pPr marL="0" marR="0" lvl="0" indent="266700" algn="ctr"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大学一年级我所学到的重要事情</a:t>
            </a:r>
            <a:endParaRPr kumimoji="0" lang="en-US" altLang="zh-CN" sz="1800" b="1"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266700" algn="ctr" defTabSz="914400" rtl="0" eaLnBrk="1" fontAlgn="auto" latinLnBrk="0" hangingPunct="1">
              <a:lnSpc>
                <a:spcPct val="130000"/>
              </a:lnSpc>
              <a:spcBef>
                <a:spcPts val="0"/>
              </a:spcBef>
              <a:spcAft>
                <a:spcPts val="0"/>
              </a:spcAft>
              <a:buClrTx/>
              <a:buSzTx/>
              <a:buFontTx/>
              <a:buNone/>
              <a:defRPr/>
            </a:pPr>
            <a:endParaRPr kumimoji="0" lang="zh-CN" altLang="en-US" sz="1800" b="1"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大学第一年的生活和以前相比差别很大。回首这一年，我懂得了一些很重要的道理，我多么希望我能提前明白这些！</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规划自己的学习</a:t>
            </a:r>
          </a:p>
        </p:txBody>
      </p:sp>
      <p:grpSp>
        <p:nvGrpSpPr>
          <p:cNvPr id="32771"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2772"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7205663" y="2693988"/>
            <a:ext cx="3984625" cy="2811463"/>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zh-CN" sz="1700" b="0"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look back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回顾；回头看</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He turned to look back, but by then she was out of sight.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他转头看去，但那时她已经不见了。</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It wasn’t such a bad experience when I look back on it.</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现在回想起来，我觉得那并不是一段特别糟糕的经历。</a:t>
            </a:r>
          </a:p>
        </p:txBody>
      </p:sp>
      <p:sp>
        <p:nvSpPr>
          <p:cNvPr id="18438" name="矩形 3"/>
          <p:cNvSpPr>
            <a:spLocks noChangeArrowheads="1"/>
          </p:cNvSpPr>
          <p:nvPr/>
        </p:nvSpPr>
        <p:spPr bwMode="auto">
          <a:xfrm>
            <a:off x="812800" y="2330450"/>
            <a:ext cx="5421313" cy="3052763"/>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E56858"/>
                </a:solidFill>
                <a:effectLst/>
                <a:uLnTx/>
                <a:uFillTx/>
                <a:latin typeface="Times New Roman" panose="02020603050405020304" pitchFamily="18" charset="0"/>
                <a:ea typeface="宋体" panose="02010600030101010101" pitchFamily="2" charset="-122"/>
                <a:cs typeface="+mn-cs"/>
              </a:rPr>
              <a:t>Big Lessons I Learnt in My First </a:t>
            </a:r>
            <a:r>
              <a:rPr kumimoji="0" lang="en-US" altLang="zh-CN" sz="2400" b="1" i="0" u="none" strike="noStrike" kern="1200" cap="none" spc="0" normalizeH="0" baseline="0" noProof="0" dirty="0" smtClean="0">
                <a:ln>
                  <a:noFill/>
                </a:ln>
                <a:solidFill>
                  <a:srgbClr val="E56858"/>
                </a:solidFill>
                <a:effectLst/>
                <a:uLnTx/>
                <a:uFillTx/>
                <a:latin typeface="Times New Roman" panose="02020603050405020304" pitchFamily="18" charset="0"/>
                <a:ea typeface="宋体" panose="02010600030101010101" pitchFamily="2" charset="-122"/>
                <a:cs typeface="+mn-cs"/>
              </a:rPr>
              <a:t>Year</a:t>
            </a:r>
          </a:p>
          <a:p>
            <a:pPr marL="0" marR="0" lvl="0" indent="0" algn="ctr" defTabSz="914400" rtl="0" eaLnBrk="1" fontAlgn="auto" latinLnBrk="0" hangingPunct="1">
              <a:lnSpc>
                <a:spcPct val="13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srgbClr val="E56858"/>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mn-cs"/>
              </a:rPr>
              <a:t>1</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rPr>
              <a:t>     Life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changed a lot for me in my first year of college.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Looking back</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here are some of the biggest lessons I’ve learnt and how I wish I’d known them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 advance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endPar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000" b="1"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rPr>
              <a:t>Direct </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Your Own Study </a:t>
            </a:r>
            <a:endParaRPr kumimoji="0" lang="zh-CN" altLang="en-US" sz="2000" b="1"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2" name="图片 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1026"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1027"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049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pSp>
        <p:nvGrpSpPr>
          <p:cNvPr id="32780" name="组合 7"/>
          <p:cNvGrpSpPr/>
          <p:nvPr/>
        </p:nvGrpSpPr>
        <p:grpSpPr>
          <a:xfrm flipH="1">
            <a:off x="7938" y="1273175"/>
            <a:ext cx="6108700" cy="363538"/>
            <a:chOff x="283681" y="2459690"/>
            <a:chExt cx="6109250" cy="363336"/>
          </a:xfrm>
        </p:grpSpPr>
        <p:cxnSp>
          <p:nvCxnSpPr>
            <p:cNvPr id="32788"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2789"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2790"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42"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1</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32782" name="表格 32781"/>
          <p:cNvGraphicFramePr/>
          <p:nvPr/>
        </p:nvGraphicFramePr>
        <p:xfrm>
          <a:off x="1828800" y="3763963"/>
          <a:ext cx="1652588" cy="334963"/>
        </p:xfrm>
        <a:graphic>
          <a:graphicData uri="http://schemas.openxmlformats.org/drawingml/2006/table">
            <a:tbl>
              <a:tblPr/>
              <a:tblGrid>
                <a:gridCol w="16525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02" marR="91402" marT="45573" marB="45573">
                    <a:lnL>
                      <a:noFill/>
                    </a:lnL>
                    <a:lnR>
                      <a:noFill/>
                    </a:lnR>
                    <a:lnT>
                      <a:noFill/>
                    </a:lnT>
                    <a:lnB>
                      <a:noFill/>
                    </a:lnB>
                    <a:lnTlToBr>
                      <a:noFill/>
                    </a:lnTlToBr>
                    <a:lnBlToTr>
                      <a:noFill/>
                    </a:lnBlToTr>
                    <a:noFill/>
                  </a:tcPr>
                </a:tc>
              </a:tr>
            </a:tbl>
          </a:graphicData>
        </a:graphic>
      </p:graphicFrame>
      <p:pic>
        <p:nvPicPr>
          <p:cNvPr id="3" name="Unit 1 A-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95188" y="414338"/>
            <a:ext cx="311150" cy="311150"/>
          </a:xfrm>
          <a:prstGeom prst="rect">
            <a:avLst/>
          </a:prstGeom>
          <a:noFill/>
          <a:ln w="9525">
            <a:noFill/>
          </a:ln>
        </p:spPr>
      </p:pic>
      <p:graphicFrame>
        <p:nvGraphicFramePr>
          <p:cNvPr id="32785" name="表格 32784"/>
          <p:cNvGraphicFramePr/>
          <p:nvPr/>
        </p:nvGraphicFramePr>
        <p:xfrm>
          <a:off x="2189163" y="4573588"/>
          <a:ext cx="1292225" cy="334963"/>
        </p:xfrm>
        <a:graphic>
          <a:graphicData uri="http://schemas.openxmlformats.org/drawingml/2006/table">
            <a:tbl>
              <a:tblPr/>
              <a:tblGrid>
                <a:gridCol w="12922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02" marR="91402" marT="45573" marB="45573">
                    <a:lnL>
                      <a:noFill/>
                    </a:lnL>
                    <a:lnR>
                      <a:noFill/>
                    </a:lnR>
                    <a:lnT>
                      <a:noFill/>
                    </a:lnT>
                    <a:lnB>
                      <a:noFill/>
                    </a:lnB>
                    <a:lnTlToBr>
                      <a:noFill/>
                    </a:lnTlToBr>
                    <a:lnBlToTr>
                      <a:noFill/>
                    </a:lnBlToTr>
                    <a:noFill/>
                  </a:tcPr>
                </a:tc>
              </a:tr>
            </a:tbl>
          </a:graphicData>
        </a:graphic>
      </p:graphicFrame>
      <p:sp>
        <p:nvSpPr>
          <p:cNvPr id="48" name="矩形 47"/>
          <p:cNvSpPr/>
          <p:nvPr/>
        </p:nvSpPr>
        <p:spPr>
          <a:xfrm>
            <a:off x="6938963" y="2330450"/>
            <a:ext cx="4557713" cy="3490913"/>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zh-CN" sz="1700" b="0"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in advance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预先；提前</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If you want to get the book, you must pay for it in advance.</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如果你想得到这本书，你必须提前付款。</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It’s cheaper if you book the tickets in advance.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如果你提前订票，票价会便宜一些。</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Language Point:</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“how I wish I’d known them in advance”</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中，</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them</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一词代指前句中所指的</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lessons</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。文中为避免重复，故用代词代替。</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20493"/>
                    </p:tgtEl>
                  </p:cond>
                </p:stCondLst>
                <p:endSync evt="end" delay="0">
                  <p:rtn val="all"/>
                </p:endSync>
                <p:childTnLst>
                  <p:par>
                    <p:cTn id="16" fill="hold">
                      <p:stCondLst>
                        <p:cond delay="0"/>
                      </p:stCondLst>
                      <p:childTnLst>
                        <p:par>
                          <p:cTn id="17" fill="hold">
                            <p:stCondLst>
                              <p:cond delay="0"/>
                            </p:stCondLst>
                            <p:childTnLst>
                              <p:par>
                                <p:cTn id="18" presetID="3" presetClass="mediacall" presetSubtype="0" fill="hold" nodeType="clickEffect">
                                  <p:stCondLst>
                                    <p:cond delay="0"/>
                                  </p:stCondLst>
                                  <p:childTnLst>
                                    <p:cmd type="call" cmd="stop">
                                      <p:cBhvr>
                                        <p:cTn id="19" dur="1" fill="hold"/>
                                        <p:tgtEl>
                                          <p:spTgt spid="3"/>
                                        </p:tgtEl>
                                      </p:cBhvr>
                                    </p:cmd>
                                  </p:childTnLst>
                                </p:cTn>
                              </p:par>
                            </p:childTnLst>
                          </p:cTn>
                        </p:par>
                      </p:childTnLst>
                    </p:cTn>
                  </p:par>
                </p:childTnLst>
              </p:cTn>
              <p:nextCondLst>
                <p:cond evt="onClick" delay="0">
                  <p:tgtEl>
                    <p:spTgt spid="20493"/>
                  </p:tgtEl>
                </p:cond>
              </p:nextCondLst>
            </p:seq>
            <p:seq concurrent="1" nextAc="seek">
              <p:cTn id="20" restart="whenNotActive" fill="hold" evtFilter="cancelBubble" nodeType="interactiveSeq">
                <p:stCondLst>
                  <p:cond evt="onClick" delay="0">
                    <p:tgtEl>
                      <p:spTgt spid="102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1027"/>
                  </p:tgtEl>
                </p:cond>
              </p:nextCondLst>
            </p:seq>
            <p:seq concurrent="1" nextAc="seek">
              <p:cTn id="25" restart="whenNotActive" fill="hold" evtFilter="cancelBubble" nodeType="interactiveSeq">
                <p:stCondLst>
                  <p:cond evt="onClick" delay="0">
                    <p:tgtEl>
                      <p:spTgt spid="102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 fill="hold"/>
                                        <p:tgtEl>
                                          <p:spTgt spid="3"/>
                                        </p:tgtEl>
                                      </p:cBhvr>
                                    </p:cmd>
                                  </p:childTnLst>
                                </p:cTn>
                              </p:par>
                            </p:childTnLst>
                          </p:cTn>
                        </p:par>
                      </p:childTnLst>
                    </p:cTn>
                  </p:par>
                </p:childTnLst>
              </p:cTn>
              <p:nextCondLst>
                <p:cond evt="onClick" delay="0">
                  <p:tgtEl>
                    <p:spTgt spid="1026"/>
                  </p:tgtEl>
                </p:cond>
              </p:nextCondLst>
            </p:seq>
            <p:seq concurrent="1" nextAc="seek">
              <p:cTn id="30" restart="whenNotActive" fill="hold" evtFilter="cancelBubble" nodeType="interactiveSeq">
                <p:stCondLst>
                  <p:cond evt="onClick" delay="0">
                    <p:tgtEl>
                      <p:spTgt spid="3278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5"/>
                                        </p:tgtEl>
                                        <p:attrNameLst>
                                          <p:attrName>ppt_x</p:attrName>
                                        </p:attrNameLst>
                                      </p:cBhvr>
                                      <p:tavLst>
                                        <p:tav tm="0">
                                          <p:val>
                                            <p:strVal val="ppt_x"/>
                                          </p:val>
                                        </p:tav>
                                        <p:tav tm="100000">
                                          <p:val>
                                            <p:strVal val="ppt_x"/>
                                          </p:val>
                                        </p:tav>
                                      </p:tavLst>
                                    </p:anim>
                                    <p:anim calcmode="lin" valueType="num">
                                      <p:cBhvr additive="base">
                                        <p:cTn id="40" dur="500"/>
                                        <p:tgtEl>
                                          <p:spTgt spid="5"/>
                                        </p:tgtEl>
                                        <p:attrNameLst>
                                          <p:attrName>ppt_y</p:attrName>
                                        </p:attrNameLst>
                                      </p:cBhvr>
                                      <p:tavLst>
                                        <p:tav tm="0">
                                          <p:val>
                                            <p:strVal val="ppt_y"/>
                                          </p:val>
                                        </p:tav>
                                        <p:tav tm="100000">
                                          <p:val>
                                            <p:strVal val="1+ppt_h/2"/>
                                          </p:val>
                                        </p:tav>
                                      </p:tavLst>
                                    </p:anim>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2782"/>
                  </p:tgtEl>
                </p:cond>
              </p:nextCondLst>
            </p:seq>
            <p:seq concurrent="1" nextAc="seek">
              <p:cTn id="42" restart="whenNotActive" fill="hold" evtFilter="cancelBubble" nodeType="interactiveSeq">
                <p:stCondLst>
                  <p:cond evt="onClick" delay="0">
                    <p:tgtEl>
                      <p:spTgt spid="3278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48"/>
                                        </p:tgtEl>
                                        <p:attrNameLst>
                                          <p:attrName>ppt_x</p:attrName>
                                        </p:attrNameLst>
                                      </p:cBhvr>
                                      <p:tavLst>
                                        <p:tav tm="0">
                                          <p:val>
                                            <p:strVal val="ppt_x"/>
                                          </p:val>
                                        </p:tav>
                                        <p:tav tm="100000">
                                          <p:val>
                                            <p:strVal val="ppt_x"/>
                                          </p:val>
                                        </p:tav>
                                      </p:tavLst>
                                    </p:anim>
                                    <p:anim calcmode="lin" valueType="num">
                                      <p:cBhvr additive="base">
                                        <p:cTn id="52" dur="500"/>
                                        <p:tgtEl>
                                          <p:spTgt spid="48"/>
                                        </p:tgtEl>
                                        <p:attrNameLst>
                                          <p:attrName>ppt_y</p:attrName>
                                        </p:attrNameLst>
                                      </p:cBhvr>
                                      <p:tavLst>
                                        <p:tav tm="0">
                                          <p:val>
                                            <p:strVal val="ppt_y"/>
                                          </p:val>
                                        </p:tav>
                                        <p:tav tm="100000">
                                          <p:val>
                                            <p:strVal val="1+ppt_h/2"/>
                                          </p:val>
                                        </p:tav>
                                      </p:tavLst>
                                    </p:anim>
                                    <p:set>
                                      <p:cBhvr>
                                        <p:cTn id="5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32785"/>
                  </p:tgtEl>
                </p:cond>
              </p:nextCondLst>
            </p:seq>
          </p:childTnLst>
        </p:cTn>
      </p:par>
    </p:tnLst>
    <p:bldLst>
      <p:bldP spid="6" grpId="0" animBg="1"/>
      <p:bldP spid="6" grpId="1" animBg="1"/>
      <p:bldP spid="5" grpId="0" animBg="1"/>
      <p:bldP spid="5" grpId="1" animBg="1"/>
      <p:bldP spid="48" grpId="0" animBg="1"/>
      <p:bldP spid="4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3795"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3797" name="组合 7"/>
          <p:cNvGrpSpPr/>
          <p:nvPr/>
        </p:nvGrpSpPr>
        <p:grpSpPr>
          <a:xfrm flipH="1">
            <a:off x="7938" y="1273175"/>
            <a:ext cx="6108700" cy="363538"/>
            <a:chOff x="283681" y="2459690"/>
            <a:chExt cx="6109250" cy="363336"/>
          </a:xfrm>
        </p:grpSpPr>
        <p:cxnSp>
          <p:nvCxnSpPr>
            <p:cNvPr id="3382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382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382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2</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535" name="矩形 3"/>
          <p:cNvSpPr>
            <a:spLocks noChangeArrowheads="1"/>
          </p:cNvSpPr>
          <p:nvPr/>
        </p:nvSpPr>
        <p:spPr bwMode="auto">
          <a:xfrm>
            <a:off x="762000" y="1733550"/>
            <a:ext cx="5303838" cy="44910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College is harder than high school because everything is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self-directed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If you live </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by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saying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due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tomorrow, do tomorrow”, self-directed learning can be quite dangerous. In high school,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whether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you liked it or not, you were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forced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to listen to your teachers’ lectures. However, in college you can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decide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not to attend a lecture one day. But if you’re not careful, one day can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turn into</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weeks, then into months and before you know it, somehow you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end up going</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 whole semester without learning anything. </a:t>
            </a:r>
            <a:endParaRPr kumimoji="0" lang="en-US" altLang="zh-CN" sz="2000" b="0"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a:xfrm>
            <a:off x="6757988" y="1973263"/>
            <a:ext cx="4086225" cy="40132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大学里学习要比在高中学习更为艰难，因为一切都是自主性的。如果你之前的学习习惯是“明天交明天做”，那么自我导向的学习方式对你来讲就具有一定的危险性。在高中，不管你喜不喜欢，总有人强制你去听老师讲课。但是在大学，去不去上今天的课都是自己决定。如果掉以轻心的话，一天不去上课可能会演变成数周不去、数月不去。在你意识到这些之前，一个学期就过去了，而你什么都没学到。</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sp>
        <p:nvSpPr>
          <p:cNvPr id="25" name="矩形 24"/>
          <p:cNvSpPr/>
          <p:nvPr/>
        </p:nvSpPr>
        <p:spPr>
          <a:xfrm>
            <a:off x="7077075" y="2670175"/>
            <a:ext cx="4119563" cy="1792288"/>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self-directed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自主的，自我指导的</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Fellow students and teachers are much impressed by her self-motivated and self directed learning style.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他的同学和老师们都十分欣赏她积极自主的学习方式。</a:t>
            </a:r>
            <a:endPar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graphicFrame>
        <p:nvGraphicFramePr>
          <p:cNvPr id="33803" name="表格 33802"/>
          <p:cNvGraphicFramePr/>
          <p:nvPr/>
        </p:nvGraphicFramePr>
        <p:xfrm>
          <a:off x="2341563" y="2197100"/>
          <a:ext cx="1495425" cy="334963"/>
        </p:xfrm>
        <a:graphic>
          <a:graphicData uri="http://schemas.openxmlformats.org/drawingml/2006/table">
            <a:tbl>
              <a:tblPr/>
              <a:tblGrid>
                <a:gridCol w="14954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4" marR="91374" marT="45572" marB="45572">
                    <a:lnL>
                      <a:noFill/>
                    </a:lnL>
                    <a:lnR>
                      <a:noFill/>
                    </a:lnR>
                    <a:lnT>
                      <a:noFill/>
                    </a:lnT>
                    <a:lnB>
                      <a:noFill/>
                    </a:lnB>
                    <a:lnTlToBr>
                      <a:noFill/>
                    </a:lnTlToBr>
                    <a:lnBlToTr>
                      <a:noFill/>
                    </a:lnBlToTr>
                    <a:noFill/>
                  </a:tcPr>
                </a:tc>
              </a:tr>
            </a:tbl>
          </a:graphicData>
        </a:graphic>
      </p:graphicFrame>
      <p:pic>
        <p:nvPicPr>
          <p:cNvPr id="27"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33"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39"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0" name="A-2.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642938"/>
            <a:ext cx="304800" cy="304800"/>
          </a:xfrm>
          <a:prstGeom prst="rect">
            <a:avLst/>
          </a:prstGeom>
          <a:noFill/>
          <a:ln w="9525">
            <a:noFill/>
          </a:ln>
        </p:spPr>
      </p:pic>
      <p:graphicFrame>
        <p:nvGraphicFramePr>
          <p:cNvPr id="33809" name="表格 33808"/>
          <p:cNvGraphicFramePr/>
          <p:nvPr/>
        </p:nvGraphicFramePr>
        <p:xfrm>
          <a:off x="1593850" y="2601913"/>
          <a:ext cx="815975" cy="334963"/>
        </p:xfrm>
        <a:graphic>
          <a:graphicData uri="http://schemas.openxmlformats.org/drawingml/2006/table">
            <a:tbl>
              <a:tblPr/>
              <a:tblGrid>
                <a:gridCol w="81597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4" marR="91374" marT="45572" marB="45572">
                    <a:lnL>
                      <a:noFill/>
                    </a:lnL>
                    <a:lnR>
                      <a:noFill/>
                    </a:lnR>
                    <a:lnT>
                      <a:noFill/>
                    </a:lnT>
                    <a:lnB>
                      <a:noFill/>
                    </a:lnB>
                    <a:lnTlToBr>
                      <a:noFill/>
                    </a:lnTlToBr>
                    <a:lnBlToTr>
                      <a:noFill/>
                    </a:lnBlToTr>
                    <a:noFill/>
                  </a:tcPr>
                </a:tc>
              </a:tr>
            </a:tbl>
          </a:graphicData>
        </a:graphic>
      </p:graphicFrame>
      <p:graphicFrame>
        <p:nvGraphicFramePr>
          <p:cNvPr id="33811" name="表格 33810"/>
          <p:cNvGraphicFramePr/>
          <p:nvPr/>
        </p:nvGraphicFramePr>
        <p:xfrm>
          <a:off x="1593850" y="3400425"/>
          <a:ext cx="1166813" cy="334963"/>
        </p:xfrm>
        <a:graphic>
          <a:graphicData uri="http://schemas.openxmlformats.org/drawingml/2006/table">
            <a:tbl>
              <a:tblPr/>
              <a:tblGrid>
                <a:gridCol w="11668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4" marR="91374" marT="45572" marB="45572">
                    <a:lnL>
                      <a:noFill/>
                    </a:lnL>
                    <a:lnR>
                      <a:noFill/>
                    </a:lnR>
                    <a:lnT>
                      <a:noFill/>
                    </a:lnT>
                    <a:lnB>
                      <a:noFill/>
                    </a:lnB>
                    <a:lnTlToBr>
                      <a:noFill/>
                    </a:lnTlToBr>
                    <a:lnBlToTr>
                      <a:noFill/>
                    </a:lnBlToTr>
                    <a:noFill/>
                  </a:tcPr>
                </a:tc>
              </a:tr>
            </a:tbl>
          </a:graphicData>
        </a:graphic>
      </p:graphicFrame>
      <p:graphicFrame>
        <p:nvGraphicFramePr>
          <p:cNvPr id="33813" name="表格 33812"/>
          <p:cNvGraphicFramePr/>
          <p:nvPr/>
        </p:nvGraphicFramePr>
        <p:xfrm>
          <a:off x="849313" y="3765550"/>
          <a:ext cx="865188" cy="334963"/>
        </p:xfrm>
        <a:graphic>
          <a:graphicData uri="http://schemas.openxmlformats.org/drawingml/2006/table">
            <a:tbl>
              <a:tblPr/>
              <a:tblGrid>
                <a:gridCol w="8651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4" marR="91374" marT="45572" marB="45572">
                    <a:lnL>
                      <a:noFill/>
                    </a:lnL>
                    <a:lnR>
                      <a:noFill/>
                    </a:lnR>
                    <a:lnT>
                      <a:noFill/>
                    </a:lnT>
                    <a:lnB>
                      <a:noFill/>
                    </a:lnB>
                    <a:lnTlToBr>
                      <a:noFill/>
                    </a:lnTlToBr>
                    <a:lnBlToTr>
                      <a:noFill/>
                    </a:lnBlToTr>
                    <a:noFill/>
                  </a:tcPr>
                </a:tc>
              </a:tr>
            </a:tbl>
          </a:graphicData>
        </a:graphic>
      </p:graphicFrame>
      <p:graphicFrame>
        <p:nvGraphicFramePr>
          <p:cNvPr id="33815" name="表格 33814"/>
          <p:cNvGraphicFramePr/>
          <p:nvPr/>
        </p:nvGraphicFramePr>
        <p:xfrm>
          <a:off x="3711575" y="4211638"/>
          <a:ext cx="1000125" cy="334963"/>
        </p:xfrm>
        <a:graphic>
          <a:graphicData uri="http://schemas.openxmlformats.org/drawingml/2006/table">
            <a:tbl>
              <a:tblPr/>
              <a:tblGrid>
                <a:gridCol w="10001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4" marR="91374" marT="45572" marB="45572">
                    <a:lnL>
                      <a:noFill/>
                    </a:lnL>
                    <a:lnR>
                      <a:noFill/>
                    </a:lnR>
                    <a:lnT>
                      <a:noFill/>
                    </a:lnT>
                    <a:lnB>
                      <a:noFill/>
                    </a:lnB>
                    <a:lnTlToBr>
                      <a:noFill/>
                    </a:lnTlToBr>
                    <a:lnBlToTr>
                      <a:noFill/>
                    </a:lnBlToTr>
                    <a:noFill/>
                  </a:tcPr>
                </a:tc>
              </a:tr>
            </a:tbl>
          </a:graphicData>
        </a:graphic>
      </p:graphicFrame>
      <p:graphicFrame>
        <p:nvGraphicFramePr>
          <p:cNvPr id="33817" name="表格 33816"/>
          <p:cNvGraphicFramePr/>
          <p:nvPr/>
        </p:nvGraphicFramePr>
        <p:xfrm>
          <a:off x="1797050" y="4995863"/>
          <a:ext cx="963613" cy="334963"/>
        </p:xfrm>
        <a:graphic>
          <a:graphicData uri="http://schemas.openxmlformats.org/drawingml/2006/table">
            <a:tbl>
              <a:tblPr/>
              <a:tblGrid>
                <a:gridCol w="9636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4" marR="91374" marT="45572" marB="45572">
                    <a:lnL>
                      <a:noFill/>
                    </a:lnL>
                    <a:lnR>
                      <a:noFill/>
                    </a:lnR>
                    <a:lnT>
                      <a:noFill/>
                    </a:lnT>
                    <a:lnB>
                      <a:noFill/>
                    </a:lnB>
                    <a:lnTlToBr>
                      <a:noFill/>
                    </a:lnTlToBr>
                    <a:lnBlToTr>
                      <a:noFill/>
                    </a:lnBlToTr>
                    <a:noFill/>
                  </a:tcPr>
                </a:tc>
              </a:tr>
            </a:tbl>
          </a:graphicData>
        </a:graphic>
      </p:graphicFrame>
      <p:graphicFrame>
        <p:nvGraphicFramePr>
          <p:cNvPr id="33819" name="表格 33818"/>
          <p:cNvGraphicFramePr/>
          <p:nvPr/>
        </p:nvGraphicFramePr>
        <p:xfrm>
          <a:off x="4395788" y="5373688"/>
          <a:ext cx="1428750" cy="334963"/>
        </p:xfrm>
        <a:graphic>
          <a:graphicData uri="http://schemas.openxmlformats.org/drawingml/2006/table">
            <a:tbl>
              <a:tblPr/>
              <a:tblGrid>
                <a:gridCol w="14287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4" marR="91374" marT="45572" marB="45572">
                    <a:lnL>
                      <a:noFill/>
                    </a:lnL>
                    <a:lnR>
                      <a:noFill/>
                    </a:lnR>
                    <a:lnT>
                      <a:noFill/>
                    </a:lnT>
                    <a:lnB>
                      <a:noFill/>
                    </a:lnB>
                    <a:lnTlToBr>
                      <a:noFill/>
                    </a:lnTlToBr>
                    <a:lnBlToTr>
                      <a:noFill/>
                    </a:lnBlToTr>
                    <a:noFill/>
                  </a:tcPr>
                </a:tc>
              </a:tr>
            </a:tbl>
          </a:graphicData>
        </a:graphic>
      </p:graphicFrame>
      <p:sp>
        <p:nvSpPr>
          <p:cNvPr id="51" name="矩形 50"/>
          <p:cNvSpPr/>
          <p:nvPr/>
        </p:nvSpPr>
        <p:spPr>
          <a:xfrm>
            <a:off x="7069138" y="2578100"/>
            <a:ext cx="4119563" cy="2093913"/>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due      </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dju</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ː/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adj. expected to happen, arrive, etc. at a particular time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预期的；到期的</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 next meeting is due to be held in three months’ time.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下次会议预计将在三个月后召开。</a:t>
            </a:r>
          </a:p>
        </p:txBody>
      </p:sp>
      <p:sp>
        <p:nvSpPr>
          <p:cNvPr id="52" name="矩形 51"/>
          <p:cNvSpPr/>
          <p:nvPr/>
        </p:nvSpPr>
        <p:spPr>
          <a:xfrm>
            <a:off x="7077075" y="2589213"/>
            <a:ext cx="4119563" cy="2130425"/>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whether       </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/ˈ</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weðə</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(r)/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conj. used to express a doubt or choice between two possibilities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（表示迟疑或两个可能性之间的选择）是否</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He seemed undecided whether to go or stay.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他似乎还没有决定去留。</a:t>
            </a:r>
          </a:p>
        </p:txBody>
      </p:sp>
      <p:sp>
        <p:nvSpPr>
          <p:cNvPr id="53" name="矩形 52"/>
          <p:cNvSpPr/>
          <p:nvPr/>
        </p:nvSpPr>
        <p:spPr>
          <a:xfrm>
            <a:off x="6794500" y="1792288"/>
            <a:ext cx="4498975" cy="4171950"/>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force        </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fɔːs</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v. to make sb. do </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that they do not want to do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强迫；迫使</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sb. into </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 into doing </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强迫，迫使（某人做某事）</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 President was forced into resigning.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总统被迫辞职。</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sb. to do </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某人被迫做某事</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 was forced to take a taxi because the last bus had left.</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最后一班公共汽车已经开走，所以我只好坐了一辆出租汽车。</a:t>
            </a:r>
          </a:p>
        </p:txBody>
      </p:sp>
      <p:sp>
        <p:nvSpPr>
          <p:cNvPr id="54" name="矩形 53"/>
          <p:cNvSpPr/>
          <p:nvPr/>
        </p:nvSpPr>
        <p:spPr>
          <a:xfrm>
            <a:off x="6757988" y="1404938"/>
            <a:ext cx="4498975" cy="4814888"/>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decide         </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dɪ'saɪd</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to think carefully about the different possibilities that are available and choose one of them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决定；下决心</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between A and B / ~ against </a:t>
            </a:r>
            <a:r>
              <a:rPr kumimoji="0" lang="en-US" altLang="zh-CN" sz="17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对</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做出抉择；决定；选定</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It was difficult to decide between the two candidates.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很难在这两个候选人之间决定取舍。</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They decided against taking legal action.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他们决定不提起诉讼。</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Language Point:</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“attend a lecture”</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中，</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lecture</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为名词，与</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attend</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一起构成动宾短语，名词放在动词后，做动词宾语，构成动宾结构。</a:t>
            </a:r>
          </a:p>
        </p:txBody>
      </p:sp>
      <p:sp>
        <p:nvSpPr>
          <p:cNvPr id="55" name="矩形 54"/>
          <p:cNvSpPr/>
          <p:nvPr/>
        </p:nvSpPr>
        <p:spPr>
          <a:xfrm>
            <a:off x="6784975" y="2378075"/>
            <a:ext cx="4497388" cy="2774950"/>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turn into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change and become someone or something different, or to make someone or something do this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变为；成为</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 icy rain turned into snow.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冰冷的雨变成了雪。</a:t>
            </a:r>
            <a:endPar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We think he’ll turn into a top-class player.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我们认为他会成为一流的选手。</a:t>
            </a:r>
          </a:p>
        </p:txBody>
      </p:sp>
      <p:sp>
        <p:nvSpPr>
          <p:cNvPr id="56" name="矩形 55"/>
          <p:cNvSpPr/>
          <p:nvPr/>
        </p:nvSpPr>
        <p:spPr>
          <a:xfrm>
            <a:off x="6732588" y="2351088"/>
            <a:ext cx="4497388" cy="2774950"/>
          </a:xfrm>
          <a:prstGeom prst="rect">
            <a:avLst/>
          </a:prstGeom>
          <a:solidFill>
            <a:srgbClr val="D7F9D3"/>
          </a:solidFill>
          <a:ln>
            <a:solidFill>
              <a:srgbClr val="FF0000"/>
            </a:solidFill>
          </a:ln>
        </p:spPr>
        <p:txBody>
          <a:bodyPr>
            <a:spAutoFit/>
          </a:bodyPr>
          <a:lstStyle/>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end up doing </a:t>
            </a:r>
            <a:r>
              <a:rPr kumimoji="0" lang="en-US" altLang="zh-CN" sz="1700" b="1" i="0" u="none" strike="noStrike" kern="100" cap="none" spc="0" normalizeH="0" baseline="0" noProof="0" dirty="0" err="1">
                <a:ln>
                  <a:noFill/>
                </a:ln>
                <a:solidFill>
                  <a:srgbClr val="0070C0"/>
                </a:solidFill>
                <a:effectLst/>
                <a:uLnTx/>
                <a:uFillTx/>
                <a:latin typeface="Times New Roman" panose="02020603050405020304" pitchFamily="18" charset="0"/>
                <a:ea typeface="+mn-ea"/>
                <a:cs typeface="+mn-cs"/>
              </a:rPr>
              <a:t>sth</a:t>
            </a: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以</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告终</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She ended up teaching English as a foreign language.  </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她最后做了教师，教外国人学英语。</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I must play my spare time well, or I end up doing nothing.</a:t>
            </a:r>
          </a:p>
          <a:p>
            <a:pPr marL="0" marR="0" lvl="0" indent="127000" algn="just"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我必须善于利用空闲的时间</a:t>
            </a:r>
            <a:r>
              <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否则生命将会在无所事事中告终。</a:t>
            </a:r>
            <a:endParaRPr kumimoji="0" lang="en-US" altLang="zh-CN" sz="17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529" fill="hold"/>
                                        <p:tgtEl>
                                          <p:spTgt spid="40"/>
                                        </p:tgtEl>
                                      </p:cBhvr>
                                    </p:cmd>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3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0"/>
                                        </p:tgtEl>
                                      </p:cBhvr>
                                    </p:cmd>
                                  </p:child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40"/>
                                        </p:tgtEl>
                                      </p:cBhvr>
                                    </p:cmd>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33803"/>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3803"/>
                  </p:tgtEl>
                </p:cond>
              </p:nextCondLst>
            </p:seq>
            <p:seq concurrent="1" nextAc="seek">
              <p:cTn id="41" restart="whenNotActive" fill="hold" evtFilter="cancelBubble" nodeType="interactiveSeq">
                <p:stCondLst>
                  <p:cond evt="onClick" delay="0">
                    <p:tgtEl>
                      <p:spTgt spid="3380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500" fill="hold"/>
                                        <p:tgtEl>
                                          <p:spTgt spid="51"/>
                                        </p:tgtEl>
                                        <p:attrNameLst>
                                          <p:attrName>ppt_w</p:attrName>
                                        </p:attrNameLst>
                                      </p:cBhvr>
                                      <p:tavLst>
                                        <p:tav tm="0">
                                          <p:val>
                                            <p:fltVal val="0"/>
                                          </p:val>
                                        </p:tav>
                                        <p:tav tm="100000">
                                          <p:val>
                                            <p:strVal val="#ppt_w"/>
                                          </p:val>
                                        </p:tav>
                                      </p:tavLst>
                                    </p:anim>
                                    <p:anim calcmode="lin" valueType="num">
                                      <p:cBhvr>
                                        <p:cTn id="47" dur="500" fill="hold"/>
                                        <p:tgtEl>
                                          <p:spTgt spid="51"/>
                                        </p:tgtEl>
                                        <p:attrNameLst>
                                          <p:attrName>ppt_h</p:attrName>
                                        </p:attrNameLst>
                                      </p:cBhvr>
                                      <p:tavLst>
                                        <p:tav tm="0">
                                          <p:val>
                                            <p:fltVal val="0"/>
                                          </p:val>
                                        </p:tav>
                                        <p:tav tm="100000">
                                          <p:val>
                                            <p:strVal val="#ppt_h"/>
                                          </p:val>
                                        </p:tav>
                                      </p:tavLst>
                                    </p:anim>
                                    <p:animEffect transition="in" filter="fade">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51"/>
                                        </p:tgtEl>
                                      </p:cBhvr>
                                    </p:animEffect>
                                    <p:set>
                                      <p:cBhvr>
                                        <p:cTn id="5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33809"/>
                  </p:tgtEl>
                </p:cond>
              </p:nextCondLst>
            </p:seq>
            <p:seq concurrent="1" nextAc="seek">
              <p:cTn id="54" restart="whenNotActive" fill="hold" evtFilter="cancelBubble" nodeType="interactiveSeq">
                <p:stCondLst>
                  <p:cond evt="onClick" delay="0">
                    <p:tgtEl>
                      <p:spTgt spid="338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500" fill="hold"/>
                                        <p:tgtEl>
                                          <p:spTgt spid="52"/>
                                        </p:tgtEl>
                                        <p:attrNameLst>
                                          <p:attrName>ppt_w</p:attrName>
                                        </p:attrNameLst>
                                      </p:cBhvr>
                                      <p:tavLst>
                                        <p:tav tm="0">
                                          <p:val>
                                            <p:fltVal val="0"/>
                                          </p:val>
                                        </p:tav>
                                        <p:tav tm="100000">
                                          <p:val>
                                            <p:strVal val="#ppt_w"/>
                                          </p:val>
                                        </p:tav>
                                      </p:tavLst>
                                    </p:anim>
                                    <p:anim calcmode="lin" valueType="num">
                                      <p:cBhvr>
                                        <p:cTn id="60" dur="500" fill="hold"/>
                                        <p:tgtEl>
                                          <p:spTgt spid="52"/>
                                        </p:tgtEl>
                                        <p:attrNameLst>
                                          <p:attrName>ppt_h</p:attrName>
                                        </p:attrNameLst>
                                      </p:cBhvr>
                                      <p:tavLst>
                                        <p:tav tm="0">
                                          <p:val>
                                            <p:fltVal val="0"/>
                                          </p:val>
                                        </p:tav>
                                        <p:tav tm="100000">
                                          <p:val>
                                            <p:strVal val="#ppt_h"/>
                                          </p:val>
                                        </p:tav>
                                      </p:tavLst>
                                    </p:anim>
                                    <p:animEffect transition="in" filter="fade">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3811"/>
                  </p:tgtEl>
                </p:cond>
              </p:nextCondLst>
            </p:seq>
            <p:seq concurrent="1" nextAc="seek">
              <p:cTn id="67" restart="whenNotActive" fill="hold" evtFilter="cancelBubble" nodeType="interactiveSeq">
                <p:stCondLst>
                  <p:cond evt="onClick" delay="0">
                    <p:tgtEl>
                      <p:spTgt spid="3381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53"/>
                                        </p:tgtEl>
                                        <p:attrNameLst>
                                          <p:attrName>style.visibility</p:attrName>
                                        </p:attrNameLst>
                                      </p:cBhvr>
                                      <p:to>
                                        <p:strVal val="visible"/>
                                      </p:to>
                                    </p:set>
                                    <p:anim calcmode="lin" valueType="num">
                                      <p:cBhvr>
                                        <p:cTn id="72" dur="500" fill="hold"/>
                                        <p:tgtEl>
                                          <p:spTgt spid="53"/>
                                        </p:tgtEl>
                                        <p:attrNameLst>
                                          <p:attrName>ppt_w</p:attrName>
                                        </p:attrNameLst>
                                      </p:cBhvr>
                                      <p:tavLst>
                                        <p:tav tm="0">
                                          <p:val>
                                            <p:fltVal val="0"/>
                                          </p:val>
                                        </p:tav>
                                        <p:tav tm="100000">
                                          <p:val>
                                            <p:strVal val="#ppt_w"/>
                                          </p:val>
                                        </p:tav>
                                      </p:tavLst>
                                    </p:anim>
                                    <p:anim calcmode="lin" valueType="num">
                                      <p:cBhvr>
                                        <p:cTn id="73" dur="500" fill="hold"/>
                                        <p:tgtEl>
                                          <p:spTgt spid="53"/>
                                        </p:tgtEl>
                                        <p:attrNameLst>
                                          <p:attrName>ppt_h</p:attrName>
                                        </p:attrNameLst>
                                      </p:cBhvr>
                                      <p:tavLst>
                                        <p:tav tm="0">
                                          <p:val>
                                            <p:fltVal val="0"/>
                                          </p:val>
                                        </p:tav>
                                        <p:tav tm="100000">
                                          <p:val>
                                            <p:strVal val="#ppt_h"/>
                                          </p:val>
                                        </p:tav>
                                      </p:tavLst>
                                    </p:anim>
                                    <p:animEffect transition="in" filter="fade">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80" restart="whenNotActive" fill="hold" evtFilter="cancelBubble" nodeType="interactiveSeq">
                <p:stCondLst>
                  <p:cond evt="onClick" delay="0">
                    <p:tgtEl>
                      <p:spTgt spid="33815"/>
                    </p:tgtEl>
                  </p:cond>
                </p:stCondLst>
                <p:endSync evt="end" delay="0">
                  <p:rtn val="all"/>
                </p:endSync>
                <p:childTnLst>
                  <p:par>
                    <p:cTn id="81" fill="hold">
                      <p:stCondLst>
                        <p:cond delay="0"/>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p:cTn id="85" dur="500" fill="hold"/>
                                        <p:tgtEl>
                                          <p:spTgt spid="54"/>
                                        </p:tgtEl>
                                        <p:attrNameLst>
                                          <p:attrName>ppt_w</p:attrName>
                                        </p:attrNameLst>
                                      </p:cBhvr>
                                      <p:tavLst>
                                        <p:tav tm="0">
                                          <p:val>
                                            <p:fltVal val="0"/>
                                          </p:val>
                                        </p:tav>
                                        <p:tav tm="100000">
                                          <p:val>
                                            <p:strVal val="#ppt_w"/>
                                          </p:val>
                                        </p:tav>
                                      </p:tavLst>
                                    </p:anim>
                                    <p:anim calcmode="lin" valueType="num">
                                      <p:cBhvr>
                                        <p:cTn id="86" dur="500" fill="hold"/>
                                        <p:tgtEl>
                                          <p:spTgt spid="54"/>
                                        </p:tgtEl>
                                        <p:attrNameLst>
                                          <p:attrName>ppt_h</p:attrName>
                                        </p:attrNameLst>
                                      </p:cBhvr>
                                      <p:tavLst>
                                        <p:tav tm="0">
                                          <p:val>
                                            <p:fltVal val="0"/>
                                          </p:val>
                                        </p:tav>
                                        <p:tav tm="100000">
                                          <p:val>
                                            <p:strVal val="#ppt_h"/>
                                          </p:val>
                                        </p:tav>
                                      </p:tavLst>
                                    </p:anim>
                                    <p:animEffect transition="in" filter="fade">
                                      <p:cBhvr>
                                        <p:cTn id="87" dur="500"/>
                                        <p:tgtEl>
                                          <p:spTgt spid="5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54"/>
                                        </p:tgtEl>
                                      </p:cBhvr>
                                    </p:animEffect>
                                    <p:set>
                                      <p:cBhvr>
                                        <p:cTn id="9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3815"/>
                  </p:tgtEl>
                </p:cond>
              </p:nextCondLst>
            </p:seq>
            <p:seq concurrent="1" nextAc="seek">
              <p:cTn id="93" restart="whenNotActive" fill="hold" evtFilter="cancelBubble" nodeType="interactiveSeq">
                <p:stCondLst>
                  <p:cond evt="onClick" delay="0">
                    <p:tgtEl>
                      <p:spTgt spid="3381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 calcmode="lin" valueType="num">
                                      <p:cBhvr>
                                        <p:cTn id="98" dur="500" fill="hold"/>
                                        <p:tgtEl>
                                          <p:spTgt spid="55"/>
                                        </p:tgtEl>
                                        <p:attrNameLst>
                                          <p:attrName>ppt_w</p:attrName>
                                        </p:attrNameLst>
                                      </p:cBhvr>
                                      <p:tavLst>
                                        <p:tav tm="0">
                                          <p:val>
                                            <p:fltVal val="0"/>
                                          </p:val>
                                        </p:tav>
                                        <p:tav tm="100000">
                                          <p:val>
                                            <p:strVal val="#ppt_w"/>
                                          </p:val>
                                        </p:tav>
                                      </p:tavLst>
                                    </p:anim>
                                    <p:anim calcmode="lin" valueType="num">
                                      <p:cBhvr>
                                        <p:cTn id="99" dur="500" fill="hold"/>
                                        <p:tgtEl>
                                          <p:spTgt spid="55"/>
                                        </p:tgtEl>
                                        <p:attrNameLst>
                                          <p:attrName>ppt_h</p:attrName>
                                        </p:attrNameLst>
                                      </p:cBhvr>
                                      <p:tavLst>
                                        <p:tav tm="0">
                                          <p:val>
                                            <p:fltVal val="0"/>
                                          </p:val>
                                        </p:tav>
                                        <p:tav tm="100000">
                                          <p:val>
                                            <p:strVal val="#ppt_h"/>
                                          </p:val>
                                        </p:tav>
                                      </p:tavLst>
                                    </p:anim>
                                    <p:animEffect transition="in" filter="fade">
                                      <p:cBhvr>
                                        <p:cTn id="100" dur="500"/>
                                        <p:tgtEl>
                                          <p:spTgt spid="5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55"/>
                                        </p:tgtEl>
                                      </p:cBhvr>
                                    </p:animEffect>
                                    <p:set>
                                      <p:cBhvr>
                                        <p:cTn id="10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3817"/>
                  </p:tgtEl>
                </p:cond>
              </p:nextCondLst>
            </p:seq>
            <p:seq concurrent="1" nextAc="seek">
              <p:cTn id="106" restart="whenNotActive" fill="hold" evtFilter="cancelBubble" nodeType="interactiveSeq">
                <p:stCondLst>
                  <p:cond evt="onClick" delay="0">
                    <p:tgtEl>
                      <p:spTgt spid="33819"/>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56"/>
                                        </p:tgtEl>
                                      </p:cBhvr>
                                    </p:animEffect>
                                    <p:set>
                                      <p:cBhvr>
                                        <p:cTn id="11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3819"/>
                  </p:tgtEl>
                </p:cond>
              </p:nextCondLst>
            </p:seq>
          </p:childTnLst>
        </p:cTn>
      </p:par>
    </p:tnLst>
    <p:bldLst>
      <p:bldP spid="2" grpId="0" animBg="1"/>
      <p:bldP spid="2" grpId="1" animBg="1"/>
      <p:bldP spid="25" grpId="0" animBg="1"/>
      <p:bldP spid="25"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4819"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4821" name="组合 7"/>
          <p:cNvGrpSpPr/>
          <p:nvPr/>
        </p:nvGrpSpPr>
        <p:grpSpPr>
          <a:xfrm flipH="1">
            <a:off x="7938" y="1273175"/>
            <a:ext cx="6108700" cy="363538"/>
            <a:chOff x="283681" y="2459690"/>
            <a:chExt cx="6109250" cy="363336"/>
          </a:xfrm>
        </p:grpSpPr>
        <p:cxnSp>
          <p:nvCxnSpPr>
            <p:cNvPr id="34834"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4835"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4836"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3</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583" name="矩形 3"/>
          <p:cNvSpPr>
            <a:spLocks noChangeArrowheads="1"/>
          </p:cNvSpPr>
          <p:nvPr/>
        </p:nvSpPr>
        <p:spPr bwMode="auto">
          <a:xfrm>
            <a:off x="984250" y="3106738"/>
            <a:ext cx="3578225" cy="16922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My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tip for successful self-directed learning is to create and manage your study space.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Create </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 Study Space</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矩形 19"/>
          <p:cNvSpPr/>
          <p:nvPr/>
        </p:nvSpPr>
        <p:spPr>
          <a:xfrm>
            <a:off x="5167313" y="3500438"/>
            <a:ext cx="6356350" cy="11334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对于如何成功实现自我导向学习，我的建议是创建并合理管理自己的学习区域。</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创建一个学习区域</a:t>
            </a: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4826" name="表格 34825"/>
          <p:cNvGraphicFramePr/>
          <p:nvPr/>
        </p:nvGraphicFramePr>
        <p:xfrm>
          <a:off x="917575" y="2595563"/>
          <a:ext cx="1355725" cy="334963"/>
        </p:xfrm>
        <a:graphic>
          <a:graphicData uri="http://schemas.openxmlformats.org/drawingml/2006/table">
            <a:tbl>
              <a:tblPr/>
              <a:tblGrid>
                <a:gridCol w="13557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37" marR="91337" marT="45572" marB="45572">
                    <a:lnL>
                      <a:noFill/>
                    </a:lnL>
                    <a:lnR>
                      <a:noFill/>
                    </a:lnR>
                    <a:lnT>
                      <a:noFill/>
                    </a:lnT>
                    <a:lnB>
                      <a:noFill/>
                    </a:lnB>
                    <a:lnTlToBr>
                      <a:noFill/>
                    </a:lnTlToBr>
                    <a:lnBlToTr>
                      <a:noFill/>
                    </a:lnBlToTr>
                    <a:noFill/>
                  </a:tcPr>
                </a:tc>
              </a:tr>
            </a:tbl>
          </a:graphicData>
        </a:graphic>
      </p:graphicFrame>
      <p:graphicFrame>
        <p:nvGraphicFramePr>
          <p:cNvPr id="34828" name="表格 34827"/>
          <p:cNvGraphicFramePr/>
          <p:nvPr/>
        </p:nvGraphicFramePr>
        <p:xfrm>
          <a:off x="1776413" y="4652963"/>
          <a:ext cx="720725" cy="334963"/>
        </p:xfrm>
        <a:graphic>
          <a:graphicData uri="http://schemas.openxmlformats.org/drawingml/2006/table">
            <a:tbl>
              <a:tblPr/>
              <a:tblGrid>
                <a:gridCol w="7207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98" marR="91498" marT="45572" marB="45572">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1"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2"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3" name="A-3.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571500"/>
            <a:ext cx="304800" cy="3048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103" fill="hold"/>
                                        <p:tgtEl>
                                          <p:spTgt spid="43"/>
                                        </p:tgtEl>
                                      </p:cBhvr>
                                    </p:cmd>
                                  </p:childTnLst>
                                </p:cTn>
                              </p:par>
                            </p:childTnLst>
                          </p:cTn>
                        </p:par>
                      </p:childTnLst>
                    </p:cTn>
                  </p:par>
                </p:childTnLst>
              </p:cTn>
              <p:nextCondLst>
                <p:cond evt="onClick" delay="0">
                  <p:tgtEl>
                    <p:spTgt spid="43"/>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103" fill="hold"/>
                                        <p:tgtEl>
                                          <p:spTgt spid="43"/>
                                        </p:tgtEl>
                                      </p:cBhvr>
                                    </p:cmd>
                                  </p:child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3"/>
                                        </p:tgtEl>
                                      </p:cBhvr>
                                    </p:cmd>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43"/>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5843"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5845" name="组合 7"/>
          <p:cNvGrpSpPr/>
          <p:nvPr/>
        </p:nvGrpSpPr>
        <p:grpSpPr>
          <a:xfrm flipH="1">
            <a:off x="7938" y="1273175"/>
            <a:ext cx="6108700" cy="363538"/>
            <a:chOff x="283681" y="2459690"/>
            <a:chExt cx="6109250" cy="363336"/>
          </a:xfrm>
        </p:grpSpPr>
        <p:cxnSp>
          <p:nvCxnSpPr>
            <p:cNvPr id="35869"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5870"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5871"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4</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631" name="矩形 3"/>
          <p:cNvSpPr>
            <a:spLocks noChangeArrowheads="1"/>
          </p:cNvSpPr>
          <p:nvPr/>
        </p:nvSpPr>
        <p:spPr bwMode="auto">
          <a:xfrm>
            <a:off x="1035050" y="2747963"/>
            <a:ext cx="3827463" cy="20923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When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I’m in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comfort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my own home, in my warm bed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surrounded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by soft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pillows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blankets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there is no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efficient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study coming out of me.</a:t>
            </a:r>
          </a:p>
        </p:txBody>
      </p:sp>
      <p:pic>
        <p:nvPicPr>
          <p:cNvPr id="41" name="图片 40"/>
          <p:cNvPicPr>
            <a:picLocks noChangeAspect="1"/>
          </p:cNvPicPr>
          <p:nvPr/>
        </p:nvPicPr>
        <p:blipFill>
          <a:blip r:embed="rId8" cstate="print"/>
          <a:stretch>
            <a:fillRect/>
          </a:stretch>
        </p:blipFill>
        <p:spPr>
          <a:xfrm>
            <a:off x="10809288" y="1588"/>
            <a:ext cx="927100" cy="925512"/>
          </a:xfrm>
          <a:prstGeom prst="rect">
            <a:avLst/>
          </a:prstGeom>
          <a:noFill/>
          <a:ln w="9525">
            <a:noFill/>
          </a:ln>
        </p:spPr>
      </p:pic>
      <p:sp>
        <p:nvSpPr>
          <p:cNvPr id="22" name="矩形 21"/>
          <p:cNvSpPr/>
          <p:nvPr/>
        </p:nvSpPr>
        <p:spPr>
          <a:xfrm>
            <a:off x="6565900" y="3165475"/>
            <a:ext cx="3487738" cy="11715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当躺在家里舒适的床上，被松软的枕头和毯子环绕的时候，我根本无法做到高效学习。</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48"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9"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50"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51" name="A-4.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571500"/>
            <a:ext cx="304800" cy="304800"/>
          </a:xfrm>
          <a:prstGeom prst="rect">
            <a:avLst/>
          </a:prstGeom>
          <a:noFill/>
          <a:ln w="9525">
            <a:noFill/>
          </a:ln>
        </p:spPr>
      </p:pic>
      <p:graphicFrame>
        <p:nvGraphicFramePr>
          <p:cNvPr id="35854" name="表格 35853"/>
          <p:cNvGraphicFramePr/>
          <p:nvPr/>
        </p:nvGraphicFramePr>
        <p:xfrm>
          <a:off x="3290888" y="2846388"/>
          <a:ext cx="1095375" cy="336550"/>
        </p:xfrm>
        <a:graphic>
          <a:graphicData uri="http://schemas.openxmlformats.org/drawingml/2006/table">
            <a:tbl>
              <a:tblPr/>
              <a:tblGrid>
                <a:gridCol w="109537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T="45881" marB="45881">
                    <a:lnL>
                      <a:noFill/>
                    </a:lnL>
                    <a:lnR>
                      <a:noFill/>
                    </a:lnR>
                    <a:lnT>
                      <a:noFill/>
                    </a:lnT>
                    <a:lnB>
                      <a:noFill/>
                    </a:lnB>
                    <a:lnTlToBr>
                      <a:noFill/>
                    </a:lnTlToBr>
                    <a:lnBlToTr>
                      <a:noFill/>
                    </a:lnBlToTr>
                    <a:noFill/>
                  </a:tcPr>
                </a:tc>
              </a:tr>
            </a:tbl>
          </a:graphicData>
        </a:graphic>
      </p:graphicFrame>
      <p:sp>
        <p:nvSpPr>
          <p:cNvPr id="39" name="矩形 38"/>
          <p:cNvSpPr/>
          <p:nvPr/>
        </p:nvSpPr>
        <p:spPr>
          <a:xfrm>
            <a:off x="5607050" y="2085975"/>
            <a:ext cx="5835650" cy="3690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zh-CN"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comfort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kʌmfət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 the state of being physically relaxed and free from pain; the state of having a pleasant life, with everything that you need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舒适；安慰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hotel offers a high standard of comfort and service.</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这家旅馆提供高标准的舒适享受和优质服务。</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make sb. who is worried or unhappy feel better by being kind and sympathetic towards them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安慰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It comforted her to feel his arms around her.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感受到他的拥抱使她得到安慰。</a:t>
            </a:r>
          </a:p>
        </p:txBody>
      </p:sp>
      <p:graphicFrame>
        <p:nvGraphicFramePr>
          <p:cNvPr id="35857" name="表格 35856"/>
          <p:cNvGraphicFramePr/>
          <p:nvPr/>
        </p:nvGraphicFramePr>
        <p:xfrm>
          <a:off x="1063625" y="3595688"/>
          <a:ext cx="1406525" cy="336550"/>
        </p:xfrm>
        <a:graphic>
          <a:graphicData uri="http://schemas.openxmlformats.org/drawingml/2006/table">
            <a:tbl>
              <a:tblPr/>
              <a:tblGrid>
                <a:gridCol w="14065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T="45881" marB="45881">
                    <a:lnL>
                      <a:noFill/>
                    </a:lnL>
                    <a:lnR>
                      <a:noFill/>
                    </a:lnR>
                    <a:lnT>
                      <a:noFill/>
                    </a:lnT>
                    <a:lnB>
                      <a:noFill/>
                    </a:lnB>
                    <a:lnTlToBr>
                      <a:noFill/>
                    </a:lnTlToBr>
                    <a:lnBlToTr>
                      <a:noFill/>
                    </a:lnBlToTr>
                    <a:noFill/>
                  </a:tcPr>
                </a:tc>
              </a:tr>
            </a:tbl>
          </a:graphicData>
        </a:graphic>
      </p:graphicFrame>
      <p:graphicFrame>
        <p:nvGraphicFramePr>
          <p:cNvPr id="35859" name="表格 35858"/>
          <p:cNvGraphicFramePr/>
          <p:nvPr/>
        </p:nvGraphicFramePr>
        <p:xfrm>
          <a:off x="3227388" y="3636963"/>
          <a:ext cx="1019175" cy="336550"/>
        </p:xfrm>
        <a:graphic>
          <a:graphicData uri="http://schemas.openxmlformats.org/drawingml/2006/table">
            <a:tbl>
              <a:tblPr/>
              <a:tblGrid>
                <a:gridCol w="101917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T="45881" marB="45881">
                    <a:lnL>
                      <a:noFill/>
                    </a:lnL>
                    <a:lnR>
                      <a:noFill/>
                    </a:lnR>
                    <a:lnT>
                      <a:noFill/>
                    </a:lnT>
                    <a:lnB>
                      <a:noFill/>
                    </a:lnB>
                    <a:lnTlToBr>
                      <a:noFill/>
                    </a:lnTlToBr>
                    <a:lnBlToTr>
                      <a:noFill/>
                    </a:lnBlToTr>
                    <a:noFill/>
                  </a:tcPr>
                </a:tc>
              </a:tr>
            </a:tbl>
          </a:graphicData>
        </a:graphic>
      </p:graphicFrame>
      <p:graphicFrame>
        <p:nvGraphicFramePr>
          <p:cNvPr id="35861" name="表格 35860"/>
          <p:cNvGraphicFramePr/>
          <p:nvPr/>
        </p:nvGraphicFramePr>
        <p:xfrm>
          <a:off x="1063625" y="3973513"/>
          <a:ext cx="1181100" cy="336550"/>
        </p:xfrm>
        <a:graphic>
          <a:graphicData uri="http://schemas.openxmlformats.org/drawingml/2006/table">
            <a:tbl>
              <a:tblPr/>
              <a:tblGrid>
                <a:gridCol w="11811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T="45881" marB="45881">
                    <a:lnL>
                      <a:noFill/>
                    </a:lnL>
                    <a:lnR>
                      <a:noFill/>
                    </a:lnR>
                    <a:lnT>
                      <a:noFill/>
                    </a:lnT>
                    <a:lnB>
                      <a:noFill/>
                    </a:lnB>
                    <a:lnTlToBr>
                      <a:noFill/>
                    </a:lnTlToBr>
                    <a:lnBlToTr>
                      <a:noFill/>
                    </a:lnBlToTr>
                    <a:noFill/>
                  </a:tcPr>
                </a:tc>
              </a:tr>
            </a:tbl>
          </a:graphicData>
        </a:graphic>
      </p:graphicFrame>
      <p:graphicFrame>
        <p:nvGraphicFramePr>
          <p:cNvPr id="35863" name="表格 35862"/>
          <p:cNvGraphicFramePr/>
          <p:nvPr/>
        </p:nvGraphicFramePr>
        <p:xfrm>
          <a:off x="3290888" y="4000500"/>
          <a:ext cx="1181100" cy="336550"/>
        </p:xfrm>
        <a:graphic>
          <a:graphicData uri="http://schemas.openxmlformats.org/drawingml/2006/table">
            <a:tbl>
              <a:tblPr/>
              <a:tblGrid>
                <a:gridCol w="11811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T="45881" marB="45881">
                    <a:lnL>
                      <a:noFill/>
                    </a:lnL>
                    <a:lnR>
                      <a:noFill/>
                    </a:lnR>
                    <a:lnT>
                      <a:noFill/>
                    </a:lnT>
                    <a:lnB>
                      <a:noFill/>
                    </a:lnB>
                    <a:lnTlToBr>
                      <a:noFill/>
                    </a:lnTlToBr>
                    <a:lnBlToTr>
                      <a:noFill/>
                    </a:lnBlToTr>
                    <a:noFill/>
                  </a:tcPr>
                </a:tc>
              </a:tr>
            </a:tbl>
          </a:graphicData>
        </a:graphic>
      </p:graphicFrame>
      <p:sp>
        <p:nvSpPr>
          <p:cNvPr id="44" name="矩形 43"/>
          <p:cNvSpPr/>
          <p:nvPr/>
        </p:nvSpPr>
        <p:spPr>
          <a:xfrm>
            <a:off x="5607050" y="2679700"/>
            <a:ext cx="5835650" cy="257175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zh-CN"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surround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sə‘raʊnd</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to be all around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sb.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围绕；包围</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sb. with / by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围绕；环绕</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Tall trees surround the lake.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环湖都是大树。</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The lake is surrounded with / by trees.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湖边树木环绕。</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As a child I was surrounded by love and kindness.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幼年时我备受关爱。</a:t>
            </a:r>
          </a:p>
        </p:txBody>
      </p:sp>
      <p:sp>
        <p:nvSpPr>
          <p:cNvPr id="45" name="矩形 44"/>
          <p:cNvSpPr/>
          <p:nvPr/>
        </p:nvSpPr>
        <p:spPr>
          <a:xfrm>
            <a:off x="5689600" y="3579813"/>
            <a:ext cx="3098800"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zh-CN"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pillow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pɪləʊ</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枕头 </a:t>
            </a:r>
          </a:p>
        </p:txBody>
      </p:sp>
      <p:sp>
        <p:nvSpPr>
          <p:cNvPr id="46" name="矩形 45"/>
          <p:cNvSpPr/>
          <p:nvPr/>
        </p:nvSpPr>
        <p:spPr>
          <a:xfrm>
            <a:off x="5842000" y="3732213"/>
            <a:ext cx="3503613"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zh-CN"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blanket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blæŋkɪt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毛毯</a:t>
            </a:r>
          </a:p>
        </p:txBody>
      </p:sp>
      <p:sp>
        <p:nvSpPr>
          <p:cNvPr id="47" name="矩形 46"/>
          <p:cNvSpPr/>
          <p:nvPr/>
        </p:nvSpPr>
        <p:spPr>
          <a:xfrm>
            <a:off x="5605463" y="2986088"/>
            <a:ext cx="5684838"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zh-CN"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efficient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ɪ'fɪʃnt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adj. doing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well and thoroughly with no waste of time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效率高的；有效的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She was efficient and reliable.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她办事很有效率，也很可靠。</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 restart="whenNotActive" fill="hold" evtFilter="cancelBubble" nodeType="interactiveSeq">
                <p:stCondLst>
                  <p:cond evt="onClick" delay="0">
                    <p:tgtEl>
                      <p:spTgt spid="5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8353" fill="hold"/>
                                        <p:tgtEl>
                                          <p:spTgt spid="51"/>
                                        </p:tgtEl>
                                      </p:cBhvr>
                                    </p:cmd>
                                  </p:childTnLst>
                                </p:cTn>
                              </p:par>
                            </p:childTnLst>
                          </p:cTn>
                        </p:par>
                      </p:childTnLst>
                    </p:cTn>
                  </p:par>
                </p:childTnLst>
              </p:cTn>
              <p:nextCondLst>
                <p:cond evt="onClick" delay="0">
                  <p:tgtEl>
                    <p:spTgt spid="51"/>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51"/>
                </p:tgtEl>
              </p:cMediaNode>
            </p:audio>
            <p:seq concurrent="1" nextAc="seek">
              <p:cTn id="19" restart="whenNotActive" fill="hold" evtFilter="cancelBubble" nodeType="interactiveSeq">
                <p:stCondLst>
                  <p:cond evt="onClick" delay="0">
                    <p:tgtEl>
                      <p:spTgt spid="4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8353" fill="hold"/>
                                        <p:tgtEl>
                                          <p:spTgt spid="51"/>
                                        </p:tgtEl>
                                      </p:cBhvr>
                                    </p:cmd>
                                  </p:childTnLst>
                                </p:cTn>
                              </p:par>
                            </p:childTnLst>
                          </p:cTn>
                        </p:par>
                      </p:childTnLst>
                    </p:cTn>
                  </p:par>
                </p:childTnLst>
              </p:cTn>
              <p:nextCondLst>
                <p:cond evt="onClick" delay="0">
                  <p:tgtEl>
                    <p:spTgt spid="48"/>
                  </p:tgtEl>
                </p:cond>
              </p:nextCondLst>
            </p:seq>
            <p:seq concurrent="1" nextAc="seek">
              <p:cTn id="24" restart="whenNotActive" fill="hold" evtFilter="cancelBubble" nodeType="interactiveSeq">
                <p:stCondLst>
                  <p:cond evt="onClick" delay="0">
                    <p:tgtEl>
                      <p:spTgt spid="4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1"/>
                                        </p:tgtEl>
                                      </p:cBhvr>
                                    </p:cmd>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51"/>
                                        </p:tgtEl>
                                      </p:cBhvr>
                                    </p:cmd>
                                  </p:childTnLst>
                                </p:cTn>
                              </p:par>
                            </p:childTnLst>
                          </p:cTn>
                        </p:par>
                      </p:childTnLst>
                    </p:cTn>
                  </p:par>
                </p:childTnLst>
              </p:cTn>
              <p:nextCondLst>
                <p:cond evt="onClick" delay="0">
                  <p:tgtEl>
                    <p:spTgt spid="50"/>
                  </p:tgtEl>
                </p:cond>
              </p:nextCondLst>
            </p:seq>
            <p:seq concurrent="1" nextAc="seek">
              <p:cTn id="34" restart="whenNotActive" fill="hold" evtFilter="cancelBubble" nodeType="interactiveSeq">
                <p:stCondLst>
                  <p:cond evt="onClick" delay="0">
                    <p:tgtEl>
                      <p:spTgt spid="35854"/>
                    </p:tgtEl>
                  </p:cond>
                </p:stCondLst>
                <p:endSync evt="end" delay="0">
                  <p:rtn val="all"/>
                </p:endSync>
                <p:childTnLst>
                  <p:par>
                    <p:cTn id="35" fill="hold">
                      <p:stCondLst>
                        <p:cond delay="0"/>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randombar(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5854"/>
                  </p:tgtEl>
                </p:cond>
              </p:nextCondLst>
            </p:seq>
            <p:seq concurrent="1" nextAc="seek">
              <p:cTn id="45" restart="whenNotActive" fill="hold" evtFilter="cancelBubble" nodeType="interactiveSeq">
                <p:stCondLst>
                  <p:cond evt="onClick" delay="0">
                    <p:tgtEl>
                      <p:spTgt spid="35857"/>
                    </p:tgtEl>
                  </p:cond>
                </p:stCondLst>
                <p:endSync evt="end" delay="0">
                  <p:rtn val="all"/>
                </p:endSync>
                <p:childTnLst>
                  <p:par>
                    <p:cTn id="46" fill="hold">
                      <p:stCondLst>
                        <p:cond delay="0"/>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randombar(horizontal)">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44"/>
                                        </p:tgtEl>
                                      </p:cBhvr>
                                    </p:animEffect>
                                    <p:set>
                                      <p:cBhvr>
                                        <p:cTn id="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5857"/>
                  </p:tgtEl>
                </p:cond>
              </p:nextCondLst>
            </p:seq>
            <p:seq concurrent="1" nextAc="seek">
              <p:cTn id="56" restart="whenNotActive" fill="hold" evtFilter="cancelBubble" nodeType="interactiveSeq">
                <p:stCondLst>
                  <p:cond evt="onClick" delay="0">
                    <p:tgtEl>
                      <p:spTgt spid="35859"/>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randombar(horizontal)">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45"/>
                                        </p:tgtEl>
                                      </p:cBhvr>
                                    </p:animEffect>
                                    <p:set>
                                      <p:cBhvr>
                                        <p:cTn id="6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5859"/>
                  </p:tgtEl>
                </p:cond>
              </p:nextCondLst>
            </p:seq>
            <p:seq concurrent="1" nextAc="seek">
              <p:cTn id="67" restart="whenNotActive" fill="hold" evtFilter="cancelBubble" nodeType="interactiveSeq">
                <p:stCondLst>
                  <p:cond evt="onClick" delay="0">
                    <p:tgtEl>
                      <p:spTgt spid="35861"/>
                    </p:tgtEl>
                  </p:cond>
                </p:stCondLst>
                <p:endSync evt="end" delay="0">
                  <p:rtn val="all"/>
                </p:endSync>
                <p:childTnLst>
                  <p:par>
                    <p:cTn id="68" fill="hold">
                      <p:stCondLst>
                        <p:cond delay="0"/>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randombar(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6"/>
                                        </p:tgtEl>
                                      </p:cBhvr>
                                    </p:animEffect>
                                    <p:set>
                                      <p:cBhvr>
                                        <p:cTn id="7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5861"/>
                  </p:tgtEl>
                </p:cond>
              </p:nextCondLst>
            </p:seq>
            <p:seq concurrent="1" nextAc="seek">
              <p:cTn id="78" restart="whenNotActive" fill="hold" evtFilter="cancelBubble" nodeType="interactiveSeq">
                <p:stCondLst>
                  <p:cond evt="onClick" delay="0">
                    <p:tgtEl>
                      <p:spTgt spid="35863"/>
                    </p:tgtEl>
                  </p:cond>
                </p:stCondLst>
                <p:endSync evt="end" delay="0">
                  <p:rtn val="all"/>
                </p:endSync>
                <p:childTnLst>
                  <p:par>
                    <p:cTn id="79" fill="hold">
                      <p:stCondLst>
                        <p:cond delay="0"/>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randombar(horizontal)">
                                      <p:cBhvr>
                                        <p:cTn id="83" dur="500"/>
                                        <p:tgtEl>
                                          <p:spTgt spid="4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47"/>
                                        </p:tgtEl>
                                      </p:cBhvr>
                                    </p:animEffect>
                                    <p:set>
                                      <p:cBhvr>
                                        <p:cTn id="8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5863"/>
                  </p:tgtEl>
                </p:cond>
              </p:nextCondLst>
            </p:seq>
          </p:childTnLst>
        </p:cTn>
      </p:par>
    </p:tnLst>
    <p:bldLst>
      <p:bldP spid="22" grpId="0" animBg="1"/>
      <p:bldP spid="22" grpId="1" animBg="1"/>
      <p:bldP spid="39" grpId="0" animBg="1"/>
      <p:bldP spid="39"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6867"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6869" name="组合 7"/>
          <p:cNvGrpSpPr/>
          <p:nvPr/>
        </p:nvGrpSpPr>
        <p:grpSpPr>
          <a:xfrm flipH="1">
            <a:off x="7938" y="1273175"/>
            <a:ext cx="6108700" cy="363538"/>
            <a:chOff x="283681" y="2459690"/>
            <a:chExt cx="6109250" cy="363336"/>
          </a:xfrm>
        </p:grpSpPr>
        <p:cxnSp>
          <p:nvCxnSpPr>
            <p:cNvPr id="36890"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6891"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6892"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5</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679" name="矩形 3"/>
          <p:cNvSpPr>
            <a:spLocks noChangeArrowheads="1"/>
          </p:cNvSpPr>
          <p:nvPr/>
        </p:nvSpPr>
        <p:spPr bwMode="auto">
          <a:xfrm>
            <a:off x="917575" y="2244725"/>
            <a:ext cx="4375150" cy="32924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You’ll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plenty of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work to do after classes, so create a space that’s just for study.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Keep</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Netflix, social media, TV, games and the things you like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away from</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this area. It’s your study zone, your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serious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space, and your go-there-to-get-it-done space. </a:t>
            </a:r>
            <a:endPar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Get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Extra</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Help</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22" name="矩形 21"/>
          <p:cNvSpPr/>
          <p:nvPr/>
        </p:nvSpPr>
        <p:spPr>
          <a:xfrm>
            <a:off x="6423025" y="2643188"/>
            <a:ext cx="4724400" cy="26114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大学，上完课后通常有很多作业要做，所以你需要创造一个专供学习的区域。视频网站，社交媒体，电视，游戏等其他的娱乐设备要统统远离这片区域。这就是你的学习空间，一个严肃的空间，一个在这里完成任务的空间。</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获取其他帮助</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6874" name="表格 36873"/>
          <p:cNvGraphicFramePr/>
          <p:nvPr/>
        </p:nvGraphicFramePr>
        <p:xfrm>
          <a:off x="2733675" y="2325688"/>
          <a:ext cx="958850" cy="334963"/>
        </p:xfrm>
        <a:graphic>
          <a:graphicData uri="http://schemas.openxmlformats.org/drawingml/2006/table">
            <a:tbl>
              <a:tblPr/>
              <a:tblGrid>
                <a:gridCol w="9588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26" marR="91226" marT="45573" marB="45573">
                    <a:lnL>
                      <a:noFill/>
                    </a:lnL>
                    <a:lnR>
                      <a:noFill/>
                    </a:lnR>
                    <a:lnT>
                      <a:noFill/>
                    </a:lnT>
                    <a:lnB>
                      <a:noFill/>
                    </a:lnB>
                    <a:lnTlToBr>
                      <a:noFill/>
                    </a:lnTlToBr>
                    <a:lnBlToTr>
                      <a:noFill/>
                    </a:lnBlToTr>
                    <a:noFill/>
                  </a:tcPr>
                </a:tc>
              </a:tr>
            </a:tbl>
          </a:graphicData>
        </a:graphic>
      </p:graphicFrame>
      <p:pic>
        <p:nvPicPr>
          <p:cNvPr id="41"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27" name="A-5.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196975"/>
            <a:ext cx="304800" cy="304800"/>
          </a:xfrm>
          <a:prstGeom prst="rect">
            <a:avLst/>
          </a:prstGeom>
          <a:noFill/>
          <a:ln w="9525">
            <a:noFill/>
          </a:ln>
        </p:spPr>
      </p:pic>
      <p:sp>
        <p:nvSpPr>
          <p:cNvPr id="20" name="矩形 19"/>
          <p:cNvSpPr/>
          <p:nvPr/>
        </p:nvSpPr>
        <p:spPr>
          <a:xfrm>
            <a:off x="6153150" y="2636838"/>
            <a:ext cx="452278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plenty of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large number of; lots of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大量；很多</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Children should have plenty of exercise.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孩子们应该多锻炼身体。</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Are there plenty of fresh fruits and vegetables in your diet?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你的饮食中新鲜果蔬充足吗？</a:t>
            </a:r>
          </a:p>
        </p:txBody>
      </p:sp>
      <p:graphicFrame>
        <p:nvGraphicFramePr>
          <p:cNvPr id="36881" name="表格 36880"/>
          <p:cNvGraphicFramePr/>
          <p:nvPr/>
        </p:nvGraphicFramePr>
        <p:xfrm>
          <a:off x="1919288" y="3101975"/>
          <a:ext cx="738188" cy="334963"/>
        </p:xfrm>
        <a:graphic>
          <a:graphicData uri="http://schemas.openxmlformats.org/drawingml/2006/table">
            <a:tbl>
              <a:tblPr/>
              <a:tblGrid>
                <a:gridCol w="7381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26" marR="91226" marT="45573" marB="45573">
                    <a:lnL>
                      <a:noFill/>
                    </a:lnL>
                    <a:lnR>
                      <a:noFill/>
                    </a:lnR>
                    <a:lnT>
                      <a:noFill/>
                    </a:lnT>
                    <a:lnB>
                      <a:noFill/>
                    </a:lnB>
                    <a:lnTlToBr>
                      <a:noFill/>
                    </a:lnTlToBr>
                    <a:lnBlToTr>
                      <a:noFill/>
                    </a:lnBlToTr>
                    <a:noFill/>
                  </a:tcPr>
                </a:tc>
              </a:tr>
            </a:tbl>
          </a:graphicData>
        </a:graphic>
      </p:graphicFrame>
      <p:graphicFrame>
        <p:nvGraphicFramePr>
          <p:cNvPr id="36883" name="表格 36882"/>
          <p:cNvGraphicFramePr/>
          <p:nvPr/>
        </p:nvGraphicFramePr>
        <p:xfrm>
          <a:off x="917575" y="4319588"/>
          <a:ext cx="1035050" cy="334963"/>
        </p:xfrm>
        <a:graphic>
          <a:graphicData uri="http://schemas.openxmlformats.org/drawingml/2006/table">
            <a:tbl>
              <a:tblPr/>
              <a:tblGrid>
                <a:gridCol w="10350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26" marR="91226" marT="45573" marB="45573">
                    <a:lnL>
                      <a:noFill/>
                    </a:lnL>
                    <a:lnR>
                      <a:noFill/>
                    </a:lnR>
                    <a:lnT>
                      <a:noFill/>
                    </a:lnT>
                    <a:lnB>
                      <a:noFill/>
                    </a:lnB>
                    <a:lnTlToBr>
                      <a:noFill/>
                    </a:lnTlToBr>
                    <a:lnBlToTr>
                      <a:noFill/>
                    </a:lnBlToTr>
                    <a:noFill/>
                  </a:tcPr>
                </a:tc>
              </a:tr>
            </a:tbl>
          </a:graphicData>
        </a:graphic>
      </p:graphicFrame>
      <p:graphicFrame>
        <p:nvGraphicFramePr>
          <p:cNvPr id="36885" name="表格 36884"/>
          <p:cNvGraphicFramePr/>
          <p:nvPr/>
        </p:nvGraphicFramePr>
        <p:xfrm>
          <a:off x="1846263" y="5087938"/>
          <a:ext cx="887413" cy="334963"/>
        </p:xfrm>
        <a:graphic>
          <a:graphicData uri="http://schemas.openxmlformats.org/drawingml/2006/table">
            <a:tbl>
              <a:tblPr/>
              <a:tblGrid>
                <a:gridCol w="8874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26" marR="91226" marT="45573" marB="45573">
                    <a:lnL>
                      <a:noFill/>
                    </a:lnL>
                    <a:lnR>
                      <a:noFill/>
                    </a:lnR>
                    <a:lnT>
                      <a:noFill/>
                    </a:lnT>
                    <a:lnB>
                      <a:noFill/>
                    </a:lnB>
                    <a:lnTlToBr>
                      <a:noFill/>
                    </a:lnTlToBr>
                    <a:lnBlToTr>
                      <a:noFill/>
                    </a:lnBlToTr>
                    <a:noFill/>
                  </a:tcPr>
                </a:tc>
              </a:tr>
            </a:tbl>
          </a:graphicData>
        </a:graphic>
      </p:graphicFrame>
      <p:sp>
        <p:nvSpPr>
          <p:cNvPr id="40" name="矩形 39"/>
          <p:cNvSpPr/>
          <p:nvPr/>
        </p:nvSpPr>
        <p:spPr>
          <a:xfrm>
            <a:off x="6153150" y="2028825"/>
            <a:ext cx="5392738" cy="3690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keep </a:t>
            </a:r>
            <a:r>
              <a:rPr kumimoji="0"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sth</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away from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avoid going near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远离</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Most weekends I try to keep away from the laptop, the Internet and work.</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大多数周末，我尽量远离笔记本电脑、上网和工作。</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Keep away from the edge of the cliff.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切莫靠近悬崖边。</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Language Point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“Keep Netflix, social media, TV, games and the things you like away from this area”</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一句中</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this area</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，代指上句中</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study space</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。要准确把握代词所指代的具体东西。</a:t>
            </a:r>
          </a:p>
        </p:txBody>
      </p:sp>
      <p:sp>
        <p:nvSpPr>
          <p:cNvPr id="44" name="矩形 43"/>
          <p:cNvSpPr/>
          <p:nvPr/>
        </p:nvSpPr>
        <p:spPr>
          <a:xfrm>
            <a:off x="6305550" y="3149600"/>
            <a:ext cx="3151188"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serious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sɪəriəs</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严肃的；认真的 </a:t>
            </a:r>
          </a:p>
        </p:txBody>
      </p:sp>
      <p:sp>
        <p:nvSpPr>
          <p:cNvPr id="45" name="矩形 44"/>
          <p:cNvSpPr/>
          <p:nvPr/>
        </p:nvSpPr>
        <p:spPr>
          <a:xfrm>
            <a:off x="6457950" y="3302000"/>
            <a:ext cx="2265363"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extra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ekstrə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额外的 </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3687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6874"/>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256" fill="hold"/>
                                        <p:tgtEl>
                                          <p:spTgt spid="27"/>
                                        </p:tgtEl>
                                      </p:cBhvr>
                                    </p:cmd>
                                  </p:childTnLst>
                                </p:cTn>
                              </p:par>
                            </p:childTnLst>
                          </p:cTn>
                        </p:par>
                      </p:childTnLst>
                    </p:cTn>
                  </p:par>
                </p:childTnLst>
              </p:cTn>
              <p:nextCondLst>
                <p:cond evt="onClick" delay="0">
                  <p:tgtEl>
                    <p:spTgt spid="27"/>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256" fill="hold"/>
                                        <p:tgtEl>
                                          <p:spTgt spid="27"/>
                                        </p:tgtEl>
                                      </p:cBhvr>
                                    </p:cmd>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7"/>
                                        </p:tgtEl>
                                      </p:cBhvr>
                                    </p:cmd>
                                  </p:childTnLst>
                                </p:cTn>
                              </p:par>
                            </p:childTnLst>
                          </p:cTn>
                        </p:par>
                      </p:childTnLst>
                    </p:cTn>
                  </p:par>
                </p:childTnLst>
              </p:cTn>
              <p:nextCondLst>
                <p:cond evt="onClick" delay="0">
                  <p:tgtEl>
                    <p:spTgt spid="42"/>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27"/>
                                        </p:tgtEl>
                                      </p:cBhvr>
                                    </p:cmd>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36881"/>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p:val>
                                            <p:fltVal val="0"/>
                                          </p:val>
                                        </p:tav>
                                        <p:tav tm="100000">
                                          <p:val>
                                            <p:strVal val="#ppt_w"/>
                                          </p:val>
                                        </p:tav>
                                      </p:tavLst>
                                    </p:anim>
                                    <p:anim calcmode="lin" valueType="num">
                                      <p:cBhvr>
                                        <p:cTn id="53" dur="500" fill="hold"/>
                                        <p:tgtEl>
                                          <p:spTgt spid="40"/>
                                        </p:tgtEl>
                                        <p:attrNameLst>
                                          <p:attrName>ppt_h</p:attrName>
                                        </p:attrNameLst>
                                      </p:cBhvr>
                                      <p:tavLst>
                                        <p:tav tm="0">
                                          <p:val>
                                            <p:fltVal val="0"/>
                                          </p:val>
                                        </p:tav>
                                        <p:tav tm="100000">
                                          <p:val>
                                            <p:strVal val="#ppt_h"/>
                                          </p:val>
                                        </p:tav>
                                      </p:tavLst>
                                    </p:anim>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xit" presetSubtype="10" fill="hold" grpId="1" nodeType="clickEffect">
                                  <p:stCondLst>
                                    <p:cond delay="0"/>
                                  </p:stCondLst>
                                  <p:childTnLst>
                                    <p:animEffect transition="out" filter="randombar(horizontal)">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6881"/>
                  </p:tgtEl>
                </p:cond>
              </p:nextCondLst>
            </p:seq>
            <p:seq concurrent="1" nextAc="seek">
              <p:cTn id="60" restart="whenNotActive" fill="hold" evtFilter="cancelBubble" nodeType="interactiveSeq">
                <p:stCondLst>
                  <p:cond evt="onClick" delay="0">
                    <p:tgtEl>
                      <p:spTgt spid="36883"/>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1" nodeType="clickEffect">
                                  <p:stCondLst>
                                    <p:cond delay="0"/>
                                  </p:stCondLst>
                                  <p:childTnLst>
                                    <p:animEffect transition="out" filter="randombar(horizontal)">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6883"/>
                  </p:tgtEl>
                </p:cond>
              </p:nextCondLst>
            </p:seq>
            <p:seq concurrent="1" nextAc="seek">
              <p:cTn id="73" restart="whenNotActive" fill="hold" evtFilter="cancelBubble" nodeType="interactiveSeq">
                <p:stCondLst>
                  <p:cond evt="onClick" delay="0">
                    <p:tgtEl>
                      <p:spTgt spid="3688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p:cTn id="78" dur="500" fill="hold"/>
                                        <p:tgtEl>
                                          <p:spTgt spid="45"/>
                                        </p:tgtEl>
                                        <p:attrNameLst>
                                          <p:attrName>ppt_w</p:attrName>
                                        </p:attrNameLst>
                                      </p:cBhvr>
                                      <p:tavLst>
                                        <p:tav tm="0">
                                          <p:val>
                                            <p:fltVal val="0"/>
                                          </p:val>
                                        </p:tav>
                                        <p:tav tm="100000">
                                          <p:val>
                                            <p:strVal val="#ppt_w"/>
                                          </p:val>
                                        </p:tav>
                                      </p:tavLst>
                                    </p:anim>
                                    <p:anim calcmode="lin" valueType="num">
                                      <p:cBhvr>
                                        <p:cTn id="79" dur="500" fill="hold"/>
                                        <p:tgtEl>
                                          <p:spTgt spid="45"/>
                                        </p:tgtEl>
                                        <p:attrNameLst>
                                          <p:attrName>ppt_h</p:attrName>
                                        </p:attrNameLst>
                                      </p:cBhvr>
                                      <p:tavLst>
                                        <p:tav tm="0">
                                          <p:val>
                                            <p:fltVal val="0"/>
                                          </p:val>
                                        </p:tav>
                                        <p:tav tm="100000">
                                          <p:val>
                                            <p:strVal val="#ppt_h"/>
                                          </p:val>
                                        </p:tav>
                                      </p:tavLst>
                                    </p:anim>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xit" presetSubtype="10" fill="hold" grpId="1" nodeType="clickEffect">
                                  <p:stCondLst>
                                    <p:cond delay="0"/>
                                  </p:stCondLst>
                                  <p:childTnLst>
                                    <p:animEffect transition="out" filter="randombar(horizontal)">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6885"/>
                  </p:tgtEl>
                </p:cond>
              </p:nextCondLst>
            </p:seq>
          </p:childTnLst>
        </p:cTn>
      </p:par>
    </p:tnLst>
    <p:bldLst>
      <p:bldP spid="22" grpId="0" animBg="1"/>
      <p:bldP spid="22" grpId="1" animBg="1"/>
      <p:bldP spid="20" grpId="0" animBg="1"/>
      <p:bldP spid="20" grpId="1" animBg="1"/>
      <p:bldP spid="40" grpId="0" animBg="1"/>
      <p:bldP spid="40" grpId="1" animBg="1"/>
      <p:bldP spid="44" grpId="0" animBg="1"/>
      <p:bldP spid="44" grpId="1" animBg="1"/>
      <p:bldP spid="45" grpId="0" animBg="1"/>
      <p:bldP spid="4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789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23838"/>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7893" name="组合 7"/>
          <p:cNvGrpSpPr/>
          <p:nvPr/>
        </p:nvGrpSpPr>
        <p:grpSpPr>
          <a:xfrm flipH="1">
            <a:off x="7938" y="1273175"/>
            <a:ext cx="6108700" cy="363538"/>
            <a:chOff x="283681" y="2459690"/>
            <a:chExt cx="6109250" cy="363336"/>
          </a:xfrm>
        </p:grpSpPr>
        <p:cxnSp>
          <p:nvCxnSpPr>
            <p:cNvPr id="37923"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7924"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7925"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6</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27" name="矩形 3"/>
          <p:cNvSpPr>
            <a:spLocks noChangeArrowheads="1"/>
          </p:cNvSpPr>
          <p:nvPr/>
        </p:nvSpPr>
        <p:spPr bwMode="auto">
          <a:xfrm>
            <a:off x="984250" y="1939925"/>
            <a:ext cx="4603750" cy="40925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Joining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study groups is the perfect way to meet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like-minded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people that can help you if anything is unclear or if you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happen to</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miss some information in your notes. If you’re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struggling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with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grasping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concept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 one of your classes, go to talk to your professors during their office hours. You won’t believe how much professors want to help students who are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making an </a:t>
            </a:r>
            <a:r>
              <a:rPr kumimoji="0" lang="en-US" altLang="zh-CN" sz="2000" b="1" i="0" u="sng"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effort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learn. </a:t>
            </a:r>
          </a:p>
        </p:txBody>
      </p:sp>
      <p:sp>
        <p:nvSpPr>
          <p:cNvPr id="22" name="矩形 21"/>
          <p:cNvSpPr/>
          <p:nvPr/>
        </p:nvSpPr>
        <p:spPr>
          <a:xfrm>
            <a:off x="6330950" y="2559050"/>
            <a:ext cx="4386263" cy="26114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加入学习小组是一个遇见志趣相投的人的绝佳方式。这样，当你学习上有困惑或者笔记上遗漏重要知识点时，他们会给你很大帮助。如果在某堂课上你遇到棘手的，无法理解的概念，那就在教授们办公时间内去找他们谈谈吧。教授们都非常愿意帮助那些努力学习的学生。</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7898" name="表格 37897"/>
          <p:cNvGraphicFramePr/>
          <p:nvPr/>
        </p:nvGraphicFramePr>
        <p:xfrm>
          <a:off x="2322513" y="2390775"/>
          <a:ext cx="1614488" cy="336550"/>
        </p:xfrm>
        <a:graphic>
          <a:graphicData uri="http://schemas.openxmlformats.org/drawingml/2006/table">
            <a:tbl>
              <a:tblPr/>
              <a:tblGrid>
                <a:gridCol w="16144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38" marR="91338" marT="45850" marB="45850">
                    <a:lnL>
                      <a:noFill/>
                    </a:lnL>
                    <a:lnR>
                      <a:noFill/>
                    </a:lnR>
                    <a:lnT>
                      <a:noFill/>
                    </a:lnT>
                    <a:lnB>
                      <a:noFill/>
                    </a:lnB>
                    <a:lnTlToBr>
                      <a:noFill/>
                    </a:lnTlToBr>
                    <a:lnBlToTr>
                      <a:noFill/>
                    </a:lnBlToTr>
                    <a:noFill/>
                  </a:tcPr>
                </a:tc>
              </a:tr>
            </a:tbl>
          </a:graphicData>
        </a:graphic>
      </p:graphicFrame>
      <p:graphicFrame>
        <p:nvGraphicFramePr>
          <p:cNvPr id="37900" name="表格 37899"/>
          <p:cNvGraphicFramePr/>
          <p:nvPr/>
        </p:nvGraphicFramePr>
        <p:xfrm>
          <a:off x="984250" y="3249613"/>
          <a:ext cx="1169988" cy="334963"/>
        </p:xfrm>
        <a:graphic>
          <a:graphicData uri="http://schemas.openxmlformats.org/drawingml/2006/table">
            <a:tbl>
              <a:tblPr/>
              <a:tblGrid>
                <a:gridCol w="11699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72" marR="91472" marT="45572" marB="45572">
                    <a:lnL>
                      <a:noFill/>
                    </a:lnL>
                    <a:lnR>
                      <a:noFill/>
                    </a:lnR>
                    <a:lnT>
                      <a:noFill/>
                    </a:lnT>
                    <a:lnB>
                      <a:noFill/>
                    </a:lnB>
                    <a:lnTlToBr>
                      <a:noFill/>
                    </a:lnTlToBr>
                    <a:lnBlToTr>
                      <a:noFill/>
                    </a:lnBlToTr>
                    <a:noFill/>
                  </a:tcPr>
                </a:tc>
              </a:tr>
            </a:tbl>
          </a:graphicData>
        </a:graphic>
      </p:graphicFrame>
      <p:pic>
        <p:nvPicPr>
          <p:cNvPr id="41"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37905" name="表格 37904"/>
          <p:cNvGraphicFramePr/>
          <p:nvPr/>
        </p:nvGraphicFramePr>
        <p:xfrm>
          <a:off x="2620963" y="3633788"/>
          <a:ext cx="1316038" cy="334963"/>
        </p:xfrm>
        <a:graphic>
          <a:graphicData uri="http://schemas.openxmlformats.org/drawingml/2006/table">
            <a:tbl>
              <a:tblPr/>
              <a:tblGrid>
                <a:gridCol w="13160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53" marR="91353" marT="45572" marB="45572">
                    <a:lnL>
                      <a:noFill/>
                    </a:lnL>
                    <a:lnR>
                      <a:noFill/>
                    </a:lnR>
                    <a:lnT>
                      <a:noFill/>
                    </a:lnT>
                    <a:lnB>
                      <a:noFill/>
                    </a:lnB>
                    <a:lnTlToBr>
                      <a:noFill/>
                    </a:lnTlToBr>
                    <a:lnBlToTr>
                      <a:noFill/>
                    </a:lnBlToTr>
                    <a:noFill/>
                  </a:tcPr>
                </a:tc>
              </a:tr>
            </a:tbl>
          </a:graphicData>
        </a:graphic>
      </p:graphicFrame>
      <p:graphicFrame>
        <p:nvGraphicFramePr>
          <p:cNvPr id="37907" name="表格 37906"/>
          <p:cNvGraphicFramePr/>
          <p:nvPr/>
        </p:nvGraphicFramePr>
        <p:xfrm>
          <a:off x="1055688" y="4049713"/>
          <a:ext cx="1217613" cy="334963"/>
        </p:xfrm>
        <a:graphic>
          <a:graphicData uri="http://schemas.openxmlformats.org/drawingml/2006/table">
            <a:tbl>
              <a:tblPr/>
              <a:tblGrid>
                <a:gridCol w="12176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4" marR="91384" marT="45572" marB="45572">
                    <a:lnL>
                      <a:noFill/>
                    </a:lnL>
                    <a:lnR>
                      <a:noFill/>
                    </a:lnR>
                    <a:lnT>
                      <a:noFill/>
                    </a:lnT>
                    <a:lnB>
                      <a:noFill/>
                    </a:lnB>
                    <a:lnTlToBr>
                      <a:noFill/>
                    </a:lnTlToBr>
                    <a:lnBlToTr>
                      <a:noFill/>
                    </a:lnBlToTr>
                    <a:noFill/>
                  </a:tcPr>
                </a:tc>
              </a:tr>
            </a:tbl>
          </a:graphicData>
        </a:graphic>
      </p:graphicFrame>
      <p:sp>
        <p:nvSpPr>
          <p:cNvPr id="39" name="矩形 38"/>
          <p:cNvSpPr/>
          <p:nvPr/>
        </p:nvSpPr>
        <p:spPr>
          <a:xfrm>
            <a:off x="6208713" y="3140075"/>
            <a:ext cx="4756150"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like-minded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/ˌ</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laɪk'maɪndɪd</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想法相同的；志趣相投的 </a:t>
            </a:r>
          </a:p>
        </p:txBody>
      </p:sp>
      <p:sp>
        <p:nvSpPr>
          <p:cNvPr id="46" name="矩形 45"/>
          <p:cNvSpPr/>
          <p:nvPr/>
        </p:nvSpPr>
        <p:spPr>
          <a:xfrm>
            <a:off x="6129338" y="2620963"/>
            <a:ext cx="5205413" cy="2252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happen to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偶然，碰巧；发生于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 happen to have an honest partner.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碰巧我有一个诚实的伙伴。</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 don’t know what I’d do if anything happened to him.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我不知道一旦他出了事我该怎么办。</a:t>
            </a:r>
          </a:p>
        </p:txBody>
      </p:sp>
      <p:pic>
        <p:nvPicPr>
          <p:cNvPr id="47" name="A-6.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981075"/>
            <a:ext cx="304800" cy="304800"/>
          </a:xfrm>
          <a:prstGeom prst="rect">
            <a:avLst/>
          </a:prstGeom>
          <a:noFill/>
          <a:ln w="9525">
            <a:noFill/>
          </a:ln>
        </p:spPr>
      </p:pic>
      <p:graphicFrame>
        <p:nvGraphicFramePr>
          <p:cNvPr id="37912" name="表格 37911"/>
          <p:cNvGraphicFramePr/>
          <p:nvPr/>
        </p:nvGraphicFramePr>
        <p:xfrm>
          <a:off x="2305050" y="4003675"/>
          <a:ext cx="1149350" cy="334963"/>
        </p:xfrm>
        <a:graphic>
          <a:graphicData uri="http://schemas.openxmlformats.org/drawingml/2006/table">
            <a:tbl>
              <a:tblPr/>
              <a:tblGrid>
                <a:gridCol w="11493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4" marR="91384" marT="45572" marB="45572">
                    <a:lnL>
                      <a:noFill/>
                    </a:lnL>
                    <a:lnR>
                      <a:noFill/>
                    </a:lnR>
                    <a:lnT>
                      <a:noFill/>
                    </a:lnT>
                    <a:lnB>
                      <a:noFill/>
                    </a:lnB>
                    <a:lnTlToBr>
                      <a:noFill/>
                    </a:lnTlToBr>
                    <a:lnBlToTr>
                      <a:noFill/>
                    </a:lnBlToTr>
                    <a:noFill/>
                  </a:tcPr>
                </a:tc>
              </a:tr>
            </a:tbl>
          </a:graphicData>
        </a:graphic>
      </p:graphicFrame>
      <p:graphicFrame>
        <p:nvGraphicFramePr>
          <p:cNvPr id="37914" name="表格 37913"/>
          <p:cNvGraphicFramePr/>
          <p:nvPr/>
        </p:nvGraphicFramePr>
        <p:xfrm>
          <a:off x="1354138" y="5546725"/>
          <a:ext cx="1187450" cy="334963"/>
        </p:xfrm>
        <a:graphic>
          <a:graphicData uri="http://schemas.openxmlformats.org/drawingml/2006/table">
            <a:tbl>
              <a:tblPr/>
              <a:tblGrid>
                <a:gridCol w="11874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4" marR="91384" marT="45572" marB="45572">
                    <a:lnL>
                      <a:noFill/>
                    </a:lnL>
                    <a:lnR>
                      <a:noFill/>
                    </a:lnR>
                    <a:lnT>
                      <a:noFill/>
                    </a:lnT>
                    <a:lnB>
                      <a:noFill/>
                    </a:lnB>
                    <a:lnTlToBr>
                      <a:noFill/>
                    </a:lnTlToBr>
                    <a:lnBlToTr>
                      <a:noFill/>
                    </a:lnBlToTr>
                    <a:noFill/>
                  </a:tcPr>
                </a:tc>
              </a:tr>
            </a:tbl>
          </a:graphicData>
        </a:graphic>
      </p:graphicFrame>
      <p:sp>
        <p:nvSpPr>
          <p:cNvPr id="49" name="矩形 48"/>
          <p:cNvSpPr/>
          <p:nvPr/>
        </p:nvSpPr>
        <p:spPr>
          <a:xfrm>
            <a:off x="6129338" y="1901825"/>
            <a:ext cx="5205413" cy="3690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struggle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strʌgl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to try very hard to do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when it is difficult or when there are a lot of problems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奋斗，努力；挣扎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for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奋斗；努力；争取</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Fish struggle for survival when the water level drops in the lake.</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湖水水位下降时，鱼会拼命挣扎求生。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against / with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斗争；抗争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He struggled against cancer for two years.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他同癌症抗争了两年。</a:t>
            </a:r>
          </a:p>
        </p:txBody>
      </p:sp>
      <p:sp>
        <p:nvSpPr>
          <p:cNvPr id="50" name="矩形 49"/>
          <p:cNvSpPr/>
          <p:nvPr/>
        </p:nvSpPr>
        <p:spPr>
          <a:xfrm>
            <a:off x="6208713" y="1862138"/>
            <a:ext cx="5205413" cy="4051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grasp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grɑːsp</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to take a firm hold of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抓住</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He grasped my hand and shook it warmly.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他热情地抓住我的手握了起来。</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to understand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completely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理解</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They failed to grasp the importance of his words.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他们没有理解他的话的重要性。</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 chance / an opportunity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急忙抓住，毫不犹豫地抓住（机会）</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 grasped the opportunity to work abroad.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我毫不犹豫地抓住了去国外工作的机会。</a:t>
            </a:r>
          </a:p>
        </p:txBody>
      </p:sp>
      <p:sp>
        <p:nvSpPr>
          <p:cNvPr id="51" name="矩形 50"/>
          <p:cNvSpPr/>
          <p:nvPr/>
        </p:nvSpPr>
        <p:spPr>
          <a:xfrm>
            <a:off x="6288088" y="3584575"/>
            <a:ext cx="4035425"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concept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kɒnsept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概念；观念 </a:t>
            </a:r>
          </a:p>
        </p:txBody>
      </p:sp>
      <p:sp>
        <p:nvSpPr>
          <p:cNvPr id="52" name="矩形 51"/>
          <p:cNvSpPr/>
          <p:nvPr/>
        </p:nvSpPr>
        <p:spPr>
          <a:xfrm>
            <a:off x="6430963" y="2698750"/>
            <a:ext cx="3892550" cy="2252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make an effort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做出努力</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I’ll make an effort to stop smoking.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我会努力戒烟。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You should make an effort to improve your reading comprehension.</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你应该努力提高你的阅读能力。</a:t>
            </a:r>
          </a:p>
        </p:txBody>
      </p:sp>
      <p:graphicFrame>
        <p:nvGraphicFramePr>
          <p:cNvPr id="37920" name="表格 37919"/>
          <p:cNvGraphicFramePr/>
          <p:nvPr/>
        </p:nvGraphicFramePr>
        <p:xfrm>
          <a:off x="2541588" y="5561013"/>
          <a:ext cx="914400" cy="334963"/>
        </p:xfrm>
        <a:graphic>
          <a:graphicData uri="http://schemas.openxmlformats.org/drawingml/2006/table">
            <a:tbl>
              <a:tblPr/>
              <a:tblGrid>
                <a:gridCol w="9144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4" marR="91384" marT="45572" marB="45572">
                    <a:lnL>
                      <a:noFill/>
                    </a:lnL>
                    <a:lnR>
                      <a:noFill/>
                    </a:lnR>
                    <a:lnT>
                      <a:noFill/>
                    </a:lnT>
                    <a:lnB>
                      <a:noFill/>
                    </a:lnB>
                    <a:lnTlToBr>
                      <a:noFill/>
                    </a:lnTlToBr>
                    <a:lnBlToTr>
                      <a:noFill/>
                    </a:lnBlToTr>
                    <a:noFill/>
                  </a:tcPr>
                </a:tc>
              </a:tr>
            </a:tbl>
          </a:graphicData>
        </a:graphic>
      </p:graphicFrame>
      <p:sp>
        <p:nvSpPr>
          <p:cNvPr id="54" name="矩形 53"/>
          <p:cNvSpPr/>
          <p:nvPr/>
        </p:nvSpPr>
        <p:spPr>
          <a:xfrm>
            <a:off x="6429375" y="3371850"/>
            <a:ext cx="3049588"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effort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efət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努力</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4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4451" fill="hold"/>
                                        <p:tgtEl>
                                          <p:spTgt spid="47"/>
                                        </p:tgtEl>
                                      </p:cBhvr>
                                    </p:cmd>
                                  </p:childTnLst>
                                </p:cTn>
                              </p:par>
                            </p:childTnLst>
                          </p:cTn>
                        </p:par>
                      </p:childTnLst>
                    </p:cTn>
                  </p:par>
                </p:childTnLst>
              </p:cTn>
              <p:nextCondLst>
                <p:cond evt="onClick" delay="0">
                  <p:tgtEl>
                    <p:spTgt spid="47"/>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seq concurrent="1" nextAc="seek">
              <p:cTn id="19" restart="whenNotActive" fill="hold" evtFilter="cancelBubble" nodeType="interactiveSeq">
                <p:stCondLst>
                  <p:cond evt="onClick" delay="0">
                    <p:tgtEl>
                      <p:spTgt spid="41"/>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451" fill="hold"/>
                                        <p:tgtEl>
                                          <p:spTgt spid="47"/>
                                        </p:tgtEl>
                                      </p:cBhvr>
                                    </p:cmd>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7"/>
                                        </p:tgtEl>
                                      </p:cBhvr>
                                    </p:cmd>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47"/>
                                        </p:tgtEl>
                                      </p:cBhvr>
                                    </p:cmd>
                                  </p:childTnLst>
                                </p:cTn>
                              </p:par>
                            </p:childTnLst>
                          </p:cTn>
                        </p:par>
                      </p:childTnLst>
                    </p:cTn>
                  </p:par>
                </p:childTnLst>
              </p:cTn>
              <p:nextCondLst>
                <p:cond evt="onClick" delay="0">
                  <p:tgtEl>
                    <p:spTgt spid="43"/>
                  </p:tgtEl>
                </p:cond>
              </p:nextCondLst>
            </p:seq>
            <p:seq concurrent="1" nextAc="seek">
              <p:cTn id="34" restart="whenNotActive" fill="hold" evtFilter="cancelBubble" nodeType="interactiveSeq">
                <p:stCondLst>
                  <p:cond evt="onClick" delay="0">
                    <p:tgtEl>
                      <p:spTgt spid="3789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7898"/>
                  </p:tgtEl>
                </p:cond>
              </p:nextCondLst>
            </p:seq>
            <p:seq concurrent="1" nextAc="seek">
              <p:cTn id="47" restart="whenNotActive" fill="hold" evtFilter="cancelBubble" nodeType="interactiveSeq">
                <p:stCondLst>
                  <p:cond evt="onClick" delay="0">
                    <p:tgtEl>
                      <p:spTgt spid="37900"/>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46"/>
                                        </p:tgtEl>
                                      </p:cBhvr>
                                    </p:animEffect>
                                    <p:set>
                                      <p:cBhvr>
                                        <p:cTn id="5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900"/>
                  </p:tgtEl>
                </p:cond>
              </p:nextCondLst>
            </p:seq>
            <p:seq concurrent="1" nextAc="seek">
              <p:cTn id="60" restart="whenNotActive" fill="hold" evtFilter="cancelBubble" nodeType="interactiveSeq">
                <p:stCondLst>
                  <p:cond evt="onClick" delay="0">
                    <p:tgtEl>
                      <p:spTgt spid="37905"/>
                    </p:tgtEl>
                  </p:cond>
                </p:stCondLst>
                <p:endSync evt="end" delay="0">
                  <p:rtn val="all"/>
                </p:endSync>
                <p:childTnLst>
                  <p:par>
                    <p:cTn id="61" fill="hold">
                      <p:stCondLst>
                        <p:cond delay="0"/>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1000"/>
                                        <p:tgtEl>
                                          <p:spTgt spid="49"/>
                                        </p:tgtEl>
                                      </p:cBhvr>
                                    </p:animEffect>
                                    <p:anim calcmode="lin" valueType="num">
                                      <p:cBhvr>
                                        <p:cTn id="66" dur="1000" fill="hold"/>
                                        <p:tgtEl>
                                          <p:spTgt spid="49"/>
                                        </p:tgtEl>
                                        <p:attrNameLst>
                                          <p:attrName>ppt_x</p:attrName>
                                        </p:attrNameLst>
                                      </p:cBhvr>
                                      <p:tavLst>
                                        <p:tav tm="0">
                                          <p:val>
                                            <p:strVal val="#ppt_x"/>
                                          </p:val>
                                        </p:tav>
                                        <p:tav tm="100000">
                                          <p:val>
                                            <p:strVal val="#ppt_x"/>
                                          </p:val>
                                        </p:tav>
                                      </p:tavLst>
                                    </p:anim>
                                    <p:anim calcmode="lin" valueType="num">
                                      <p:cBhvr>
                                        <p:cTn id="6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1" nodeType="clickEffect">
                                  <p:stCondLst>
                                    <p:cond delay="0"/>
                                  </p:stCondLst>
                                  <p:childTnLst>
                                    <p:animEffect transition="out" filter="wipe(down)">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37905"/>
                  </p:tgtEl>
                </p:cond>
              </p:nextCondLst>
            </p:seq>
            <p:seq concurrent="1" nextAc="seek">
              <p:cTn id="73" restart="whenNotActive" fill="hold" evtFilter="cancelBubble" nodeType="interactiveSeq">
                <p:stCondLst>
                  <p:cond evt="onClick" delay="0">
                    <p:tgtEl>
                      <p:spTgt spid="37907"/>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1000"/>
                                        <p:tgtEl>
                                          <p:spTgt spid="50"/>
                                        </p:tgtEl>
                                      </p:cBhvr>
                                    </p:animEffect>
                                    <p:anim calcmode="lin" valueType="num">
                                      <p:cBhvr>
                                        <p:cTn id="79" dur="1000" fill="hold"/>
                                        <p:tgtEl>
                                          <p:spTgt spid="50"/>
                                        </p:tgtEl>
                                        <p:attrNameLst>
                                          <p:attrName>ppt_x</p:attrName>
                                        </p:attrNameLst>
                                      </p:cBhvr>
                                      <p:tavLst>
                                        <p:tav tm="0">
                                          <p:val>
                                            <p:strVal val="#ppt_x"/>
                                          </p:val>
                                        </p:tav>
                                        <p:tav tm="100000">
                                          <p:val>
                                            <p:strVal val="#ppt_x"/>
                                          </p:val>
                                        </p:tav>
                                      </p:tavLst>
                                    </p:anim>
                                    <p:anim calcmode="lin" valueType="num">
                                      <p:cBhvr>
                                        <p:cTn id="8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37907"/>
                  </p:tgtEl>
                </p:cond>
              </p:nextCondLst>
            </p:seq>
            <p:seq concurrent="1" nextAc="seek">
              <p:cTn id="86" restart="whenNotActive" fill="hold" evtFilter="cancelBubble" nodeType="interactiveSeq">
                <p:stCondLst>
                  <p:cond evt="onClick" delay="0">
                    <p:tgtEl>
                      <p:spTgt spid="37912"/>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1000"/>
                                        <p:tgtEl>
                                          <p:spTgt spid="51"/>
                                        </p:tgtEl>
                                      </p:cBhvr>
                                    </p:animEffect>
                                    <p:anim calcmode="lin" valueType="num">
                                      <p:cBhvr>
                                        <p:cTn id="92" dur="1000" fill="hold"/>
                                        <p:tgtEl>
                                          <p:spTgt spid="51"/>
                                        </p:tgtEl>
                                        <p:attrNameLst>
                                          <p:attrName>ppt_x</p:attrName>
                                        </p:attrNameLst>
                                      </p:cBhvr>
                                      <p:tavLst>
                                        <p:tav tm="0">
                                          <p:val>
                                            <p:strVal val="#ppt_x"/>
                                          </p:val>
                                        </p:tav>
                                        <p:tav tm="100000">
                                          <p:val>
                                            <p:strVal val="#ppt_x"/>
                                          </p:val>
                                        </p:tav>
                                      </p:tavLst>
                                    </p:anim>
                                    <p:anim calcmode="lin" valueType="num">
                                      <p:cBhvr>
                                        <p:cTn id="9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500"/>
                                        <p:tgtEl>
                                          <p:spTgt spid="51"/>
                                        </p:tgtEl>
                                      </p:cBhvr>
                                    </p:animEffect>
                                    <p:set>
                                      <p:cBhvr>
                                        <p:cTn id="9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37912"/>
                  </p:tgtEl>
                </p:cond>
              </p:nextCondLst>
            </p:seq>
            <p:seq concurrent="1" nextAc="seek">
              <p:cTn id="99" restart="whenNotActive" fill="hold" evtFilter="cancelBubble" nodeType="interactiveSeq">
                <p:stCondLst>
                  <p:cond evt="onClick" delay="0">
                    <p:tgtEl>
                      <p:spTgt spid="37914"/>
                    </p:tgtEl>
                  </p:cond>
                </p:stCondLst>
                <p:endSync evt="end" delay="0">
                  <p:rtn val="all"/>
                </p:endSync>
                <p:childTnLst>
                  <p:par>
                    <p:cTn id="100" fill="hold">
                      <p:stCondLst>
                        <p:cond delay="0"/>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1000"/>
                                        <p:tgtEl>
                                          <p:spTgt spid="52"/>
                                        </p:tgtEl>
                                      </p:cBhvr>
                                    </p:animEffect>
                                    <p:anim calcmode="lin" valueType="num">
                                      <p:cBhvr>
                                        <p:cTn id="105" dur="1000" fill="hold"/>
                                        <p:tgtEl>
                                          <p:spTgt spid="52"/>
                                        </p:tgtEl>
                                        <p:attrNameLst>
                                          <p:attrName>ppt_x</p:attrName>
                                        </p:attrNameLst>
                                      </p:cBhvr>
                                      <p:tavLst>
                                        <p:tav tm="0">
                                          <p:val>
                                            <p:strVal val="#ppt_x"/>
                                          </p:val>
                                        </p:tav>
                                        <p:tav tm="100000">
                                          <p:val>
                                            <p:strVal val="#ppt_x"/>
                                          </p:val>
                                        </p:tav>
                                      </p:tavLst>
                                    </p:anim>
                                    <p:anim calcmode="lin" valueType="num">
                                      <p:cBhvr>
                                        <p:cTn id="10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xit" presetSubtype="4" fill="hold" grpId="1" nodeType="clickEffect">
                                  <p:stCondLst>
                                    <p:cond delay="0"/>
                                  </p:stCondLst>
                                  <p:childTnLst>
                                    <p:animEffect transition="out" filter="wipe(down)">
                                      <p:cBhvr>
                                        <p:cTn id="110" dur="500"/>
                                        <p:tgtEl>
                                          <p:spTgt spid="52"/>
                                        </p:tgtEl>
                                      </p:cBhvr>
                                    </p:animEffect>
                                    <p:set>
                                      <p:cBhvr>
                                        <p:cTn id="11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7914"/>
                  </p:tgtEl>
                </p:cond>
              </p:nextCondLst>
            </p:seq>
            <p:seq concurrent="1" nextAc="seek">
              <p:cTn id="112" restart="whenNotActive" fill="hold" evtFilter="cancelBubble" nodeType="interactiveSeq">
                <p:stCondLst>
                  <p:cond evt="onClick" delay="0">
                    <p:tgtEl>
                      <p:spTgt spid="37920"/>
                    </p:tgtEl>
                  </p:cond>
                </p:stCondLst>
                <p:endSync evt="end" delay="0">
                  <p:rtn val="all"/>
                </p:endSync>
                <p:childTnLst>
                  <p:par>
                    <p:cTn id="113" fill="hold">
                      <p:stCondLst>
                        <p:cond delay="0"/>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fade">
                                      <p:cBhvr>
                                        <p:cTn id="117" dur="1000"/>
                                        <p:tgtEl>
                                          <p:spTgt spid="54"/>
                                        </p:tgtEl>
                                      </p:cBhvr>
                                    </p:animEffect>
                                    <p:anim calcmode="lin" valueType="num">
                                      <p:cBhvr>
                                        <p:cTn id="118" dur="1000" fill="hold"/>
                                        <p:tgtEl>
                                          <p:spTgt spid="54"/>
                                        </p:tgtEl>
                                        <p:attrNameLst>
                                          <p:attrName>ppt_x</p:attrName>
                                        </p:attrNameLst>
                                      </p:cBhvr>
                                      <p:tavLst>
                                        <p:tav tm="0">
                                          <p:val>
                                            <p:strVal val="#ppt_x"/>
                                          </p:val>
                                        </p:tav>
                                        <p:tav tm="100000">
                                          <p:val>
                                            <p:strVal val="#ppt_x"/>
                                          </p:val>
                                        </p:tav>
                                      </p:tavLst>
                                    </p:anim>
                                    <p:anim calcmode="lin" valueType="num">
                                      <p:cBhvr>
                                        <p:cTn id="1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2" presetClass="exit" presetSubtype="4" fill="hold" grpId="1" nodeType="clickEffect">
                                  <p:stCondLst>
                                    <p:cond delay="0"/>
                                  </p:stCondLst>
                                  <p:childTnLst>
                                    <p:animEffect transition="out" filter="wipe(down)">
                                      <p:cBhvr>
                                        <p:cTn id="123" dur="500"/>
                                        <p:tgtEl>
                                          <p:spTgt spid="54"/>
                                        </p:tgtEl>
                                      </p:cBhvr>
                                    </p:animEffect>
                                    <p:set>
                                      <p:cBhvr>
                                        <p:cTn id="12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7920"/>
                  </p:tgtEl>
                </p:cond>
              </p:nextCondLst>
            </p:seq>
          </p:childTnLst>
        </p:cTn>
      </p:par>
    </p:tnLst>
    <p:bldLst>
      <p:bldP spid="22" grpId="0" animBg="1"/>
      <p:bldP spid="22" grpId="1" animBg="1"/>
      <p:bldP spid="39" grpId="0" animBg="1"/>
      <p:bldP spid="39" grpId="1" animBg="1"/>
      <p:bldP spid="46" grpId="0" animBg="1"/>
      <p:bldP spid="46" grpId="1" animBg="1"/>
      <p:bldP spid="49" grpId="0" animBg="1"/>
      <p:bldP spid="49" grpId="1" animBg="1"/>
      <p:bldP spid="50" grpId="0" animBg="1"/>
      <p:bldP spid="50" grpId="1" animBg="1"/>
      <p:bldP spid="51" grpId="0" animBg="1"/>
      <p:bldP spid="51" grpId="1" animBg="1"/>
      <p:bldP spid="52" grpId="0" animBg="1"/>
      <p:bldP spid="52" grpId="1" animBg="1"/>
      <p:bldP spid="54" grpId="0" animBg="1"/>
      <p:bldP spid="5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8915"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8917" name="组合 7"/>
          <p:cNvGrpSpPr/>
          <p:nvPr/>
        </p:nvGrpSpPr>
        <p:grpSpPr>
          <a:xfrm flipH="1">
            <a:off x="7938" y="1273175"/>
            <a:ext cx="6108700" cy="363538"/>
            <a:chOff x="283681" y="2459690"/>
            <a:chExt cx="6109250" cy="363336"/>
          </a:xfrm>
        </p:grpSpPr>
        <p:cxnSp>
          <p:nvCxnSpPr>
            <p:cNvPr id="38935"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8936"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8937"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981700"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7</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775" name="矩形 3"/>
          <p:cNvSpPr>
            <a:spLocks noChangeArrowheads="1"/>
          </p:cNvSpPr>
          <p:nvPr/>
        </p:nvSpPr>
        <p:spPr bwMode="auto">
          <a:xfrm>
            <a:off x="1003300" y="2125663"/>
            <a:ext cx="4846638" cy="32908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You’ll learn a lot in your first year, but I was surprised by just how many personal lessons I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picked up</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too. There might be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highs and lows</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as you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adjust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being a college student, but if you can learn to direct your own study, create a study space for yourself and get extra help, you’ll have everything you need in the first year. </a:t>
            </a:r>
          </a:p>
        </p:txBody>
      </p:sp>
      <p:sp>
        <p:nvSpPr>
          <p:cNvPr id="22" name="矩形 21"/>
          <p:cNvSpPr/>
          <p:nvPr/>
        </p:nvSpPr>
        <p:spPr>
          <a:xfrm>
            <a:off x="6462713" y="2613025"/>
            <a:ext cx="4681538" cy="22129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第一年你要学的东西太多了，我对自己有如此多的感悟都有点吃惊。在你努力适应大学生这一身份的时候肯定会有一些起伏得失，但是如果你能学会规划自己的学习，创建专门的学习区域，主动去寻求外援，那么你就能在第一年学到所需的一切。</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5" name="图片 24"/>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8922" name="表格 38921"/>
          <p:cNvGraphicFramePr/>
          <p:nvPr/>
        </p:nvGraphicFramePr>
        <p:xfrm>
          <a:off x="2036763" y="3027363"/>
          <a:ext cx="1076325" cy="334963"/>
        </p:xfrm>
        <a:graphic>
          <a:graphicData uri="http://schemas.openxmlformats.org/drawingml/2006/table">
            <a:tbl>
              <a:tblPr/>
              <a:tblGrid>
                <a:gridCol w="10763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6" marR="91416" marT="45573" marB="45573">
                    <a:lnL>
                      <a:noFill/>
                    </a:lnL>
                    <a:lnR>
                      <a:noFill/>
                    </a:lnR>
                    <a:lnT>
                      <a:noFill/>
                    </a:lnT>
                    <a:lnB>
                      <a:noFill/>
                    </a:lnB>
                    <a:lnTlToBr>
                      <a:noFill/>
                    </a:lnTlToBr>
                    <a:lnBlToTr>
                      <a:noFill/>
                    </a:lnBlToTr>
                    <a:noFill/>
                  </a:tcPr>
                </a:tc>
              </a:tr>
            </a:tbl>
          </a:graphicData>
        </a:graphic>
      </p:graphicFrame>
      <p:graphicFrame>
        <p:nvGraphicFramePr>
          <p:cNvPr id="38924" name="表格 38923"/>
          <p:cNvGraphicFramePr/>
          <p:nvPr/>
        </p:nvGraphicFramePr>
        <p:xfrm>
          <a:off x="1016000" y="3362325"/>
          <a:ext cx="1744663" cy="334963"/>
        </p:xfrm>
        <a:graphic>
          <a:graphicData uri="http://schemas.openxmlformats.org/drawingml/2006/table">
            <a:tbl>
              <a:tblPr/>
              <a:tblGrid>
                <a:gridCol w="17446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6" marR="91416" marT="45572" marB="45572">
                    <a:lnL>
                      <a:noFill/>
                    </a:lnL>
                    <a:lnR>
                      <a:noFill/>
                    </a:lnR>
                    <a:lnT>
                      <a:noFill/>
                    </a:lnT>
                    <a:lnB>
                      <a:noFill/>
                    </a:lnB>
                    <a:lnTlToBr>
                      <a:noFill/>
                    </a:lnTlToBr>
                    <a:lnBlToTr>
                      <a:noFill/>
                    </a:lnBlToTr>
                    <a:noFill/>
                  </a:tcPr>
                </a:tc>
              </a:tr>
            </a:tbl>
          </a:graphicData>
        </a:graphic>
      </p:graphicFrame>
      <p:pic>
        <p:nvPicPr>
          <p:cNvPr id="41"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4" name="A-7.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642938"/>
            <a:ext cx="304800" cy="304800"/>
          </a:xfrm>
          <a:prstGeom prst="rect">
            <a:avLst/>
          </a:prstGeom>
          <a:noFill/>
          <a:ln w="9525">
            <a:noFill/>
          </a:ln>
        </p:spPr>
      </p:pic>
      <p:graphicFrame>
        <p:nvGraphicFramePr>
          <p:cNvPr id="38930" name="表格 38929"/>
          <p:cNvGraphicFramePr/>
          <p:nvPr/>
        </p:nvGraphicFramePr>
        <p:xfrm>
          <a:off x="3316288" y="3362325"/>
          <a:ext cx="947738" cy="334963"/>
        </p:xfrm>
        <a:graphic>
          <a:graphicData uri="http://schemas.openxmlformats.org/drawingml/2006/table">
            <a:tbl>
              <a:tblPr/>
              <a:tblGrid>
                <a:gridCol w="9477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73" marR="91473" marT="45572" marB="45572">
                    <a:lnL>
                      <a:noFill/>
                    </a:lnL>
                    <a:lnR>
                      <a:noFill/>
                    </a:lnR>
                    <a:lnT>
                      <a:noFill/>
                    </a:lnT>
                    <a:lnB>
                      <a:noFill/>
                    </a:lnB>
                    <a:lnTlToBr>
                      <a:noFill/>
                    </a:lnTlToBr>
                    <a:lnBlToTr>
                      <a:noFill/>
                    </a:lnBlToTr>
                    <a:noFill/>
                  </a:tcPr>
                </a:tc>
              </a:tr>
            </a:tbl>
          </a:graphicData>
        </a:graphic>
      </p:graphicFrame>
      <p:sp>
        <p:nvSpPr>
          <p:cNvPr id="34" name="矩形 33"/>
          <p:cNvSpPr/>
          <p:nvPr/>
        </p:nvSpPr>
        <p:spPr>
          <a:xfrm>
            <a:off x="6554788" y="2576513"/>
            <a:ext cx="5016500"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pick up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学会；获得；捡起</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 don’t want Roger to pick up any bad habits of speech.</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我不想让罗杰养成任何坏的语言习惯。</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They depend on the goodwill of visitors to pick up rubbish.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他们相信游客会自觉捡起垃圾。</a:t>
            </a:r>
          </a:p>
        </p:txBody>
      </p:sp>
      <p:sp>
        <p:nvSpPr>
          <p:cNvPr id="39" name="矩形 38"/>
          <p:cNvSpPr/>
          <p:nvPr/>
        </p:nvSpPr>
        <p:spPr>
          <a:xfrm>
            <a:off x="6430963" y="2936875"/>
            <a:ext cx="5340350"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highs and lows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起起伏伏；高潮和低谷</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We all have experienced highs and lows in our life.</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我们都经历过人生的高峰和低谷。</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He’s experienced all the highs and lows of an actor’s life.</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一个演员一生中的起起落落他都经历过了。</a:t>
            </a:r>
          </a:p>
        </p:txBody>
      </p:sp>
      <p:sp>
        <p:nvSpPr>
          <p:cNvPr id="40" name="矩形 39"/>
          <p:cNvSpPr/>
          <p:nvPr/>
        </p:nvSpPr>
        <p:spPr>
          <a:xfrm>
            <a:off x="6430963" y="1331913"/>
            <a:ext cx="5340350" cy="47323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adjust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ə'dʒʌst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to change something slightly, especially to make it more correct, effective, or suitable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调整；适应</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调整；调节</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Adjust the lighting so it is soft and restful.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调节灯光使其看上去既柔和又能给人带来舒缓感。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to doing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 oneself to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适应；习惯</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How did you adjust to college life?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你是如何适应大学生活的？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It took her a while to adjust to living alone.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她过了一段时间才适应独自生活。</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You’ll quickly adjust yourself to college life.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你将很快适应大学生活。</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 restart="whenNotActive" fill="hold" evtFilter="cancelBubble" nodeType="interactiveSeq">
                <p:stCondLst>
                  <p:cond evt="onClick" delay="0">
                    <p:tgtEl>
                      <p:spTgt spid="4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937" fill="hold"/>
                                        <p:tgtEl>
                                          <p:spTgt spid="44"/>
                                        </p:tgtEl>
                                      </p:cBhvr>
                                    </p:cmd>
                                  </p:childTnLst>
                                </p:cTn>
                              </p:par>
                            </p:childTnLst>
                          </p:cTn>
                        </p:par>
                      </p:childTnLst>
                    </p:cTn>
                  </p:par>
                </p:childTnLst>
              </p:cTn>
              <p:nextCondLst>
                <p:cond evt="onClick" delay="0">
                  <p:tgtEl>
                    <p:spTgt spid="44"/>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44"/>
                </p:tgtEl>
              </p:cMediaNode>
            </p:audio>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9937" fill="hold"/>
                                        <p:tgtEl>
                                          <p:spTgt spid="44"/>
                                        </p:tgtEl>
                                      </p:cBhvr>
                                    </p:cmd>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4"/>
                                        </p:tgtEl>
                                      </p:cBhvr>
                                    </p:cmd>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3"/>
                    </p:tgtEl>
                  </p:cond>
                </p:stCondLst>
                <p:endSync evt="end" delay="0">
                  <p:rtn val="all"/>
                </p:endSync>
                <p:childTnLst>
                  <p:par>
                    <p:cTn id="32" fill="hold">
                      <p:stCondLst>
                        <p:cond delay="0"/>
                      </p:stCondLst>
                      <p:childTnLst>
                        <p:par>
                          <p:cTn id="33" fill="hold">
                            <p:stCondLst>
                              <p:cond delay="0"/>
                            </p:stCondLst>
                            <p:childTnLst>
                              <p:par>
                                <p:cTn id="34" presetID="3" presetClass="mediacall" presetSubtype="0" fill="hold" nodeType="clickEffect">
                                  <p:stCondLst>
                                    <p:cond delay="0"/>
                                  </p:stCondLst>
                                  <p:childTnLst>
                                    <p:cmd type="call" cmd="stop">
                                      <p:cBhvr>
                                        <p:cTn id="35" dur="1" fill="hold"/>
                                        <p:tgtEl>
                                          <p:spTgt spid="44"/>
                                        </p:tgtEl>
                                      </p:cBhvr>
                                    </p:cmd>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38922"/>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80">
                                          <p:stCondLst>
                                            <p:cond delay="0"/>
                                          </p:stCondLst>
                                        </p:cTn>
                                        <p:tgtEl>
                                          <p:spTgt spid="34"/>
                                        </p:tgtEl>
                                      </p:cBhvr>
                                    </p:animEffect>
                                    <p:anim calcmode="lin" valueType="num">
                                      <p:cBhvr>
                                        <p:cTn id="4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7" dur="26">
                                          <p:stCondLst>
                                            <p:cond delay="650"/>
                                          </p:stCondLst>
                                        </p:cTn>
                                        <p:tgtEl>
                                          <p:spTgt spid="34"/>
                                        </p:tgtEl>
                                      </p:cBhvr>
                                      <p:to x="100000" y="60000"/>
                                    </p:animScale>
                                    <p:animScale>
                                      <p:cBhvr>
                                        <p:cTn id="48" dur="166" decel="50000">
                                          <p:stCondLst>
                                            <p:cond delay="676"/>
                                          </p:stCondLst>
                                        </p:cTn>
                                        <p:tgtEl>
                                          <p:spTgt spid="34"/>
                                        </p:tgtEl>
                                      </p:cBhvr>
                                      <p:to x="100000" y="100000"/>
                                    </p:animScale>
                                    <p:animScale>
                                      <p:cBhvr>
                                        <p:cTn id="49" dur="26">
                                          <p:stCondLst>
                                            <p:cond delay="1312"/>
                                          </p:stCondLst>
                                        </p:cTn>
                                        <p:tgtEl>
                                          <p:spTgt spid="34"/>
                                        </p:tgtEl>
                                      </p:cBhvr>
                                      <p:to x="100000" y="80000"/>
                                    </p:animScale>
                                    <p:animScale>
                                      <p:cBhvr>
                                        <p:cTn id="50" dur="166" decel="50000">
                                          <p:stCondLst>
                                            <p:cond delay="1338"/>
                                          </p:stCondLst>
                                        </p:cTn>
                                        <p:tgtEl>
                                          <p:spTgt spid="34"/>
                                        </p:tgtEl>
                                      </p:cBhvr>
                                      <p:to x="100000" y="100000"/>
                                    </p:animScale>
                                    <p:animScale>
                                      <p:cBhvr>
                                        <p:cTn id="51" dur="26">
                                          <p:stCondLst>
                                            <p:cond delay="1642"/>
                                          </p:stCondLst>
                                        </p:cTn>
                                        <p:tgtEl>
                                          <p:spTgt spid="34"/>
                                        </p:tgtEl>
                                      </p:cBhvr>
                                      <p:to x="100000" y="90000"/>
                                    </p:animScale>
                                    <p:animScale>
                                      <p:cBhvr>
                                        <p:cTn id="52" dur="166" decel="50000">
                                          <p:stCondLst>
                                            <p:cond delay="1668"/>
                                          </p:stCondLst>
                                        </p:cTn>
                                        <p:tgtEl>
                                          <p:spTgt spid="34"/>
                                        </p:tgtEl>
                                      </p:cBhvr>
                                      <p:to x="100000" y="100000"/>
                                    </p:animScale>
                                    <p:animScale>
                                      <p:cBhvr>
                                        <p:cTn id="53" dur="26">
                                          <p:stCondLst>
                                            <p:cond delay="1808"/>
                                          </p:stCondLst>
                                        </p:cTn>
                                        <p:tgtEl>
                                          <p:spTgt spid="34"/>
                                        </p:tgtEl>
                                      </p:cBhvr>
                                      <p:to x="100000" y="95000"/>
                                    </p:animScale>
                                    <p:animScale>
                                      <p:cBhvr>
                                        <p:cTn id="54" dur="166" decel="50000">
                                          <p:stCondLst>
                                            <p:cond delay="1834"/>
                                          </p:stCondLst>
                                        </p:cTn>
                                        <p:tgtEl>
                                          <p:spTgt spid="3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4" presetClass="exit" presetSubtype="10" fill="hold" grpId="1" nodeType="clickEffect">
                                  <p:stCondLst>
                                    <p:cond delay="0"/>
                                  </p:stCondLst>
                                  <p:childTnLst>
                                    <p:animEffect transition="out" filter="randombar(horizontal)">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8922"/>
                  </p:tgtEl>
                </p:cond>
              </p:nextCondLst>
            </p:seq>
            <p:seq concurrent="1" nextAc="seek">
              <p:cTn id="60" restart="whenNotActive" fill="hold" evtFilter="cancelBubble" nodeType="interactiveSeq">
                <p:stCondLst>
                  <p:cond evt="onClick" delay="0">
                    <p:tgtEl>
                      <p:spTgt spid="38924"/>
                    </p:tgtEl>
                  </p:cond>
                </p:stCondLst>
                <p:endSync evt="end" delay="0">
                  <p:rtn val="all"/>
                </p:endSync>
                <p:childTnLst>
                  <p:par>
                    <p:cTn id="61" fill="hold">
                      <p:stCondLst>
                        <p:cond delay="0"/>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580">
                                          <p:stCondLst>
                                            <p:cond delay="0"/>
                                          </p:stCondLst>
                                        </p:cTn>
                                        <p:tgtEl>
                                          <p:spTgt spid="39"/>
                                        </p:tgtEl>
                                      </p:cBhvr>
                                    </p:animEffect>
                                    <p:anim calcmode="lin" valueType="num">
                                      <p:cBhvr>
                                        <p:cTn id="6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71" dur="26">
                                          <p:stCondLst>
                                            <p:cond delay="650"/>
                                          </p:stCondLst>
                                        </p:cTn>
                                        <p:tgtEl>
                                          <p:spTgt spid="39"/>
                                        </p:tgtEl>
                                      </p:cBhvr>
                                      <p:to x="100000" y="60000"/>
                                    </p:animScale>
                                    <p:animScale>
                                      <p:cBhvr>
                                        <p:cTn id="72" dur="166" decel="50000">
                                          <p:stCondLst>
                                            <p:cond delay="676"/>
                                          </p:stCondLst>
                                        </p:cTn>
                                        <p:tgtEl>
                                          <p:spTgt spid="39"/>
                                        </p:tgtEl>
                                      </p:cBhvr>
                                      <p:to x="100000" y="100000"/>
                                    </p:animScale>
                                    <p:animScale>
                                      <p:cBhvr>
                                        <p:cTn id="73" dur="26">
                                          <p:stCondLst>
                                            <p:cond delay="1312"/>
                                          </p:stCondLst>
                                        </p:cTn>
                                        <p:tgtEl>
                                          <p:spTgt spid="39"/>
                                        </p:tgtEl>
                                      </p:cBhvr>
                                      <p:to x="100000" y="80000"/>
                                    </p:animScale>
                                    <p:animScale>
                                      <p:cBhvr>
                                        <p:cTn id="74" dur="166" decel="50000">
                                          <p:stCondLst>
                                            <p:cond delay="1338"/>
                                          </p:stCondLst>
                                        </p:cTn>
                                        <p:tgtEl>
                                          <p:spTgt spid="39"/>
                                        </p:tgtEl>
                                      </p:cBhvr>
                                      <p:to x="100000" y="100000"/>
                                    </p:animScale>
                                    <p:animScale>
                                      <p:cBhvr>
                                        <p:cTn id="75" dur="26">
                                          <p:stCondLst>
                                            <p:cond delay="1642"/>
                                          </p:stCondLst>
                                        </p:cTn>
                                        <p:tgtEl>
                                          <p:spTgt spid="39"/>
                                        </p:tgtEl>
                                      </p:cBhvr>
                                      <p:to x="100000" y="90000"/>
                                    </p:animScale>
                                    <p:animScale>
                                      <p:cBhvr>
                                        <p:cTn id="76" dur="166" decel="50000">
                                          <p:stCondLst>
                                            <p:cond delay="1668"/>
                                          </p:stCondLst>
                                        </p:cTn>
                                        <p:tgtEl>
                                          <p:spTgt spid="39"/>
                                        </p:tgtEl>
                                      </p:cBhvr>
                                      <p:to x="100000" y="100000"/>
                                    </p:animScale>
                                    <p:animScale>
                                      <p:cBhvr>
                                        <p:cTn id="77" dur="26">
                                          <p:stCondLst>
                                            <p:cond delay="1808"/>
                                          </p:stCondLst>
                                        </p:cTn>
                                        <p:tgtEl>
                                          <p:spTgt spid="39"/>
                                        </p:tgtEl>
                                      </p:cBhvr>
                                      <p:to x="100000" y="95000"/>
                                    </p:animScale>
                                    <p:animScale>
                                      <p:cBhvr>
                                        <p:cTn id="78" dur="166" decel="50000">
                                          <p:stCondLst>
                                            <p:cond delay="1834"/>
                                          </p:stCondLst>
                                        </p:cTn>
                                        <p:tgtEl>
                                          <p:spTgt spid="39"/>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1" nodeType="clickEffect">
                                  <p:stCondLst>
                                    <p:cond delay="0"/>
                                  </p:stCondLst>
                                  <p:childTnLst>
                                    <p:animEffect transition="out" filter="randombar(horizontal)">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924"/>
                  </p:tgtEl>
                </p:cond>
              </p:nextCondLst>
            </p:seq>
            <p:seq concurrent="1" nextAc="seek">
              <p:cTn id="84" restart="whenNotActive" fill="hold" evtFilter="cancelBubble" nodeType="interactiveSeq">
                <p:stCondLst>
                  <p:cond evt="onClick" delay="0">
                    <p:tgtEl>
                      <p:spTgt spid="38930"/>
                    </p:tgtEl>
                  </p:cond>
                </p:stCondLst>
                <p:endSync evt="end" delay="0">
                  <p:rtn val="all"/>
                </p:endSync>
                <p:childTnLst>
                  <p:par>
                    <p:cTn id="85" fill="hold">
                      <p:stCondLst>
                        <p:cond delay="0"/>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down)">
                                      <p:cBhvr>
                                        <p:cTn id="89" dur="580">
                                          <p:stCondLst>
                                            <p:cond delay="0"/>
                                          </p:stCondLst>
                                        </p:cTn>
                                        <p:tgtEl>
                                          <p:spTgt spid="40"/>
                                        </p:tgtEl>
                                      </p:cBhvr>
                                    </p:animEffect>
                                    <p:anim calcmode="lin" valueType="num">
                                      <p:cBhvr>
                                        <p:cTn id="90"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95" dur="26">
                                          <p:stCondLst>
                                            <p:cond delay="650"/>
                                          </p:stCondLst>
                                        </p:cTn>
                                        <p:tgtEl>
                                          <p:spTgt spid="40"/>
                                        </p:tgtEl>
                                      </p:cBhvr>
                                      <p:to x="100000" y="60000"/>
                                    </p:animScale>
                                    <p:animScale>
                                      <p:cBhvr>
                                        <p:cTn id="96" dur="166" decel="50000">
                                          <p:stCondLst>
                                            <p:cond delay="676"/>
                                          </p:stCondLst>
                                        </p:cTn>
                                        <p:tgtEl>
                                          <p:spTgt spid="40"/>
                                        </p:tgtEl>
                                      </p:cBhvr>
                                      <p:to x="100000" y="100000"/>
                                    </p:animScale>
                                    <p:animScale>
                                      <p:cBhvr>
                                        <p:cTn id="97" dur="26">
                                          <p:stCondLst>
                                            <p:cond delay="1312"/>
                                          </p:stCondLst>
                                        </p:cTn>
                                        <p:tgtEl>
                                          <p:spTgt spid="40"/>
                                        </p:tgtEl>
                                      </p:cBhvr>
                                      <p:to x="100000" y="80000"/>
                                    </p:animScale>
                                    <p:animScale>
                                      <p:cBhvr>
                                        <p:cTn id="98" dur="166" decel="50000">
                                          <p:stCondLst>
                                            <p:cond delay="1338"/>
                                          </p:stCondLst>
                                        </p:cTn>
                                        <p:tgtEl>
                                          <p:spTgt spid="40"/>
                                        </p:tgtEl>
                                      </p:cBhvr>
                                      <p:to x="100000" y="100000"/>
                                    </p:animScale>
                                    <p:animScale>
                                      <p:cBhvr>
                                        <p:cTn id="99" dur="26">
                                          <p:stCondLst>
                                            <p:cond delay="1642"/>
                                          </p:stCondLst>
                                        </p:cTn>
                                        <p:tgtEl>
                                          <p:spTgt spid="40"/>
                                        </p:tgtEl>
                                      </p:cBhvr>
                                      <p:to x="100000" y="90000"/>
                                    </p:animScale>
                                    <p:animScale>
                                      <p:cBhvr>
                                        <p:cTn id="100" dur="166" decel="50000">
                                          <p:stCondLst>
                                            <p:cond delay="1668"/>
                                          </p:stCondLst>
                                        </p:cTn>
                                        <p:tgtEl>
                                          <p:spTgt spid="40"/>
                                        </p:tgtEl>
                                      </p:cBhvr>
                                      <p:to x="100000" y="100000"/>
                                    </p:animScale>
                                    <p:animScale>
                                      <p:cBhvr>
                                        <p:cTn id="101" dur="26">
                                          <p:stCondLst>
                                            <p:cond delay="1808"/>
                                          </p:stCondLst>
                                        </p:cTn>
                                        <p:tgtEl>
                                          <p:spTgt spid="40"/>
                                        </p:tgtEl>
                                      </p:cBhvr>
                                      <p:to x="100000" y="95000"/>
                                    </p:animScale>
                                    <p:animScale>
                                      <p:cBhvr>
                                        <p:cTn id="102" dur="166" decel="50000">
                                          <p:stCondLst>
                                            <p:cond delay="1834"/>
                                          </p:stCondLst>
                                        </p:cTn>
                                        <p:tgtEl>
                                          <p:spTgt spid="40"/>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4" presetClass="exit" presetSubtype="10" fill="hold" grpId="1" nodeType="clickEffect">
                                  <p:stCondLst>
                                    <p:cond delay="0"/>
                                  </p:stCondLst>
                                  <p:childTnLst>
                                    <p:animEffect transition="out" filter="randombar(horizontal)">
                                      <p:cBhvr>
                                        <p:cTn id="106" dur="500"/>
                                        <p:tgtEl>
                                          <p:spTgt spid="40"/>
                                        </p:tgtEl>
                                      </p:cBhvr>
                                    </p:animEffect>
                                    <p:set>
                                      <p:cBhvr>
                                        <p:cTn id="10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8930"/>
                  </p:tgtEl>
                </p:cond>
              </p:nextCondLst>
            </p:seq>
          </p:childTnLst>
        </p:cTn>
      </p:par>
    </p:tnLst>
    <p:bldLst>
      <p:bldP spid="22" grpId="0" animBg="1"/>
      <p:bldP spid="22" grpId="1" animBg="1"/>
      <p:bldP spid="34" grpId="0" animBg="1"/>
      <p:bldP spid="34" grpId="1" animBg="1"/>
      <p:bldP spid="39" grpId="0" animBg="1"/>
      <p:bldP spid="39" grpId="1" animBg="1"/>
      <p:bldP spid="40" grpId="0" animBg="1"/>
      <p:bldP spid="4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组合 7"/>
          <p:cNvGrpSpPr/>
          <p:nvPr/>
        </p:nvGrpSpPr>
        <p:grpSpPr>
          <a:xfrm flipH="1">
            <a:off x="-4762" y="531813"/>
            <a:ext cx="6108700" cy="363537"/>
            <a:chOff x="283681" y="2459690"/>
            <a:chExt cx="6109250" cy="363336"/>
          </a:xfrm>
        </p:grpSpPr>
        <p:cxnSp>
          <p:nvCxnSpPr>
            <p:cNvPr id="3994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994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994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7"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5. Text A (1).wmv">
            <a:hlinkClick r:id="" action="ppaction://media"/>
          </p:cNvPr>
          <p:cNvPicPr>
            <a:picLocks noRot="1" noChangeAspect="1"/>
          </p:cNvPicPr>
          <p:nvPr>
            <a:videoFile r:link="rId2"/>
            <p:extLst>
              <p:ext uri="{DAA4B4D4-6D71-4841-9C94-3DE7FCFB9230}">
                <p14:media xmlns="" xmlns:p14="http://schemas.microsoft.com/office/powerpoint/2010/main" r:link="rId7"/>
              </p:ext>
            </p:extLst>
          </p:nvPr>
        </p:nvPicPr>
        <p:blipFill>
          <a:blip r:embed="rId8" cstate="print"/>
          <a:stretch>
            <a:fillRect/>
          </a:stretch>
        </p:blipFill>
        <p:spPr>
          <a:xfrm>
            <a:off x="3667125" y="1790700"/>
            <a:ext cx="7089775" cy="39878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 Text A (2).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2311400" y="858838"/>
            <a:ext cx="9423400" cy="53006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矩形 17"/>
          <p:cNvSpPr/>
          <p:nvPr/>
        </p:nvSpPr>
        <p:spPr>
          <a:xfrm>
            <a:off x="3571875" y="830263"/>
            <a:ext cx="6853238" cy="522287"/>
          </a:xfrm>
          <a:prstGeom prst="rect">
            <a:avLst/>
          </a:prstGeom>
          <a:noFill/>
          <a:ln w="9525">
            <a:noFill/>
          </a:ln>
        </p:spPr>
        <p:txBody>
          <a:bodyPr wrap="none">
            <a:spAutoFit/>
          </a:bodyPr>
          <a:lstStyle/>
          <a:p>
            <a:r>
              <a:rPr lang="en-US" altLang="zh-CN" sz="2800" b="1" dirty="0">
                <a:solidFill>
                  <a:srgbClr val="F8AD41"/>
                </a:solidFill>
                <a:latin typeface="Comic Sans MS" panose="030F0702030302020204" pitchFamily="66" charset="0"/>
              </a:rPr>
              <a:t>Big Lessons I Learnt in My First Year</a:t>
            </a:r>
            <a:endParaRPr lang="zh-CN" altLang="en-US" sz="2800" b="1" dirty="0">
              <a:solidFill>
                <a:srgbClr val="F8AD41"/>
              </a:solidFill>
              <a:latin typeface="Comic Sans MS" panose="030F0702030302020204" pitchFamily="66" charset="0"/>
            </a:endParaRPr>
          </a:p>
        </p:txBody>
      </p:sp>
      <p:sp>
        <p:nvSpPr>
          <p:cNvPr id="41987" name="MH_Other_3"/>
          <p:cNvSpPr/>
          <p:nvPr>
            <p:custDataLst>
              <p:tags r:id="rId1"/>
            </p:custDataLst>
          </p:nvPr>
        </p:nvSpPr>
        <p:spPr>
          <a:xfrm>
            <a:off x="796925" y="1816100"/>
            <a:ext cx="2536825" cy="655638"/>
          </a:xfrm>
          <a:prstGeom prst="ellipse">
            <a:avLst/>
          </a:prstGeom>
          <a:solidFill>
            <a:srgbClr val="FFAD41"/>
          </a:solidFill>
          <a:ln w="9525">
            <a:noFill/>
          </a:ln>
        </p:spPr>
        <p:txBody>
          <a:bodyPr lIns="0" tIns="0" rIns="0" bIns="0" anchor="ctr" anchorCtr="0"/>
          <a:lstStyle/>
          <a:p>
            <a:pPr algn="ctr"/>
            <a:r>
              <a:rPr lang="en-US" altLang="zh-CN" sz="2800" b="1" dirty="0">
                <a:solidFill>
                  <a:srgbClr val="FFFFFF"/>
                </a:solidFill>
                <a:latin typeface="Calibri" panose="020F0502020204030204" pitchFamily="34" charset="0"/>
                <a:ea typeface="微软雅黑" panose="020B0503020204020204" pitchFamily="34" charset="-122"/>
              </a:rPr>
              <a:t>New Words</a:t>
            </a:r>
            <a:endParaRPr lang="zh-CN" altLang="en-US" sz="2800" b="1" dirty="0">
              <a:solidFill>
                <a:srgbClr val="FFFFFF"/>
              </a:solidFill>
              <a:latin typeface="Calibri" panose="020F0502020204030204" pitchFamily="34" charset="0"/>
              <a:ea typeface="微软雅黑" panose="020B0503020204020204" pitchFamily="34" charset="-122"/>
            </a:endParaRPr>
          </a:p>
        </p:txBody>
      </p:sp>
      <p:sp>
        <p:nvSpPr>
          <p:cNvPr id="41988" name="矩形 20"/>
          <p:cNvSpPr/>
          <p:nvPr/>
        </p:nvSpPr>
        <p:spPr>
          <a:xfrm>
            <a:off x="3571875" y="2654300"/>
            <a:ext cx="7880350" cy="2892425"/>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1 </a:t>
            </a:r>
            <a:r>
              <a:rPr lang="en-US" altLang="zh-CN" sz="2000" b="1" dirty="0">
                <a:solidFill>
                  <a:schemeClr val="accent1"/>
                </a:solidFill>
                <a:latin typeface="Calibri" panose="020F0502020204030204" pitchFamily="34" charset="0"/>
              </a:rPr>
              <a:t>self-directed</a:t>
            </a:r>
            <a:r>
              <a:rPr lang="en-US" altLang="zh-CN" sz="2000" b="1" dirty="0">
                <a:latin typeface="Calibri" panose="020F0502020204030204" pitchFamily="34" charset="0"/>
              </a:rPr>
              <a:t> /ˌselfdɪ'rektɪd/            </a:t>
            </a:r>
            <a:r>
              <a:rPr lang="en-US" altLang="zh-CN" sz="2000" b="1" i="1" dirty="0">
                <a:latin typeface="Calibri" panose="020F0502020204030204" pitchFamily="34" charset="0"/>
              </a:rPr>
              <a:t>adj. </a:t>
            </a:r>
            <a:r>
              <a:rPr lang="zh-CN" altLang="en-US" sz="2000" b="1" i="1" dirty="0">
                <a:latin typeface="Calibri" panose="020F0502020204030204" pitchFamily="34" charset="0"/>
              </a:rPr>
              <a:t>自主的；自我指导的</a:t>
            </a:r>
          </a:p>
          <a:p>
            <a:pPr>
              <a:lnSpc>
                <a:spcPct val="130000"/>
              </a:lnSpc>
            </a:pPr>
            <a:r>
              <a:rPr lang="en-US" altLang="zh-CN" sz="2000" b="1" dirty="0">
                <a:latin typeface="Calibri" panose="020F0502020204030204" pitchFamily="34" charset="0"/>
              </a:rPr>
              <a:t>2 </a:t>
            </a:r>
            <a:r>
              <a:rPr lang="en-US" altLang="zh-CN" sz="2000" b="1" dirty="0">
                <a:solidFill>
                  <a:schemeClr val="accent1"/>
                </a:solidFill>
                <a:latin typeface="Calibri" panose="020F0502020204030204" pitchFamily="34" charset="0"/>
              </a:rPr>
              <a:t>due</a:t>
            </a:r>
            <a:r>
              <a:rPr lang="en-US" altLang="zh-CN" sz="2000" b="1" dirty="0">
                <a:latin typeface="Calibri" panose="020F0502020204030204" pitchFamily="34" charset="0"/>
              </a:rPr>
              <a:t> /djuː/                                            </a:t>
            </a:r>
            <a:r>
              <a:rPr lang="en-US" altLang="zh-CN" sz="2000" b="1" i="1" dirty="0">
                <a:latin typeface="Calibri" panose="020F0502020204030204" pitchFamily="34" charset="0"/>
              </a:rPr>
              <a:t>adj. </a:t>
            </a:r>
            <a:r>
              <a:rPr lang="zh-CN" altLang="en-US" sz="2000" b="1" i="1" dirty="0">
                <a:latin typeface="Calibri" panose="020F0502020204030204" pitchFamily="34" charset="0"/>
              </a:rPr>
              <a:t>预期的；到期的</a:t>
            </a:r>
          </a:p>
          <a:p>
            <a:pPr>
              <a:lnSpc>
                <a:spcPct val="130000"/>
              </a:lnSpc>
            </a:pPr>
            <a:r>
              <a:rPr lang="en-US" altLang="zh-CN" sz="2000" b="1" dirty="0">
                <a:latin typeface="Calibri" panose="020F0502020204030204" pitchFamily="34" charset="0"/>
              </a:rPr>
              <a:t>3 </a:t>
            </a:r>
            <a:r>
              <a:rPr lang="en-US" altLang="zh-CN" sz="2000" b="1" dirty="0">
                <a:solidFill>
                  <a:schemeClr val="accent1"/>
                </a:solidFill>
                <a:latin typeface="Calibri" panose="020F0502020204030204" pitchFamily="34" charset="0"/>
              </a:rPr>
              <a:t>whether </a:t>
            </a:r>
            <a:r>
              <a:rPr lang="en-US" altLang="zh-CN" sz="2000" b="1" dirty="0">
                <a:latin typeface="Calibri" panose="020F0502020204030204" pitchFamily="34" charset="0"/>
              </a:rPr>
              <a:t>/'weðə(r)/                           </a:t>
            </a:r>
            <a:r>
              <a:rPr lang="en-US" altLang="zh-CN" sz="2000" b="1" i="1" dirty="0">
                <a:latin typeface="Calibri" panose="020F0502020204030204" pitchFamily="34" charset="0"/>
              </a:rPr>
              <a:t>conj. </a:t>
            </a:r>
            <a:r>
              <a:rPr lang="zh-CN" altLang="en-US" sz="2000" b="1" i="1" dirty="0">
                <a:latin typeface="Calibri" panose="020F0502020204030204" pitchFamily="34" charset="0"/>
              </a:rPr>
              <a:t>是否；不论</a:t>
            </a:r>
          </a:p>
          <a:p>
            <a:pPr>
              <a:lnSpc>
                <a:spcPct val="130000"/>
              </a:lnSpc>
            </a:pPr>
            <a:r>
              <a:rPr lang="en-US" altLang="zh-CN" sz="2000" b="1" dirty="0">
                <a:latin typeface="Calibri" panose="020F0502020204030204" pitchFamily="34" charset="0"/>
              </a:rPr>
              <a:t>4 </a:t>
            </a:r>
            <a:r>
              <a:rPr lang="en-US" altLang="zh-CN" sz="2000" b="1" dirty="0">
                <a:solidFill>
                  <a:schemeClr val="accent1"/>
                </a:solidFill>
                <a:latin typeface="Calibri" panose="020F0502020204030204" pitchFamily="34" charset="0"/>
              </a:rPr>
              <a:t>force</a:t>
            </a:r>
            <a:r>
              <a:rPr lang="en-US" altLang="zh-CN" sz="2000" b="1" dirty="0">
                <a:latin typeface="Calibri" panose="020F0502020204030204" pitchFamily="34" charset="0"/>
              </a:rPr>
              <a:t> /fɔːs/                                           </a:t>
            </a:r>
            <a:r>
              <a:rPr lang="en-US" altLang="zh-CN" sz="2000" b="1" i="1" dirty="0">
                <a:latin typeface="Calibri" panose="020F0502020204030204" pitchFamily="34" charset="0"/>
              </a:rPr>
              <a:t>vt. </a:t>
            </a:r>
            <a:r>
              <a:rPr lang="zh-CN" altLang="en-US" sz="2000" b="1" i="1" dirty="0">
                <a:latin typeface="Calibri" panose="020F0502020204030204" pitchFamily="34" charset="0"/>
              </a:rPr>
              <a:t>强迫；迫使</a:t>
            </a:r>
          </a:p>
          <a:p>
            <a:pPr>
              <a:lnSpc>
                <a:spcPct val="130000"/>
              </a:lnSpc>
            </a:pPr>
            <a:r>
              <a:rPr lang="en-US" altLang="zh-CN" sz="2000" b="1" i="1" dirty="0">
                <a:latin typeface="Calibri" panose="020F0502020204030204" pitchFamily="34" charset="0"/>
              </a:rPr>
              <a:t>                                                                   n. </a:t>
            </a:r>
            <a:r>
              <a:rPr lang="zh-CN" altLang="en-US" sz="2000" b="1" i="1" dirty="0">
                <a:latin typeface="Calibri" panose="020F0502020204030204" pitchFamily="34" charset="0"/>
              </a:rPr>
              <a:t>力量；武力</a:t>
            </a:r>
            <a:endParaRPr lang="en-US" altLang="zh-CN" sz="2000" b="1" i="1" dirty="0">
              <a:latin typeface="Calibri" panose="020F0502020204030204" pitchFamily="34" charset="0"/>
            </a:endParaRPr>
          </a:p>
          <a:p>
            <a:pPr>
              <a:lnSpc>
                <a:spcPct val="130000"/>
              </a:lnSpc>
            </a:pPr>
            <a:r>
              <a:rPr lang="en-US" altLang="zh-CN" sz="2000" b="1" dirty="0">
                <a:latin typeface="Calibri" panose="020F0502020204030204" pitchFamily="34" charset="0"/>
              </a:rPr>
              <a:t>5 </a:t>
            </a:r>
            <a:r>
              <a:rPr lang="en-US" altLang="zh-CN" sz="2000" b="1" dirty="0">
                <a:solidFill>
                  <a:schemeClr val="accent1"/>
                </a:solidFill>
                <a:latin typeface="Calibri" panose="020F0502020204030204" pitchFamily="34" charset="0"/>
              </a:rPr>
              <a:t>decide</a:t>
            </a:r>
            <a:r>
              <a:rPr lang="en-US" altLang="zh-CN" sz="2000" b="1" dirty="0">
                <a:latin typeface="Calibri" panose="020F0502020204030204" pitchFamily="34" charset="0"/>
              </a:rPr>
              <a:t> /dɪ'saɪd/                                  </a:t>
            </a:r>
            <a:r>
              <a:rPr lang="en-US" altLang="zh-CN" sz="2000" b="1" i="1" dirty="0">
                <a:latin typeface="Calibri" panose="020F0502020204030204" pitchFamily="34" charset="0"/>
              </a:rPr>
              <a:t>v. </a:t>
            </a:r>
            <a:r>
              <a:rPr lang="zh-CN" altLang="en-US" sz="2000" b="1" i="1" dirty="0">
                <a:latin typeface="Calibri" panose="020F0502020204030204" pitchFamily="34" charset="0"/>
              </a:rPr>
              <a:t>决定；下决心</a:t>
            </a:r>
          </a:p>
          <a:p>
            <a:pPr>
              <a:lnSpc>
                <a:spcPct val="130000"/>
              </a:lnSpc>
            </a:pPr>
            <a:endParaRPr lang="zh-CN" altLang="en-US" sz="2000" dirty="0">
              <a:latin typeface="Calibri" panose="020F0502020204030204" pitchFamily="34" charset="0"/>
            </a:endParaRPr>
          </a:p>
        </p:txBody>
      </p:sp>
      <p:pic>
        <p:nvPicPr>
          <p:cNvPr id="5" name="Picture 2" descr="C:\Users\xiaanwen\Desktop\播放.png"/>
          <p:cNvPicPr>
            <a:picLocks noChangeAspect="1"/>
          </p:cNvPicPr>
          <p:nvPr/>
        </p:nvPicPr>
        <p:blipFill>
          <a:blip r:embed="rId4" cstate="print"/>
          <a:srcRect t="8850" b="8286"/>
          <a:stretch>
            <a:fillRect/>
          </a:stretch>
        </p:blipFill>
        <p:spPr>
          <a:xfrm>
            <a:off x="584200" y="2798763"/>
            <a:ext cx="1071563" cy="712787"/>
          </a:xfrm>
          <a:prstGeom prst="rect">
            <a:avLst/>
          </a:prstGeom>
          <a:noFill/>
          <a:ln w="9525">
            <a:noFill/>
          </a:ln>
        </p:spPr>
      </p:pic>
      <p:pic>
        <p:nvPicPr>
          <p:cNvPr id="6" name="A1.mp3">
            <a:hlinkClick r:id="" action="ppaction://media"/>
          </p:cNvPr>
          <p:cNvPicPr>
            <a:picLocks noRot="1" noChangeAspect="1"/>
          </p:cNvPicPr>
          <p:nvPr>
            <a:audioFile r:link="rId2"/>
            <p:extLst>
              <p:ext uri="{DAA4B4D4-6D71-4841-9C94-3DE7FCFB9230}">
                <p14:media xmlns="" xmlns:p14="http://schemas.microsoft.com/office/powerpoint/2010/main" r:link="rId5"/>
              </p:ext>
            </p:extLst>
          </p:nvPr>
        </p:nvPicPr>
        <p:blipFill>
          <a:blip r:embed="rId6" cstate="print"/>
          <a:stretch>
            <a:fillRect/>
          </a:stretch>
        </p:blipFill>
        <p:spPr>
          <a:xfrm>
            <a:off x="12192000" y="736600"/>
            <a:ext cx="304800" cy="3048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6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862" fill="hold"/>
                                        <p:tgtEl>
                                          <p:spTgt spid="6"/>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11760" y="288290"/>
            <a:ext cx="10904855" cy="1322070"/>
          </a:xfrm>
          <a:prstGeom prst="rect">
            <a:avLst/>
          </a:prstGeom>
          <a:noFill/>
          <a:ln w="9525">
            <a:noFill/>
          </a:ln>
        </p:spPr>
        <p:txBody>
          <a:bodyPr wrap="square">
            <a:spAutoFit/>
          </a:bodyPr>
          <a:lstStyle/>
          <a:p>
            <a:r>
              <a:rPr lang="zh-CN" sz="4000" b="1">
                <a:latin typeface="Times New Roman" panose="02020603050405020304" pitchFamily="18" charset="0"/>
                <a:ea typeface="宋体" panose="02010600030101010101" pitchFamily="2" charset="-122"/>
              </a:rPr>
              <a:t>“开学第一课”</a:t>
            </a:r>
          </a:p>
          <a:p>
            <a:r>
              <a:rPr lang="zh-CN" sz="4000" b="1">
                <a:latin typeface="Times New Roman" panose="02020603050405020304" pitchFamily="18" charset="0"/>
                <a:ea typeface="宋体" panose="02010600030101010101" pitchFamily="2" charset="-122"/>
              </a:rPr>
              <a:t>许渊冲演讲：翻译，向世界讲好中国故事</a:t>
            </a:r>
            <a:endParaRPr lang="zh-CN" altLang="en-US" sz="4000" b="1">
              <a:latin typeface="Times New Roman" panose="02020603050405020304" pitchFamily="18" charset="0"/>
              <a:ea typeface="宋体" panose="02010600030101010101" pitchFamily="2" charset="-122"/>
            </a:endParaRPr>
          </a:p>
        </p:txBody>
      </p:sp>
      <p:pic>
        <p:nvPicPr>
          <p:cNvPr id="3" name="图片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2890" y="1763395"/>
            <a:ext cx="6794500" cy="4304665"/>
          </a:xfrm>
          <a:prstGeom prst="rect">
            <a:avLst/>
          </a:prstGeom>
          <a:effectLst>
            <a:softEdge rad="63500"/>
          </a:effectLst>
        </p:spPr>
      </p:pic>
      <p:sp>
        <p:nvSpPr>
          <p:cNvPr id="2" name="文本框 1"/>
          <p:cNvSpPr txBox="1"/>
          <p:nvPr/>
        </p:nvSpPr>
        <p:spPr>
          <a:xfrm>
            <a:off x="5961380" y="1610360"/>
            <a:ext cx="5186680" cy="1938020"/>
          </a:xfrm>
          <a:prstGeom prst="rect">
            <a:avLst/>
          </a:prstGeom>
          <a:solidFill>
            <a:schemeClr val="accent1">
              <a:lumMod val="40000"/>
              <a:lumOff val="60000"/>
            </a:schemeClr>
          </a:solidFill>
          <a:effectLst>
            <a:softEdge rad="31750"/>
          </a:effectLst>
        </p:spPr>
        <p:txBody>
          <a:bodyPr wrap="square" rtlCol="0" anchor="t">
            <a:spAutoFit/>
          </a:bodyPr>
          <a:lstStyle/>
          <a:p>
            <a:r>
              <a:rPr lang="zh-CN" altLang="en-US" sz="2400" b="1">
                <a:solidFill>
                  <a:schemeClr val="bg1"/>
                </a:solidFill>
              </a:rPr>
              <a:t>2010年获得"中国翻译文化终身成就奖" ，2014年8月2日许渊冲荣获国际翻译界最高奖项之一的"北极光"杰出文学翻译奖 ，系首位获此殊荣亚洲翻译家。</a:t>
            </a:r>
          </a:p>
        </p:txBody>
      </p:sp>
      <p:sp>
        <p:nvSpPr>
          <p:cNvPr id="4" name="文本框 3"/>
          <p:cNvSpPr txBox="1"/>
          <p:nvPr/>
        </p:nvSpPr>
        <p:spPr>
          <a:xfrm>
            <a:off x="6438265" y="4043680"/>
            <a:ext cx="5634355" cy="2245360"/>
          </a:xfrm>
          <a:prstGeom prst="rect">
            <a:avLst/>
          </a:prstGeom>
          <a:solidFill>
            <a:schemeClr val="accent5">
              <a:lumMod val="20000"/>
              <a:lumOff val="80000"/>
            </a:schemeClr>
          </a:solidFill>
          <a:effectLst>
            <a:softEdge rad="31750"/>
          </a:effectLst>
        </p:spPr>
        <p:txBody>
          <a:bodyPr wrap="square" rtlCol="0" anchor="t">
            <a:spAutoFit/>
          </a:bodyPr>
          <a:lstStyle/>
          <a:p>
            <a:r>
              <a:rPr lang="zh-CN" altLang="en-US" sz="2800" b="1">
                <a:solidFill>
                  <a:schemeClr val="tx1"/>
                </a:solidFill>
              </a:rPr>
              <a:t>在国内外出版中、英、法文著译六十本，包括《诗经》、《楚辞》、《李白诗选》、《西厢记》、《红与黑》、《包法利夫人》、《追忆似水年华》等中外名著。</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1"/>
          <p:cNvSpPr/>
          <p:nvPr/>
        </p:nvSpPr>
        <p:spPr>
          <a:xfrm>
            <a:off x="3125788" y="398463"/>
            <a:ext cx="8605837" cy="5692775"/>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6 </a:t>
            </a:r>
            <a:r>
              <a:rPr lang="en-US" altLang="zh-CN" sz="2000" b="1" dirty="0">
                <a:solidFill>
                  <a:schemeClr val="accent1"/>
                </a:solidFill>
                <a:latin typeface="Calibri" panose="020F0502020204030204" pitchFamily="34" charset="0"/>
              </a:rPr>
              <a:t>comfort </a:t>
            </a:r>
            <a:r>
              <a:rPr lang="en-US" altLang="zh-CN" sz="2000" b="1" dirty="0">
                <a:latin typeface="Calibri" panose="020F0502020204030204" pitchFamily="34" charset="0"/>
              </a:rPr>
              <a:t>/'kʌmfət/                                       </a:t>
            </a:r>
            <a:r>
              <a:rPr lang="en-US" altLang="zh-CN" sz="2000" b="1" i="1" dirty="0">
                <a:latin typeface="Calibri" panose="020F0502020204030204" pitchFamily="34" charset="0"/>
              </a:rPr>
              <a:t>n. </a:t>
            </a:r>
            <a:r>
              <a:rPr lang="zh-CN" altLang="en-US" sz="2000" b="1" i="1" dirty="0">
                <a:latin typeface="Calibri" panose="020F0502020204030204" pitchFamily="34" charset="0"/>
              </a:rPr>
              <a:t>舒适；安慰</a:t>
            </a:r>
          </a:p>
          <a:p>
            <a:pPr>
              <a:lnSpc>
                <a:spcPct val="130000"/>
              </a:lnSpc>
            </a:pPr>
            <a:r>
              <a:rPr lang="en-US" altLang="zh-CN" sz="2000" i="1" dirty="0">
                <a:latin typeface="Calibri" panose="020F0502020204030204" pitchFamily="34" charset="0"/>
              </a:rPr>
              <a:t>                                                                            vt. </a:t>
            </a:r>
            <a:r>
              <a:rPr lang="zh-CN" altLang="en-US" sz="2000" i="1" dirty="0">
                <a:latin typeface="Calibri" panose="020F0502020204030204" pitchFamily="34" charset="0"/>
              </a:rPr>
              <a:t>安慰</a:t>
            </a:r>
          </a:p>
          <a:p>
            <a:pPr>
              <a:lnSpc>
                <a:spcPct val="130000"/>
              </a:lnSpc>
            </a:pPr>
            <a:r>
              <a:rPr lang="en-US" altLang="zh-CN" sz="2000" b="1" dirty="0">
                <a:latin typeface="Calibri" panose="020F0502020204030204" pitchFamily="34" charset="0"/>
              </a:rPr>
              <a:t>7 </a:t>
            </a:r>
            <a:r>
              <a:rPr lang="en-US" altLang="zh-CN" sz="2000" b="1" dirty="0">
                <a:solidFill>
                  <a:schemeClr val="accent1"/>
                </a:solidFill>
                <a:latin typeface="Calibri" panose="020F0502020204030204" pitchFamily="34" charset="0"/>
              </a:rPr>
              <a:t>surround</a:t>
            </a:r>
            <a:r>
              <a:rPr lang="en-US" altLang="zh-CN" sz="2000" b="1" dirty="0">
                <a:latin typeface="Calibri" panose="020F0502020204030204" pitchFamily="34" charset="0"/>
              </a:rPr>
              <a:t> /sə'raʊnd/                                   </a:t>
            </a:r>
            <a:r>
              <a:rPr lang="en-US" altLang="zh-CN" sz="2000" b="1" i="1" dirty="0">
                <a:latin typeface="Calibri" panose="020F0502020204030204" pitchFamily="34" charset="0"/>
              </a:rPr>
              <a:t>vt. </a:t>
            </a:r>
            <a:r>
              <a:rPr lang="zh-CN" altLang="en-US" sz="2000" b="1" i="1" dirty="0">
                <a:latin typeface="Calibri" panose="020F0502020204030204" pitchFamily="34" charset="0"/>
              </a:rPr>
              <a:t>围绕；包围</a:t>
            </a:r>
            <a:endParaRPr lang="en-US" altLang="zh-CN" sz="2000" b="1" i="1" dirty="0">
              <a:latin typeface="Calibri" panose="020F0502020204030204" pitchFamily="34" charset="0"/>
            </a:endParaRPr>
          </a:p>
          <a:p>
            <a:pPr>
              <a:lnSpc>
                <a:spcPct val="130000"/>
              </a:lnSpc>
            </a:pPr>
            <a:r>
              <a:rPr lang="en-US" altLang="zh-CN" sz="2000" b="1" dirty="0">
                <a:latin typeface="Calibri" panose="020F0502020204030204" pitchFamily="34" charset="0"/>
              </a:rPr>
              <a:t>8 </a:t>
            </a:r>
            <a:r>
              <a:rPr lang="en-US" altLang="zh-CN" sz="2000" b="1" dirty="0">
                <a:solidFill>
                  <a:schemeClr val="accent1"/>
                </a:solidFill>
                <a:latin typeface="Calibri" panose="020F0502020204030204" pitchFamily="34" charset="0"/>
              </a:rPr>
              <a:t>pillow</a:t>
            </a:r>
            <a:r>
              <a:rPr lang="en-US" altLang="zh-CN" sz="2000" b="1" dirty="0">
                <a:latin typeface="Calibri" panose="020F0502020204030204" pitchFamily="34" charset="0"/>
              </a:rPr>
              <a:t> /'pɪləʊ/                                              </a:t>
            </a:r>
            <a:r>
              <a:rPr lang="en-US" altLang="zh-CN" sz="2000" b="1" i="1" dirty="0">
                <a:latin typeface="Calibri" panose="020F0502020204030204" pitchFamily="34" charset="0"/>
              </a:rPr>
              <a:t>n. </a:t>
            </a:r>
            <a:r>
              <a:rPr lang="zh-CN" altLang="en-US" sz="2000" b="1" i="1" dirty="0">
                <a:latin typeface="Calibri" panose="020F0502020204030204" pitchFamily="34" charset="0"/>
              </a:rPr>
              <a:t>枕头</a:t>
            </a:r>
          </a:p>
          <a:p>
            <a:pPr>
              <a:lnSpc>
                <a:spcPct val="130000"/>
              </a:lnSpc>
            </a:pPr>
            <a:r>
              <a:rPr lang="en-US" altLang="zh-CN" sz="2000" b="1" dirty="0">
                <a:latin typeface="Calibri" panose="020F0502020204030204" pitchFamily="34" charset="0"/>
              </a:rPr>
              <a:t>9</a:t>
            </a:r>
            <a:r>
              <a:rPr lang="da-DK" altLang="zh-CN" sz="2000" b="1" dirty="0">
                <a:latin typeface="Calibri" panose="020F0502020204030204" pitchFamily="34" charset="0"/>
              </a:rPr>
              <a:t> </a:t>
            </a:r>
            <a:r>
              <a:rPr lang="da-DK" altLang="zh-CN" sz="2000" b="1" dirty="0">
                <a:solidFill>
                  <a:schemeClr val="accent1"/>
                </a:solidFill>
                <a:latin typeface="Calibri" panose="020F0502020204030204" pitchFamily="34" charset="0"/>
              </a:rPr>
              <a:t>blanket</a:t>
            </a:r>
            <a:r>
              <a:rPr lang="da-DK" altLang="zh-CN" sz="2000" b="1" dirty="0">
                <a:latin typeface="Calibri" panose="020F0502020204030204" pitchFamily="34" charset="0"/>
              </a:rPr>
              <a:t> /'blæŋkɪt/                                       </a:t>
            </a:r>
            <a:r>
              <a:rPr lang="da-DK" altLang="zh-CN" sz="2000" b="1" i="1" dirty="0">
                <a:latin typeface="Calibri" panose="020F0502020204030204" pitchFamily="34" charset="0"/>
              </a:rPr>
              <a:t>n. </a:t>
            </a:r>
            <a:r>
              <a:rPr lang="zh-CN" altLang="da-DK" sz="2000" b="1" i="1" dirty="0">
                <a:latin typeface="Calibri" panose="020F0502020204030204" pitchFamily="34" charset="0"/>
              </a:rPr>
              <a:t>毛毯</a:t>
            </a:r>
          </a:p>
          <a:p>
            <a:pPr>
              <a:lnSpc>
                <a:spcPct val="130000"/>
              </a:lnSpc>
            </a:pPr>
            <a:r>
              <a:rPr lang="en-US" altLang="zh-CN" sz="2000" b="1" dirty="0">
                <a:latin typeface="Calibri" panose="020F0502020204030204" pitchFamily="34" charset="0"/>
              </a:rPr>
              <a:t>10 </a:t>
            </a:r>
            <a:r>
              <a:rPr lang="en-US" altLang="zh-CN" sz="2000" b="1" dirty="0">
                <a:solidFill>
                  <a:schemeClr val="accent1"/>
                </a:solidFill>
                <a:latin typeface="Calibri" panose="020F0502020204030204" pitchFamily="34" charset="0"/>
              </a:rPr>
              <a:t>efficient</a:t>
            </a:r>
            <a:r>
              <a:rPr lang="en-US" altLang="zh-CN" sz="2000" b="1" dirty="0">
                <a:latin typeface="Calibri" panose="020F0502020204030204" pitchFamily="34" charset="0"/>
              </a:rPr>
              <a:t> /ɪ'fɪʃnt/                                         </a:t>
            </a:r>
            <a:r>
              <a:rPr lang="en-US" altLang="zh-CN" sz="2000" b="1" i="1" dirty="0">
                <a:latin typeface="Calibri" panose="020F0502020204030204" pitchFamily="34" charset="0"/>
              </a:rPr>
              <a:t>adj. </a:t>
            </a:r>
            <a:r>
              <a:rPr lang="zh-CN" altLang="en-US" sz="2000" b="1" i="1" dirty="0">
                <a:latin typeface="Calibri" panose="020F0502020204030204" pitchFamily="34" charset="0"/>
              </a:rPr>
              <a:t>效率高的；有效的</a:t>
            </a:r>
          </a:p>
          <a:p>
            <a:pPr>
              <a:lnSpc>
                <a:spcPct val="130000"/>
              </a:lnSpc>
            </a:pPr>
            <a:r>
              <a:rPr lang="en-US" altLang="zh-CN" sz="2000" b="1" dirty="0">
                <a:latin typeface="Calibri" panose="020F0502020204030204" pitchFamily="34" charset="0"/>
              </a:rPr>
              <a:t>11 </a:t>
            </a:r>
            <a:r>
              <a:rPr lang="en-US" altLang="zh-CN" sz="2000" b="1" dirty="0">
                <a:solidFill>
                  <a:schemeClr val="accent1"/>
                </a:solidFill>
                <a:latin typeface="Calibri" panose="020F0502020204030204" pitchFamily="34" charset="0"/>
              </a:rPr>
              <a:t>serious</a:t>
            </a:r>
            <a:r>
              <a:rPr lang="en-US" altLang="zh-CN" sz="2000" b="1" dirty="0">
                <a:latin typeface="Calibri" panose="020F0502020204030204" pitchFamily="34" charset="0"/>
              </a:rPr>
              <a:t> /'sɪəriəs/                                        </a:t>
            </a:r>
            <a:r>
              <a:rPr lang="en-US" altLang="zh-CN" sz="2000" b="1" i="1" dirty="0">
                <a:latin typeface="Calibri" panose="020F0502020204030204" pitchFamily="34" charset="0"/>
              </a:rPr>
              <a:t>adj. </a:t>
            </a:r>
            <a:r>
              <a:rPr lang="zh-CN" altLang="en-US" sz="2000" b="1" i="1" dirty="0">
                <a:latin typeface="Calibri" panose="020F0502020204030204" pitchFamily="34" charset="0"/>
              </a:rPr>
              <a:t>严肃的；认真的</a:t>
            </a:r>
          </a:p>
          <a:p>
            <a:pPr>
              <a:lnSpc>
                <a:spcPct val="130000"/>
              </a:lnSpc>
            </a:pPr>
            <a:r>
              <a:rPr lang="en-US" altLang="zh-CN" sz="2000" b="1" dirty="0">
                <a:latin typeface="Calibri" panose="020F0502020204030204" pitchFamily="34" charset="0"/>
              </a:rPr>
              <a:t>12 </a:t>
            </a:r>
            <a:r>
              <a:rPr lang="en-US" altLang="zh-CN" sz="2000" b="1" dirty="0">
                <a:solidFill>
                  <a:schemeClr val="accent1"/>
                </a:solidFill>
                <a:latin typeface="Calibri" panose="020F0502020204030204" pitchFamily="34" charset="0"/>
              </a:rPr>
              <a:t>extra</a:t>
            </a:r>
            <a:r>
              <a:rPr lang="en-US" altLang="zh-CN" sz="2000" b="1" dirty="0">
                <a:latin typeface="Calibri" panose="020F0502020204030204" pitchFamily="34" charset="0"/>
              </a:rPr>
              <a:t> /'ekstrə/                                            </a:t>
            </a:r>
            <a:r>
              <a:rPr lang="en-US" altLang="zh-CN" sz="2000" b="1" i="1" dirty="0">
                <a:latin typeface="Calibri" panose="020F0502020204030204" pitchFamily="34" charset="0"/>
              </a:rPr>
              <a:t>adj. </a:t>
            </a:r>
            <a:r>
              <a:rPr lang="zh-CN" altLang="en-US" sz="2000" b="1" i="1" dirty="0">
                <a:latin typeface="Calibri" panose="020F0502020204030204" pitchFamily="34" charset="0"/>
              </a:rPr>
              <a:t>额外的</a:t>
            </a:r>
          </a:p>
          <a:p>
            <a:pPr>
              <a:lnSpc>
                <a:spcPct val="130000"/>
              </a:lnSpc>
            </a:pPr>
            <a:r>
              <a:rPr lang="en-US" altLang="zh-CN" sz="2000" b="1" dirty="0">
                <a:latin typeface="Calibri" panose="020F0502020204030204" pitchFamily="34" charset="0"/>
              </a:rPr>
              <a:t>13 </a:t>
            </a:r>
            <a:r>
              <a:rPr lang="en-US" altLang="zh-CN" sz="2000" b="1" dirty="0">
                <a:solidFill>
                  <a:schemeClr val="accent1"/>
                </a:solidFill>
                <a:latin typeface="Calibri" panose="020F0502020204030204" pitchFamily="34" charset="0"/>
              </a:rPr>
              <a:t>like-minded</a:t>
            </a:r>
            <a:r>
              <a:rPr lang="en-US" altLang="zh-CN" sz="2000" b="1" dirty="0">
                <a:latin typeface="Calibri" panose="020F0502020204030204" pitchFamily="34" charset="0"/>
              </a:rPr>
              <a:t> /ˌlaɪk'maɪndɪd/                   </a:t>
            </a:r>
            <a:r>
              <a:rPr lang="en-US" altLang="zh-CN" sz="2000" b="1" i="1" dirty="0">
                <a:latin typeface="Calibri" panose="020F0502020204030204" pitchFamily="34" charset="0"/>
              </a:rPr>
              <a:t>adj. </a:t>
            </a:r>
            <a:r>
              <a:rPr lang="zh-CN" altLang="en-US" sz="2000" b="1" i="1" dirty="0">
                <a:latin typeface="Calibri" panose="020F0502020204030204" pitchFamily="34" charset="0"/>
              </a:rPr>
              <a:t>想法相同的；志趣相投的</a:t>
            </a:r>
          </a:p>
          <a:p>
            <a:pPr>
              <a:lnSpc>
                <a:spcPct val="130000"/>
              </a:lnSpc>
            </a:pPr>
            <a:r>
              <a:rPr lang="en-US" altLang="zh-CN" sz="2000" b="1" dirty="0">
                <a:latin typeface="Calibri" panose="020F0502020204030204" pitchFamily="34" charset="0"/>
              </a:rPr>
              <a:t>14 </a:t>
            </a:r>
            <a:r>
              <a:rPr lang="en-US" altLang="zh-CN" sz="2000" b="1" dirty="0">
                <a:solidFill>
                  <a:schemeClr val="accent1"/>
                </a:solidFill>
                <a:latin typeface="Calibri" panose="020F0502020204030204" pitchFamily="34" charset="0"/>
              </a:rPr>
              <a:t>struggle</a:t>
            </a:r>
            <a:r>
              <a:rPr lang="en-US" altLang="zh-CN" sz="2000" b="1" dirty="0">
                <a:latin typeface="Calibri" panose="020F0502020204030204" pitchFamily="34" charset="0"/>
              </a:rPr>
              <a:t> /'strʌgl/                                        </a:t>
            </a:r>
            <a:r>
              <a:rPr lang="en-US" altLang="zh-CN" sz="2000" b="1" i="1" dirty="0">
                <a:latin typeface="Calibri" panose="020F0502020204030204" pitchFamily="34" charset="0"/>
              </a:rPr>
              <a:t>v. &amp; n. </a:t>
            </a:r>
            <a:r>
              <a:rPr lang="zh-CN" altLang="en-US" sz="2000" b="1" i="1" dirty="0">
                <a:latin typeface="Calibri" panose="020F0502020204030204" pitchFamily="34" charset="0"/>
              </a:rPr>
              <a:t>奋斗，努力；挣扎</a:t>
            </a:r>
          </a:p>
          <a:p>
            <a:pPr>
              <a:lnSpc>
                <a:spcPct val="130000"/>
              </a:lnSpc>
            </a:pPr>
            <a:r>
              <a:rPr lang="en-US" altLang="zh-CN" sz="2000" b="1" dirty="0">
                <a:latin typeface="Calibri" panose="020F0502020204030204" pitchFamily="34" charset="0"/>
              </a:rPr>
              <a:t>15 </a:t>
            </a:r>
            <a:r>
              <a:rPr lang="en-US" altLang="zh-CN" sz="2000" b="1" dirty="0">
                <a:solidFill>
                  <a:schemeClr val="accent1"/>
                </a:solidFill>
                <a:latin typeface="Calibri" panose="020F0502020204030204" pitchFamily="34" charset="0"/>
              </a:rPr>
              <a:t>grasp</a:t>
            </a:r>
            <a:r>
              <a:rPr lang="en-US" altLang="zh-CN" sz="2000" b="1" dirty="0">
                <a:latin typeface="Calibri" panose="020F0502020204030204" pitchFamily="34" charset="0"/>
              </a:rPr>
              <a:t> /grɑːsp/                                            </a:t>
            </a:r>
            <a:r>
              <a:rPr lang="en-US" altLang="zh-CN" sz="2000" b="1" i="1" dirty="0">
                <a:latin typeface="Calibri" panose="020F0502020204030204" pitchFamily="34" charset="0"/>
              </a:rPr>
              <a:t>v. &amp; n. </a:t>
            </a:r>
            <a:r>
              <a:rPr lang="zh-CN" altLang="en-US" sz="2000" b="1" i="1" dirty="0">
                <a:latin typeface="Calibri" panose="020F0502020204030204" pitchFamily="34" charset="0"/>
              </a:rPr>
              <a:t>理解；抓住</a:t>
            </a:r>
          </a:p>
          <a:p>
            <a:pPr>
              <a:lnSpc>
                <a:spcPct val="130000"/>
              </a:lnSpc>
            </a:pPr>
            <a:r>
              <a:rPr lang="en-US" altLang="zh-CN" sz="2000" b="1" dirty="0">
                <a:latin typeface="Calibri" panose="020F0502020204030204" pitchFamily="34" charset="0"/>
              </a:rPr>
              <a:t>16 </a:t>
            </a:r>
            <a:r>
              <a:rPr lang="en-US" altLang="zh-CN" sz="2000" b="1" dirty="0">
                <a:solidFill>
                  <a:schemeClr val="accent1"/>
                </a:solidFill>
                <a:latin typeface="Calibri" panose="020F0502020204030204" pitchFamily="34" charset="0"/>
              </a:rPr>
              <a:t>concept</a:t>
            </a:r>
            <a:r>
              <a:rPr lang="en-US" altLang="zh-CN" sz="2000" b="1" dirty="0">
                <a:latin typeface="Calibri" panose="020F0502020204030204" pitchFamily="34" charset="0"/>
              </a:rPr>
              <a:t> /'kɒnsept/                                   </a:t>
            </a:r>
            <a:r>
              <a:rPr lang="en-US" altLang="zh-CN" sz="2000" b="1" i="1" dirty="0">
                <a:latin typeface="Calibri" panose="020F0502020204030204" pitchFamily="34" charset="0"/>
              </a:rPr>
              <a:t>n. </a:t>
            </a:r>
            <a:r>
              <a:rPr lang="zh-CN" altLang="en-US" sz="2000" b="1" i="1" dirty="0">
                <a:latin typeface="Calibri" panose="020F0502020204030204" pitchFamily="34" charset="0"/>
              </a:rPr>
              <a:t>概念；观念</a:t>
            </a:r>
          </a:p>
          <a:p>
            <a:pPr>
              <a:lnSpc>
                <a:spcPct val="130000"/>
              </a:lnSpc>
            </a:pPr>
            <a:r>
              <a:rPr lang="fr-FR" altLang="zh-CN" sz="2000" b="1" dirty="0">
                <a:latin typeface="Calibri" panose="020F0502020204030204" pitchFamily="34" charset="0"/>
              </a:rPr>
              <a:t>1</a:t>
            </a:r>
            <a:r>
              <a:rPr lang="en-US" altLang="zh-CN" sz="2000" b="1" dirty="0">
                <a:latin typeface="Calibri" panose="020F0502020204030204" pitchFamily="34" charset="0"/>
              </a:rPr>
              <a:t>7</a:t>
            </a:r>
            <a:r>
              <a:rPr lang="fr-FR" altLang="zh-CN" sz="2000" b="1" dirty="0">
                <a:latin typeface="Calibri" panose="020F0502020204030204" pitchFamily="34" charset="0"/>
              </a:rPr>
              <a:t> </a:t>
            </a:r>
            <a:r>
              <a:rPr lang="fr-FR" altLang="zh-CN" sz="2000" b="1" dirty="0">
                <a:solidFill>
                  <a:schemeClr val="accent1"/>
                </a:solidFill>
                <a:latin typeface="Calibri" panose="020F0502020204030204" pitchFamily="34" charset="0"/>
              </a:rPr>
              <a:t>effort</a:t>
            </a:r>
            <a:r>
              <a:rPr lang="fr-FR" altLang="zh-CN" sz="2000" b="1" dirty="0">
                <a:latin typeface="Calibri" panose="020F0502020204030204" pitchFamily="34" charset="0"/>
              </a:rPr>
              <a:t> /'efət/                                              </a:t>
            </a:r>
            <a:r>
              <a:rPr lang="fr-FR" altLang="zh-CN" sz="2000" b="1" i="1" dirty="0">
                <a:latin typeface="Calibri" panose="020F0502020204030204" pitchFamily="34" charset="0"/>
              </a:rPr>
              <a:t>n. </a:t>
            </a:r>
            <a:r>
              <a:rPr lang="zh-CN" altLang="fr-FR" sz="2000" b="1" i="1" dirty="0">
                <a:latin typeface="Calibri" panose="020F0502020204030204" pitchFamily="34" charset="0"/>
              </a:rPr>
              <a:t>努力</a:t>
            </a:r>
          </a:p>
          <a:p>
            <a:pPr>
              <a:lnSpc>
                <a:spcPct val="130000"/>
              </a:lnSpc>
            </a:pPr>
            <a:r>
              <a:rPr lang="en-US" altLang="zh-CN" sz="2000" b="1" dirty="0">
                <a:latin typeface="Calibri" panose="020F0502020204030204" pitchFamily="34" charset="0"/>
              </a:rPr>
              <a:t>18 </a:t>
            </a:r>
            <a:r>
              <a:rPr lang="en-US" altLang="zh-CN" sz="2000" b="1" dirty="0">
                <a:solidFill>
                  <a:schemeClr val="accent1"/>
                </a:solidFill>
                <a:latin typeface="Calibri" panose="020F0502020204030204" pitchFamily="34" charset="0"/>
              </a:rPr>
              <a:t>adjust</a:t>
            </a:r>
            <a:r>
              <a:rPr lang="en-US" altLang="zh-CN" sz="2000" b="1" dirty="0">
                <a:latin typeface="Calibri" panose="020F0502020204030204" pitchFamily="34" charset="0"/>
              </a:rPr>
              <a:t> /ə'dʒʌst/                                         </a:t>
            </a:r>
            <a:r>
              <a:rPr lang="en-US" altLang="zh-CN" sz="2000" b="1" i="1" dirty="0">
                <a:latin typeface="Calibri" panose="020F0502020204030204" pitchFamily="34" charset="0"/>
              </a:rPr>
              <a:t>v. </a:t>
            </a:r>
            <a:r>
              <a:rPr lang="zh-CN" altLang="en-US" sz="2000" b="1" i="1" dirty="0">
                <a:latin typeface="Calibri" panose="020F0502020204030204" pitchFamily="34" charset="0"/>
              </a:rPr>
              <a:t>调整；适应</a:t>
            </a:r>
            <a:endParaRPr lang="zh-CN" altLang="en-US" sz="2000" dirty="0">
              <a:latin typeface="Calibri" panose="020F0502020204030204" pitchFamily="34" charset="0"/>
            </a:endParaRPr>
          </a:p>
        </p:txBody>
      </p:sp>
      <p:pic>
        <p:nvPicPr>
          <p:cNvPr id="43011" name="图片 2" descr="A000220151119A50PPIC.png"/>
          <p:cNvPicPr>
            <a:picLocks noChangeAspect="1"/>
          </p:cNvPicPr>
          <p:nvPr/>
        </p:nvPicPr>
        <p:blipFill>
          <a:blip r:embed="rId3" cstate="print"/>
          <a:stretch>
            <a:fillRect/>
          </a:stretch>
        </p:blipFill>
        <p:spPr>
          <a:xfrm>
            <a:off x="0" y="3333750"/>
            <a:ext cx="2879725" cy="3052763"/>
          </a:xfrm>
          <a:prstGeom prst="rect">
            <a:avLst/>
          </a:prstGeom>
          <a:noFill/>
          <a:ln w="9525">
            <a:noFill/>
          </a:ln>
        </p:spPr>
      </p:pic>
      <p:pic>
        <p:nvPicPr>
          <p:cNvPr id="4" name="Picture 2" descr="C:\Users\xiaanwen\Desktop\播放.png"/>
          <p:cNvPicPr>
            <a:picLocks noChangeAspect="1"/>
          </p:cNvPicPr>
          <p:nvPr/>
        </p:nvPicPr>
        <p:blipFill>
          <a:blip r:embed="rId4" cstate="print"/>
          <a:srcRect t="8850" b="8286"/>
          <a:stretch>
            <a:fillRect/>
          </a:stretch>
        </p:blipFill>
        <p:spPr>
          <a:xfrm>
            <a:off x="444500" y="398463"/>
            <a:ext cx="1071563" cy="712787"/>
          </a:xfrm>
          <a:prstGeom prst="rect">
            <a:avLst/>
          </a:prstGeom>
          <a:noFill/>
          <a:ln w="9525">
            <a:noFill/>
          </a:ln>
        </p:spPr>
      </p:pic>
      <p:pic>
        <p:nvPicPr>
          <p:cNvPr id="5" name="A2.mp3">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192000" y="698500"/>
            <a:ext cx="304800" cy="304800"/>
          </a:xfrm>
          <a:prstGeom prst="rect">
            <a:avLst/>
          </a:prstGeom>
          <a:noFill/>
          <a:ln w="9525">
            <a:noFill/>
          </a:ln>
        </p:spPr>
      </p:pic>
    </p:spTree>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8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9682" fill="hold"/>
                                        <p:tgtEl>
                                          <p:spTgt spid="5"/>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2"/>
          <p:cNvSpPr/>
          <p:nvPr/>
        </p:nvSpPr>
        <p:spPr>
          <a:xfrm>
            <a:off x="1058863" y="1287463"/>
            <a:ext cx="7816850" cy="831850"/>
          </a:xfrm>
          <a:prstGeom prst="rect">
            <a:avLst/>
          </a:prstGeom>
          <a:noFill/>
          <a:ln w="9525">
            <a:noFill/>
          </a:ln>
        </p:spPr>
        <p:txBody>
          <a:bodyPr>
            <a:spAutoFit/>
          </a:bodyPr>
          <a:lstStyle/>
          <a:p>
            <a:r>
              <a:rPr lang="en-US" altLang="zh-CN" sz="2000" b="1" i="1" dirty="0">
                <a:latin typeface="Calibri" panose="020F0502020204030204" pitchFamily="34" charset="0"/>
              </a:rPr>
              <a:t>look back </a:t>
            </a:r>
            <a:r>
              <a:rPr lang="zh-CN" altLang="en-US" sz="2000" b="1" i="1" dirty="0">
                <a:latin typeface="Calibri" panose="020F0502020204030204" pitchFamily="34" charset="0"/>
              </a:rPr>
              <a:t>回顾；回头看</a:t>
            </a:r>
          </a:p>
          <a:p>
            <a:r>
              <a:rPr lang="en-US" altLang="zh-CN" sz="2800" b="1" i="1" dirty="0">
                <a:solidFill>
                  <a:schemeClr val="accent1"/>
                </a:solidFill>
                <a:latin typeface="Calibri" panose="020F0502020204030204" pitchFamily="34" charset="0"/>
              </a:rPr>
              <a:t>e.g.</a:t>
            </a:r>
            <a:r>
              <a:rPr lang="en-US" altLang="zh-CN" sz="2000" b="1" i="1" dirty="0">
                <a:latin typeface="Calibri" panose="020F0502020204030204" pitchFamily="34" charset="0"/>
              </a:rPr>
              <a:t> He turned to look back, but by then she was out of sight.</a:t>
            </a:r>
            <a:endParaRPr lang="zh-CN" altLang="en-US" sz="2000" b="1" i="1" dirty="0">
              <a:latin typeface="Calibri" panose="020F0502020204030204" pitchFamily="34" charset="0"/>
            </a:endParaRPr>
          </a:p>
        </p:txBody>
      </p:sp>
      <p:pic>
        <p:nvPicPr>
          <p:cNvPr id="44035" name="Picture 2"/>
          <p:cNvPicPr>
            <a:picLocks noChangeAspect="1"/>
          </p:cNvPicPr>
          <p:nvPr/>
        </p:nvPicPr>
        <p:blipFill>
          <a:blip r:embed="rId3" cstate="print"/>
          <a:stretch>
            <a:fillRect/>
          </a:stretch>
        </p:blipFill>
        <p:spPr>
          <a:xfrm>
            <a:off x="366713" y="422275"/>
            <a:ext cx="5621337" cy="488950"/>
          </a:xfrm>
          <a:prstGeom prst="rect">
            <a:avLst/>
          </a:prstGeom>
          <a:noFill/>
          <a:ln w="9525">
            <a:noFill/>
          </a:ln>
        </p:spPr>
      </p:pic>
      <p:sp>
        <p:nvSpPr>
          <p:cNvPr id="44036" name="矩形 4"/>
          <p:cNvSpPr/>
          <p:nvPr/>
        </p:nvSpPr>
        <p:spPr>
          <a:xfrm>
            <a:off x="1058863" y="2359025"/>
            <a:ext cx="8337550" cy="830263"/>
          </a:xfrm>
          <a:prstGeom prst="rect">
            <a:avLst/>
          </a:prstGeom>
          <a:noFill/>
          <a:ln w="9525">
            <a:noFill/>
          </a:ln>
        </p:spPr>
        <p:txBody>
          <a:bodyPr>
            <a:spAutoFit/>
          </a:bodyPr>
          <a:lstStyle/>
          <a:p>
            <a:r>
              <a:rPr lang="en-US" altLang="zh-CN" sz="2000" b="1" i="1" dirty="0">
                <a:latin typeface="Calibri" panose="020F0502020204030204" pitchFamily="34" charset="0"/>
              </a:rPr>
              <a:t>in advance </a:t>
            </a:r>
            <a:r>
              <a:rPr lang="zh-CN" altLang="en-US" sz="2000" b="1" i="1" dirty="0">
                <a:latin typeface="Calibri" panose="020F0502020204030204" pitchFamily="34" charset="0"/>
              </a:rPr>
              <a:t>预先；提前</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If you want to get the book, you must pay for it in advance.</a:t>
            </a:r>
            <a:endParaRPr lang="zh-CN" altLang="en-US" sz="2000" b="1" i="1" dirty="0">
              <a:latin typeface="Calibri" panose="020F0502020204030204" pitchFamily="34" charset="0"/>
            </a:endParaRPr>
          </a:p>
        </p:txBody>
      </p:sp>
      <p:sp>
        <p:nvSpPr>
          <p:cNvPr id="44037" name="矩形 5"/>
          <p:cNvSpPr/>
          <p:nvPr/>
        </p:nvSpPr>
        <p:spPr>
          <a:xfrm>
            <a:off x="1058863" y="3506788"/>
            <a:ext cx="6096000" cy="831850"/>
          </a:xfrm>
          <a:prstGeom prst="rect">
            <a:avLst/>
          </a:prstGeom>
          <a:noFill/>
          <a:ln w="9525">
            <a:noFill/>
          </a:ln>
        </p:spPr>
        <p:txBody>
          <a:bodyPr>
            <a:spAutoFit/>
          </a:bodyPr>
          <a:lstStyle/>
          <a:p>
            <a:r>
              <a:rPr lang="en-US" altLang="zh-CN" sz="2000" b="1" i="1" dirty="0">
                <a:latin typeface="Calibri" panose="020F0502020204030204" pitchFamily="34" charset="0"/>
              </a:rPr>
              <a:t>turn into </a:t>
            </a:r>
            <a:r>
              <a:rPr lang="zh-CN" altLang="en-US" sz="2000" b="1" i="1" dirty="0">
                <a:latin typeface="Calibri" panose="020F0502020204030204" pitchFamily="34" charset="0"/>
              </a:rPr>
              <a:t>变为；成为</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The icy rain turned into snow.</a:t>
            </a:r>
            <a:endParaRPr lang="zh-CN" altLang="en-US" sz="2000" b="1" i="1" dirty="0">
              <a:latin typeface="Calibri" panose="020F0502020204030204" pitchFamily="34" charset="0"/>
            </a:endParaRPr>
          </a:p>
        </p:txBody>
      </p:sp>
      <p:sp>
        <p:nvSpPr>
          <p:cNvPr id="44038" name="矩形 6"/>
          <p:cNvSpPr/>
          <p:nvPr/>
        </p:nvSpPr>
        <p:spPr>
          <a:xfrm>
            <a:off x="1058863" y="4711700"/>
            <a:ext cx="9285287" cy="830263"/>
          </a:xfrm>
          <a:prstGeom prst="rect">
            <a:avLst/>
          </a:prstGeom>
          <a:noFill/>
          <a:ln w="9525">
            <a:noFill/>
          </a:ln>
        </p:spPr>
        <p:txBody>
          <a:bodyPr>
            <a:spAutoFit/>
          </a:bodyPr>
          <a:lstStyle/>
          <a:p>
            <a:r>
              <a:rPr lang="en-US" altLang="zh-CN" sz="2000" b="1" i="1" dirty="0">
                <a:latin typeface="Calibri" panose="020F0502020204030204" pitchFamily="34" charset="0"/>
              </a:rPr>
              <a:t>end up (doing sth.) </a:t>
            </a:r>
            <a:r>
              <a:rPr lang="zh-CN" altLang="en-US" sz="2000" b="1" i="1" dirty="0">
                <a:latin typeface="Calibri" panose="020F0502020204030204" pitchFamily="34" charset="0"/>
              </a:rPr>
              <a:t>以</a:t>
            </a:r>
            <a:r>
              <a:rPr lang="en-US" altLang="zh-CN" sz="2000" b="1" i="1" dirty="0">
                <a:latin typeface="Calibri" panose="020F0502020204030204" pitchFamily="34" charset="0"/>
              </a:rPr>
              <a:t>……</a:t>
            </a:r>
            <a:r>
              <a:rPr lang="zh-CN" altLang="en-US" sz="2000" b="1" i="1" dirty="0">
                <a:latin typeface="Calibri" panose="020F0502020204030204" pitchFamily="34" charset="0"/>
              </a:rPr>
              <a:t>告终</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She ended up teaching English as a foreign language.</a:t>
            </a:r>
            <a:endParaRPr lang="zh-CN" altLang="en-US" sz="2000" b="1" i="1" dirty="0">
              <a:latin typeface="Calibri" panose="020F0502020204030204" pitchFamily="34" charset="0"/>
            </a:endParaRPr>
          </a:p>
        </p:txBody>
      </p:sp>
      <p:pic>
        <p:nvPicPr>
          <p:cNvPr id="44039" name="图片 7" descr="A000220151119A57PPIC.png"/>
          <p:cNvPicPr>
            <a:picLocks noChangeAspect="1"/>
          </p:cNvPicPr>
          <p:nvPr/>
        </p:nvPicPr>
        <p:blipFill>
          <a:blip r:embed="rId4" cstate="print"/>
          <a:stretch>
            <a:fillRect/>
          </a:stretch>
        </p:blipFill>
        <p:spPr>
          <a:xfrm>
            <a:off x="8964613" y="1360488"/>
            <a:ext cx="2036762" cy="4956175"/>
          </a:xfrm>
          <a:prstGeom prst="rect">
            <a:avLst/>
          </a:prstGeom>
          <a:noFill/>
          <a:ln w="9525">
            <a:noFill/>
          </a:ln>
        </p:spPr>
      </p:pic>
      <p:pic>
        <p:nvPicPr>
          <p:cNvPr id="8" name="A3.mp3">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687300" y="901700"/>
            <a:ext cx="304800" cy="304800"/>
          </a:xfrm>
          <a:prstGeom prst="rect">
            <a:avLst/>
          </a:prstGeom>
          <a:noFill/>
          <a:ln w="9525">
            <a:noFill/>
          </a:ln>
        </p:spPr>
      </p:pic>
      <p:pic>
        <p:nvPicPr>
          <p:cNvPr id="9" name="Picture 2" descr="C:\Users\xiaanwen\Desktop\播放.png"/>
          <p:cNvPicPr>
            <a:picLocks noChangeAspect="1"/>
          </p:cNvPicPr>
          <p:nvPr/>
        </p:nvPicPr>
        <p:blipFill>
          <a:blip r:embed="rId7" cstate="print"/>
          <a:srcRect t="8850" b="8286"/>
          <a:stretch>
            <a:fillRect/>
          </a:stretch>
        </p:blipFill>
        <p:spPr>
          <a:xfrm>
            <a:off x="10528300" y="157163"/>
            <a:ext cx="1071563" cy="712787"/>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6"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706" fill="hold"/>
                                        <p:tgtEl>
                                          <p:spTgt spid="8"/>
                                        </p:tgtEl>
                                      </p:cBhvr>
                                    </p:cmd>
                                  </p:childTnLst>
                                </p:cTn>
                              </p:par>
                            </p:childTnLst>
                          </p:cTn>
                        </p:par>
                      </p:childTnLst>
                    </p:cTn>
                  </p:par>
                </p:childTnLst>
              </p:cTn>
              <p:nextCondLst>
                <p:cond evt="onClick" delay="0">
                  <p:tgtEl>
                    <p:spTgt spid="9"/>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1"/>
          <p:cNvSpPr/>
          <p:nvPr/>
        </p:nvSpPr>
        <p:spPr>
          <a:xfrm>
            <a:off x="881063" y="169863"/>
            <a:ext cx="7816850" cy="831850"/>
          </a:xfrm>
          <a:prstGeom prst="rect">
            <a:avLst/>
          </a:prstGeom>
          <a:noFill/>
          <a:ln w="9525">
            <a:noFill/>
          </a:ln>
        </p:spPr>
        <p:txBody>
          <a:bodyPr>
            <a:spAutoFit/>
          </a:bodyPr>
          <a:lstStyle/>
          <a:p>
            <a:r>
              <a:rPr lang="en-US" altLang="zh-CN" sz="2000" b="1" i="1" dirty="0">
                <a:latin typeface="Calibri" panose="020F0502020204030204" pitchFamily="34" charset="0"/>
              </a:rPr>
              <a:t>plenty of </a:t>
            </a:r>
            <a:r>
              <a:rPr lang="zh-CN" altLang="en-US" sz="2000" b="1" i="1" dirty="0">
                <a:latin typeface="Calibri" panose="020F0502020204030204" pitchFamily="34" charset="0"/>
              </a:rPr>
              <a:t>大量；很多</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Children should have plenty of exercise.</a:t>
            </a:r>
            <a:endParaRPr lang="zh-CN" altLang="en-US" sz="2000" b="1" i="1" dirty="0">
              <a:latin typeface="Calibri" panose="020F0502020204030204" pitchFamily="34" charset="0"/>
            </a:endParaRPr>
          </a:p>
        </p:txBody>
      </p:sp>
      <p:sp>
        <p:nvSpPr>
          <p:cNvPr id="45059" name="矩形 2"/>
          <p:cNvSpPr/>
          <p:nvPr/>
        </p:nvSpPr>
        <p:spPr>
          <a:xfrm>
            <a:off x="881063" y="1241425"/>
            <a:ext cx="9747250" cy="830263"/>
          </a:xfrm>
          <a:prstGeom prst="rect">
            <a:avLst/>
          </a:prstGeom>
          <a:noFill/>
          <a:ln w="9525">
            <a:noFill/>
          </a:ln>
        </p:spPr>
        <p:txBody>
          <a:bodyPr>
            <a:spAutoFit/>
          </a:bodyPr>
          <a:lstStyle/>
          <a:p>
            <a:r>
              <a:rPr lang="en-US" altLang="zh-CN" sz="2000" b="1" i="1" dirty="0">
                <a:latin typeface="Calibri" panose="020F0502020204030204" pitchFamily="34" charset="0"/>
              </a:rPr>
              <a:t>keep (sth.) away from </a:t>
            </a:r>
            <a:r>
              <a:rPr lang="zh-CN" altLang="en-US" sz="2000" b="1" i="1" dirty="0">
                <a:latin typeface="Calibri" panose="020F0502020204030204" pitchFamily="34" charset="0"/>
              </a:rPr>
              <a:t>远离</a:t>
            </a:r>
            <a:r>
              <a:rPr lang="en-US" altLang="zh-CN" sz="2000" b="1" i="1" dirty="0">
                <a:latin typeface="Calibri" panose="020F0502020204030204" pitchFamily="34" charset="0"/>
              </a:rPr>
              <a:t>……</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Most weekends I try to keep away from the laptop, the Internet and work.</a:t>
            </a:r>
            <a:endParaRPr lang="zh-CN" altLang="en-US" sz="2000" b="1" i="1" dirty="0">
              <a:latin typeface="Calibri" panose="020F0502020204030204" pitchFamily="34" charset="0"/>
            </a:endParaRPr>
          </a:p>
        </p:txBody>
      </p:sp>
      <p:sp>
        <p:nvSpPr>
          <p:cNvPr id="45060" name="矩形 3"/>
          <p:cNvSpPr/>
          <p:nvPr/>
        </p:nvSpPr>
        <p:spPr>
          <a:xfrm>
            <a:off x="881063" y="2312988"/>
            <a:ext cx="6096000" cy="831850"/>
          </a:xfrm>
          <a:prstGeom prst="rect">
            <a:avLst/>
          </a:prstGeom>
          <a:noFill/>
          <a:ln w="9525">
            <a:noFill/>
          </a:ln>
        </p:spPr>
        <p:txBody>
          <a:bodyPr>
            <a:spAutoFit/>
          </a:bodyPr>
          <a:lstStyle/>
          <a:p>
            <a:r>
              <a:rPr lang="en-US" altLang="zh-CN" sz="2000" b="1" i="1" dirty="0">
                <a:latin typeface="Calibri" panose="020F0502020204030204" pitchFamily="34" charset="0"/>
              </a:rPr>
              <a:t>happen to </a:t>
            </a:r>
            <a:r>
              <a:rPr lang="zh-CN" altLang="en-US" sz="2000" b="1" i="1" dirty="0">
                <a:latin typeface="Calibri" panose="020F0502020204030204" pitchFamily="34" charset="0"/>
              </a:rPr>
              <a:t>偶然，碰巧；发生于</a:t>
            </a:r>
            <a:r>
              <a:rPr lang="en-US" altLang="zh-CN" sz="2000" b="1" i="1" dirty="0">
                <a:latin typeface="Calibri" panose="020F0502020204030204" pitchFamily="34" charset="0"/>
              </a:rPr>
              <a:t>……</a:t>
            </a:r>
          </a:p>
          <a:p>
            <a:r>
              <a:rPr lang="en-US" altLang="zh-CN" sz="2800" b="1" i="1" dirty="0">
                <a:solidFill>
                  <a:schemeClr val="accent1"/>
                </a:solidFill>
                <a:latin typeface="Calibri" panose="020F0502020204030204" pitchFamily="34" charset="0"/>
              </a:rPr>
              <a:t>e.g.</a:t>
            </a:r>
            <a:r>
              <a:rPr lang="en-US" altLang="zh-CN" sz="2000" b="1" i="1" dirty="0">
                <a:latin typeface="Calibri" panose="020F0502020204030204" pitchFamily="34" charset="0"/>
              </a:rPr>
              <a:t> I happen to have an honest partner.</a:t>
            </a:r>
            <a:endParaRPr lang="zh-CN" altLang="en-US" sz="2000" b="1" i="1" dirty="0">
              <a:latin typeface="Calibri" panose="020F0502020204030204" pitchFamily="34" charset="0"/>
            </a:endParaRPr>
          </a:p>
        </p:txBody>
      </p:sp>
      <p:sp>
        <p:nvSpPr>
          <p:cNvPr id="45061" name="矩形 4"/>
          <p:cNvSpPr/>
          <p:nvPr/>
        </p:nvSpPr>
        <p:spPr>
          <a:xfrm>
            <a:off x="881063" y="3429000"/>
            <a:ext cx="9285287" cy="830263"/>
          </a:xfrm>
          <a:prstGeom prst="rect">
            <a:avLst/>
          </a:prstGeom>
          <a:noFill/>
          <a:ln w="9525">
            <a:noFill/>
          </a:ln>
        </p:spPr>
        <p:txBody>
          <a:bodyPr>
            <a:spAutoFit/>
          </a:bodyPr>
          <a:lstStyle/>
          <a:p>
            <a:r>
              <a:rPr lang="en-US" altLang="zh-CN" sz="2000" b="1" i="1" dirty="0">
                <a:latin typeface="Calibri" panose="020F0502020204030204" pitchFamily="34" charset="0"/>
              </a:rPr>
              <a:t>make an effort </a:t>
            </a:r>
            <a:r>
              <a:rPr lang="zh-CN" altLang="en-US" sz="2000" b="1" i="1" dirty="0">
                <a:latin typeface="Calibri" panose="020F0502020204030204" pitchFamily="34" charset="0"/>
              </a:rPr>
              <a:t>作出努力</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I’ll make an effort to stop smoking.</a:t>
            </a:r>
            <a:endParaRPr lang="zh-CN" altLang="en-US" sz="2000" b="1" i="1" dirty="0">
              <a:latin typeface="Calibri" panose="020F0502020204030204" pitchFamily="34" charset="0"/>
            </a:endParaRPr>
          </a:p>
        </p:txBody>
      </p:sp>
      <p:pic>
        <p:nvPicPr>
          <p:cNvPr id="45062" name="Picture 2" descr="D:\PPT素材\13859718602107.png"/>
          <p:cNvPicPr>
            <a:picLocks noChangeAspect="1"/>
          </p:cNvPicPr>
          <p:nvPr/>
        </p:nvPicPr>
        <p:blipFill>
          <a:blip r:embed="rId3" cstate="print"/>
          <a:srcRect l="15440" r="16757"/>
          <a:stretch>
            <a:fillRect/>
          </a:stretch>
        </p:blipFill>
        <p:spPr>
          <a:xfrm>
            <a:off x="8205788" y="3556000"/>
            <a:ext cx="2643187" cy="2195513"/>
          </a:xfrm>
          <a:prstGeom prst="rect">
            <a:avLst/>
          </a:prstGeom>
          <a:noFill/>
          <a:ln w="9525">
            <a:noFill/>
          </a:ln>
        </p:spPr>
      </p:pic>
      <p:sp>
        <p:nvSpPr>
          <p:cNvPr id="45063" name="矩形 1"/>
          <p:cNvSpPr/>
          <p:nvPr/>
        </p:nvSpPr>
        <p:spPr>
          <a:xfrm>
            <a:off x="838200" y="4397375"/>
            <a:ext cx="6707188" cy="830263"/>
          </a:xfrm>
          <a:prstGeom prst="rect">
            <a:avLst/>
          </a:prstGeom>
          <a:noFill/>
          <a:ln w="9525">
            <a:noFill/>
          </a:ln>
        </p:spPr>
        <p:txBody>
          <a:bodyPr>
            <a:spAutoFit/>
          </a:bodyPr>
          <a:lstStyle/>
          <a:p>
            <a:r>
              <a:rPr lang="en-US" altLang="zh-CN" sz="2000" b="1" i="1" dirty="0">
                <a:latin typeface="Calibri" panose="020F0502020204030204" pitchFamily="34" charset="0"/>
              </a:rPr>
              <a:t>pick up </a:t>
            </a:r>
            <a:r>
              <a:rPr lang="zh-CN" altLang="en-US" sz="2000" b="1" i="1" dirty="0">
                <a:latin typeface="Calibri" panose="020F0502020204030204" pitchFamily="34" charset="0"/>
              </a:rPr>
              <a:t>学会；获得；捡起</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I don’t want Roger to pick up any bad habits of speech.</a:t>
            </a:r>
            <a:endParaRPr lang="zh-CN" altLang="en-US" sz="2000" b="1" i="1" dirty="0">
              <a:latin typeface="Calibri" panose="020F0502020204030204" pitchFamily="34" charset="0"/>
            </a:endParaRPr>
          </a:p>
        </p:txBody>
      </p:sp>
      <p:sp>
        <p:nvSpPr>
          <p:cNvPr id="45064" name="矩形 2"/>
          <p:cNvSpPr/>
          <p:nvPr/>
        </p:nvSpPr>
        <p:spPr>
          <a:xfrm>
            <a:off x="838200" y="5429250"/>
            <a:ext cx="8362950" cy="831850"/>
          </a:xfrm>
          <a:prstGeom prst="rect">
            <a:avLst/>
          </a:prstGeom>
          <a:noFill/>
          <a:ln w="9525">
            <a:noFill/>
          </a:ln>
        </p:spPr>
        <p:txBody>
          <a:bodyPr>
            <a:spAutoFit/>
          </a:bodyPr>
          <a:lstStyle/>
          <a:p>
            <a:r>
              <a:rPr lang="en-US" altLang="zh-CN" sz="2000" b="1" i="1" dirty="0">
                <a:latin typeface="Calibri" panose="020F0502020204030204" pitchFamily="34" charset="0"/>
              </a:rPr>
              <a:t>highs and lows </a:t>
            </a:r>
            <a:r>
              <a:rPr lang="zh-CN" altLang="en-US" sz="2000" b="1" i="1" dirty="0">
                <a:latin typeface="Calibri" panose="020F0502020204030204" pitchFamily="34" charset="0"/>
              </a:rPr>
              <a:t>起起伏伏；高潮和低谷</a:t>
            </a:r>
          </a:p>
          <a:p>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We all have experienced highs and lows in our lives.</a:t>
            </a:r>
            <a:endParaRPr lang="zh-CN" altLang="en-US" sz="2000" b="1" i="1" dirty="0">
              <a:latin typeface="Calibri" panose="020F0502020204030204" pitchFamily="34" charset="0"/>
            </a:endParaRPr>
          </a:p>
        </p:txBody>
      </p:sp>
      <p:pic>
        <p:nvPicPr>
          <p:cNvPr id="10" name="Picture 2" descr="C:\Users\xiaanwen\Desktop\播放.png"/>
          <p:cNvPicPr>
            <a:picLocks noChangeAspect="1"/>
          </p:cNvPicPr>
          <p:nvPr/>
        </p:nvPicPr>
        <p:blipFill>
          <a:blip r:embed="rId4" cstate="print"/>
          <a:srcRect t="8850" b="8286"/>
          <a:stretch>
            <a:fillRect/>
          </a:stretch>
        </p:blipFill>
        <p:spPr>
          <a:xfrm>
            <a:off x="10528300" y="157163"/>
            <a:ext cx="1071563" cy="712787"/>
          </a:xfrm>
          <a:prstGeom prst="rect">
            <a:avLst/>
          </a:prstGeom>
          <a:noFill/>
          <a:ln w="9525">
            <a:noFill/>
          </a:ln>
        </p:spPr>
      </p:pic>
      <p:pic>
        <p:nvPicPr>
          <p:cNvPr id="11" name="A4.mp3">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407900" y="800100"/>
            <a:ext cx="304800" cy="304800"/>
          </a:xfrm>
          <a:prstGeom prst="rect">
            <a:avLst/>
          </a:prstGeom>
          <a:noFill/>
          <a:ln w="9525">
            <a:noFill/>
          </a:ln>
        </p:spPr>
      </p:pic>
    </p:spTree>
  </p:cSld>
  <p:clrMapOvr>
    <a:masterClrMapping/>
  </p:clrMapOvr>
  <p:transition spd="slow">
    <p:fade/>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3" restart="whenNotActive" fill="hold" evtFilter="cancelBubble" nodeType="interactiveSeq">
                <p:stCondLst>
                  <p:cond evt="onClick" delay="0">
                    <p:tgtEl>
                      <p:spTgt spid="4506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8871" fill="hold"/>
                                        <p:tgtEl>
                                          <p:spTgt spid="11"/>
                                        </p:tgtEl>
                                      </p:cBhvr>
                                    </p:cmd>
                                  </p:childTnLst>
                                </p:cTn>
                              </p:par>
                            </p:childTnLst>
                          </p:cTn>
                        </p:par>
                      </p:childTnLst>
                    </p:cTn>
                  </p:par>
                </p:childTnLst>
              </p:cTn>
              <p:nextCondLst>
                <p:cond evt="onClick" delay="0">
                  <p:tgtEl>
                    <p:spTgt spid="45062"/>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871" fill="hold"/>
                                        <p:tgtEl>
                                          <p:spTgt spid="11"/>
                                        </p:tgtEl>
                                      </p:cBhvr>
                                    </p:cmd>
                                  </p:childTnLst>
                                </p:cTn>
                              </p:par>
                            </p:childTnLst>
                          </p:cTn>
                        </p:par>
                      </p:childTnLst>
                    </p:cTn>
                  </p:par>
                </p:childTnLst>
              </p:cTn>
              <p:nextCondLst>
                <p:cond evt="onClick" delay="0">
                  <p:tgtEl>
                    <p:spTgt spid="1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p:cNvPicPr>
          <p:nvPr/>
        </p:nvPicPr>
        <p:blipFill>
          <a:blip r:embed="rId2" cstate="print"/>
          <a:stretch>
            <a:fillRect/>
          </a:stretch>
        </p:blipFill>
        <p:spPr>
          <a:xfrm>
            <a:off x="5400675" y="2541588"/>
            <a:ext cx="5895975" cy="3314700"/>
          </a:xfrm>
          <a:prstGeom prst="rect">
            <a:avLst/>
          </a:prstGeom>
          <a:noFill/>
          <a:ln w="9525">
            <a:noFill/>
          </a:ln>
        </p:spPr>
      </p:pic>
      <p:pic>
        <p:nvPicPr>
          <p:cNvPr id="46083" name="Picture 3"/>
          <p:cNvPicPr>
            <a:picLocks noChangeAspect="1"/>
          </p:cNvPicPr>
          <p:nvPr/>
        </p:nvPicPr>
        <p:blipFill>
          <a:blip r:embed="rId3" cstate="print"/>
          <a:stretch>
            <a:fillRect/>
          </a:stretch>
        </p:blipFill>
        <p:spPr>
          <a:xfrm>
            <a:off x="522288" y="485775"/>
            <a:ext cx="3814762" cy="561975"/>
          </a:xfrm>
          <a:prstGeom prst="rect">
            <a:avLst/>
          </a:prstGeom>
          <a:noFill/>
          <a:ln w="9525">
            <a:noFill/>
          </a:ln>
        </p:spPr>
      </p:pic>
      <p:sp>
        <p:nvSpPr>
          <p:cNvPr id="46084" name="矩形 3"/>
          <p:cNvSpPr/>
          <p:nvPr/>
        </p:nvSpPr>
        <p:spPr>
          <a:xfrm>
            <a:off x="1214438" y="1616075"/>
            <a:ext cx="8758237" cy="461963"/>
          </a:xfrm>
          <a:prstGeom prst="rect">
            <a:avLst/>
          </a:prstGeom>
          <a:noFill/>
          <a:ln w="9525">
            <a:noFill/>
          </a:ln>
        </p:spPr>
        <p:txBody>
          <a:bodyPr wrap="none">
            <a:spAutoFit/>
          </a:bodyPr>
          <a:lstStyle/>
          <a:p>
            <a:r>
              <a:rPr lang="en-US" altLang="zh-CN" sz="2400" b="1" dirty="0">
                <a:latin typeface="Calibri" panose="020F0502020204030204" pitchFamily="34" charset="0"/>
              </a:rPr>
              <a:t>Netflix /‘netfliks/               </a:t>
            </a:r>
            <a:r>
              <a:rPr lang="zh-CN" altLang="en-US" sz="2400" b="1" dirty="0">
                <a:latin typeface="Calibri" panose="020F0502020204030204" pitchFamily="34" charset="0"/>
              </a:rPr>
              <a:t>网飞公司 （美国在线影片租赁提供商）</a:t>
            </a:r>
            <a:endParaRPr lang="zh-CN" altLang="en-US" sz="2400" dirty="0">
              <a:latin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88" y="903288"/>
            <a:ext cx="10360025" cy="20923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accent1"/>
                </a:solidFill>
                <a:effectLst/>
                <a:uLnTx/>
                <a:uFillTx/>
                <a:latin typeface="+mn-lt"/>
                <a:ea typeface="+mn-ea"/>
                <a:cs typeface="+mn-cs"/>
              </a:rPr>
              <a:t>1</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Looking back, here are some of the biggest lessons I’ve learnt and how I wish I’d known them</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in advance! (Para. 1)</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Looking back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为现在分词短语，作句子的状语；</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I’ve learnt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为省略</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的定语从句，修饰和</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限定先行词 </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lessons</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and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连接的前后两个句子为并列句，其中后面是由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how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引导的感叹句，</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had known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表示虚拟语气。</a:t>
            </a:r>
          </a:p>
        </p:txBody>
      </p:sp>
      <p:sp>
        <p:nvSpPr>
          <p:cNvPr id="3" name="矩形 2"/>
          <p:cNvSpPr/>
          <p:nvPr/>
        </p:nvSpPr>
        <p:spPr>
          <a:xfrm>
            <a:off x="928688" y="3281363"/>
            <a:ext cx="10044113" cy="12922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accent1"/>
                </a:solidFill>
                <a:effectLst/>
                <a:uLnTx/>
                <a:uFillTx/>
                <a:latin typeface="+mn-lt"/>
                <a:ea typeface="+mn-ea"/>
                <a:cs typeface="+mn-cs"/>
              </a:rPr>
              <a:t>2</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When I’m in the comfort of my own home, in my warm bed surrounded by soft pillows and</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blankets, there is no efficient study coming out of me. (Para. 4)</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When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后面引导的是条件状语从句，此处的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coming out of me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修饰前面的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efficient study</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p>
        </p:txBody>
      </p:sp>
      <p:sp>
        <p:nvSpPr>
          <p:cNvPr id="4" name="矩形 3"/>
          <p:cNvSpPr/>
          <p:nvPr/>
        </p:nvSpPr>
        <p:spPr>
          <a:xfrm>
            <a:off x="928688" y="4914900"/>
            <a:ext cx="10869613" cy="8921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accent1"/>
                </a:solidFill>
                <a:effectLst/>
                <a:uLnTx/>
                <a:uFillTx/>
                <a:latin typeface="+mn-lt"/>
                <a:ea typeface="+mn-ea"/>
                <a:cs typeface="+mn-cs"/>
              </a:rPr>
              <a:t>3</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You’ll have plenty of work to do after classes, so create a space that’s just for study. (Para. 5)</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that’s just for study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引导的定语从句，修饰和限定先行词</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space</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p>
        </p:txBody>
      </p:sp>
      <p:pic>
        <p:nvPicPr>
          <p:cNvPr id="47109" name="Picture 2"/>
          <p:cNvPicPr>
            <a:picLocks noChangeAspect="1"/>
          </p:cNvPicPr>
          <p:nvPr/>
        </p:nvPicPr>
        <p:blipFill>
          <a:blip r:embed="rId2" cstate="print"/>
          <a:stretch>
            <a:fillRect/>
          </a:stretch>
        </p:blipFill>
        <p:spPr>
          <a:xfrm>
            <a:off x="425450" y="258763"/>
            <a:ext cx="1816100" cy="473075"/>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28688" y="903288"/>
            <a:ext cx="10360025" cy="20923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accent1"/>
                </a:solidFill>
                <a:effectLst/>
                <a:uLnTx/>
                <a:uFillTx/>
                <a:latin typeface="+mn-lt"/>
                <a:ea typeface="+mn-ea"/>
                <a:cs typeface="+mn-cs"/>
              </a:rPr>
              <a:t>4</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Joining study groups is the perfect way to meet like-minded people that can help you if anything is unclear or if you happen to miss some information in your notes. (Para. 6)</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Joining study groups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为动名词短语作主语，谓语用单数形式；</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that can help you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引导的定语从句，修饰前面的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like-minded people</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or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连接的是两个均由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if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引导的条件状语从句。</a:t>
            </a:r>
          </a:p>
        </p:txBody>
      </p:sp>
      <p:sp>
        <p:nvSpPr>
          <p:cNvPr id="6" name="矩形 5"/>
          <p:cNvSpPr/>
          <p:nvPr/>
        </p:nvSpPr>
        <p:spPr>
          <a:xfrm>
            <a:off x="928688" y="3281363"/>
            <a:ext cx="10044113" cy="16922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accent1"/>
                </a:solidFill>
                <a:effectLst/>
                <a:uLnTx/>
                <a:uFillTx/>
                <a:latin typeface="+mn-lt"/>
                <a:ea typeface="+mn-ea"/>
                <a:cs typeface="+mn-cs"/>
              </a:rPr>
              <a:t>5</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You won’t believe how much professors want to help students who are making an effort to learn.(Para. 6)</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how much professors want to help students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believe (that)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引导的宾语从句；</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who are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making an effort to learn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who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引导的定语从句，修饰和限定先行词</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students</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28688" y="903288"/>
            <a:ext cx="10360025" cy="24923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accent1"/>
                </a:solidFill>
                <a:effectLst/>
                <a:uLnTx/>
                <a:uFillTx/>
                <a:latin typeface="+mn-lt"/>
                <a:ea typeface="+mn-ea"/>
                <a:cs typeface="+mn-cs"/>
              </a:rPr>
              <a:t>6</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There might be highs and lows as you adjust to being a college student, but if you can learn to</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direct your own study, create a study space for yourself and get extra help, you’ll have everything you need in the first year! (Para. 7)</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There might be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表示“可能会有</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adjust to doing </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sth</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表示“适应于</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，此处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to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为介词，</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后接动词</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ing</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形式；从属连词</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as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引导时间状语从句，表示“随着</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but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后面引导的是一个并列句，表转折。</a:t>
            </a:r>
          </a:p>
        </p:txBody>
      </p:sp>
      <p:pic>
        <p:nvPicPr>
          <p:cNvPr id="49155" name="Picture 2" descr="D:\PPT素材\6608733_110751769000_2 (1).png"/>
          <p:cNvPicPr>
            <a:picLocks noChangeAspect="1"/>
          </p:cNvPicPr>
          <p:nvPr/>
        </p:nvPicPr>
        <p:blipFill>
          <a:blip r:embed="rId2" cstate="print"/>
          <a:stretch>
            <a:fillRect/>
          </a:stretch>
        </p:blipFill>
        <p:spPr>
          <a:xfrm>
            <a:off x="7967663" y="3671888"/>
            <a:ext cx="2671762" cy="2368550"/>
          </a:xfrm>
          <a:prstGeom prst="rect">
            <a:avLst/>
          </a:prstGeom>
          <a:noFill/>
          <a:ln w="9525">
            <a:noFill/>
          </a:ln>
        </p:spPr>
      </p:pic>
    </p:spTree>
  </p:cSld>
  <p:clrMapOvr>
    <a:masterClrMapping/>
  </p:clrMapOvr>
  <p:transition spd="slow">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3" cstate="print"/>
          <a:stretch>
            <a:fillRect/>
          </a:stretch>
        </p:blipFill>
        <p:spPr>
          <a:xfrm>
            <a:off x="531813" y="442913"/>
            <a:ext cx="2646362" cy="488950"/>
          </a:xfrm>
          <a:prstGeom prst="rect">
            <a:avLst/>
          </a:prstGeom>
          <a:noFill/>
          <a:ln w="9525">
            <a:noFill/>
          </a:ln>
        </p:spPr>
      </p:pic>
      <p:sp>
        <p:nvSpPr>
          <p:cNvPr id="3" name="矩形 2"/>
          <p:cNvSpPr/>
          <p:nvPr/>
        </p:nvSpPr>
        <p:spPr>
          <a:xfrm>
            <a:off x="1500188" y="1647825"/>
            <a:ext cx="615950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Read Text A and then complete the following table.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0180" name="组合 7"/>
          <p:cNvGrpSpPr/>
          <p:nvPr/>
        </p:nvGrpSpPr>
        <p:grpSpPr>
          <a:xfrm>
            <a:off x="774700" y="1357313"/>
            <a:ext cx="963613" cy="900112"/>
            <a:chOff x="953972" y="653411"/>
            <a:chExt cx="964287" cy="900000"/>
          </a:xfrm>
        </p:grpSpPr>
        <p:sp>
          <p:nvSpPr>
            <p:cNvPr id="5" name="MH_Other_1"/>
            <p:cNvSpPr>
              <a:spLocks noChangeAspect="1"/>
            </p:cNvSpPr>
            <p:nvPr>
              <p:custDataLst>
                <p:tags r:id="rId1"/>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0186" name="TextBox 5"/>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50181" name="Picture 3"/>
          <p:cNvPicPr>
            <a:picLocks noChangeAspect="1"/>
          </p:cNvPicPr>
          <p:nvPr/>
        </p:nvPicPr>
        <p:blipFill>
          <a:blip r:embed="rId4" cstate="print"/>
          <a:stretch>
            <a:fillRect/>
          </a:stretch>
        </p:blipFill>
        <p:spPr>
          <a:xfrm>
            <a:off x="334963" y="2773363"/>
            <a:ext cx="11396662" cy="2765425"/>
          </a:xfrm>
          <a:prstGeom prst="rect">
            <a:avLst/>
          </a:prstGeom>
          <a:noFill/>
          <a:ln w="9525">
            <a:noFill/>
          </a:ln>
        </p:spPr>
      </p:pic>
      <p:sp>
        <p:nvSpPr>
          <p:cNvPr id="8" name="矩形 7"/>
          <p:cNvSpPr/>
          <p:nvPr/>
        </p:nvSpPr>
        <p:spPr>
          <a:xfrm>
            <a:off x="4660900" y="3575050"/>
            <a:ext cx="2882900" cy="460375"/>
          </a:xfrm>
          <a:prstGeom prst="rect">
            <a:avLst/>
          </a:prstGeom>
          <a:noFill/>
          <a:ln w="9525">
            <a:noFill/>
          </a:ln>
        </p:spPr>
        <p:txBody>
          <a:bodyPr wrap="none">
            <a:spAutoFit/>
          </a:bodyPr>
          <a:lstStyle/>
          <a:p>
            <a:r>
              <a:rPr lang="en-US" altLang="zh-CN" sz="2400" b="1" i="1" dirty="0">
                <a:solidFill>
                  <a:srgbClr val="FF0000"/>
                </a:solidFill>
                <a:latin typeface="Calibri" panose="020F0502020204030204" pitchFamily="34" charset="0"/>
              </a:rPr>
              <a:t>Direct My Own Study</a:t>
            </a:r>
            <a:endParaRPr lang="zh-CN" altLang="en-US" sz="2400" b="1" i="1" dirty="0">
              <a:solidFill>
                <a:srgbClr val="FF0000"/>
              </a:solidFill>
              <a:latin typeface="Calibri" panose="020F0502020204030204" pitchFamily="34" charset="0"/>
            </a:endParaRPr>
          </a:p>
        </p:txBody>
      </p:sp>
      <p:sp>
        <p:nvSpPr>
          <p:cNvPr id="9" name="矩形 8"/>
          <p:cNvSpPr/>
          <p:nvPr/>
        </p:nvSpPr>
        <p:spPr>
          <a:xfrm>
            <a:off x="4762500" y="4260850"/>
            <a:ext cx="2882900" cy="460375"/>
          </a:xfrm>
          <a:prstGeom prst="rect">
            <a:avLst/>
          </a:prstGeom>
          <a:noFill/>
          <a:ln w="9525">
            <a:noFill/>
          </a:ln>
        </p:spPr>
        <p:txBody>
          <a:bodyPr wrap="none">
            <a:spAutoFit/>
          </a:bodyPr>
          <a:lstStyle/>
          <a:p>
            <a:r>
              <a:rPr lang="en-US" altLang="zh-CN" sz="2400" b="1" i="1" dirty="0">
                <a:solidFill>
                  <a:srgbClr val="FF0000"/>
                </a:solidFill>
                <a:latin typeface="Calibri" panose="020F0502020204030204" pitchFamily="34" charset="0"/>
              </a:rPr>
              <a:t>Create A Study Space</a:t>
            </a:r>
            <a:endParaRPr lang="zh-CN" altLang="en-US" sz="2400" b="1" i="1" dirty="0">
              <a:solidFill>
                <a:srgbClr val="FF0000"/>
              </a:solidFill>
              <a:latin typeface="Calibri" panose="020F0502020204030204" pitchFamily="34" charset="0"/>
            </a:endParaRPr>
          </a:p>
        </p:txBody>
      </p:sp>
      <p:sp>
        <p:nvSpPr>
          <p:cNvPr id="10" name="矩形 9"/>
          <p:cNvSpPr/>
          <p:nvPr/>
        </p:nvSpPr>
        <p:spPr>
          <a:xfrm>
            <a:off x="4610100" y="4921250"/>
            <a:ext cx="3452813" cy="460375"/>
          </a:xfrm>
          <a:prstGeom prst="rect">
            <a:avLst/>
          </a:prstGeom>
          <a:noFill/>
          <a:ln w="9525">
            <a:noFill/>
          </a:ln>
        </p:spPr>
        <p:txBody>
          <a:bodyPr wrap="none">
            <a:spAutoFit/>
          </a:bodyPr>
          <a:lstStyle/>
          <a:p>
            <a:r>
              <a:rPr lang="en-US" altLang="zh-CN" sz="2400" b="1" i="1" dirty="0">
                <a:solidFill>
                  <a:srgbClr val="FF0000"/>
                </a:solidFill>
                <a:latin typeface="Calibri" panose="020F0502020204030204" pitchFamily="34" charset="0"/>
              </a:rPr>
              <a:t>Get Extra Help After Class</a:t>
            </a:r>
            <a:endParaRPr lang="zh-CN" altLang="en-US" sz="2400" b="1" i="1" dirty="0">
              <a:solidFill>
                <a:srgbClr val="FF0000"/>
              </a:solidFill>
              <a:latin typeface="Calibri" panose="020F050202020403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style.visibility</p:attrName>
                                        </p:attrNameLst>
                                      </p:cBhvr>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1647825"/>
            <a:ext cx="1009491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Answer the following questions based on Text A and then discuss with your partners.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774672" y="1357029"/>
            <a:ext cx="964287" cy="900000"/>
            <a:chOff x="953972" y="653411"/>
            <a:chExt cx="964287" cy="900000"/>
          </a:xfrm>
          <a:solidFill>
            <a:srgbClr val="0495EE"/>
          </a:solidFill>
        </p:grpSpPr>
        <p:sp>
          <p:nvSpPr>
            <p:cNvPr id="4" name="MH_Other_1"/>
            <p:cNvSpPr>
              <a:spLocks noChangeAspect="1"/>
            </p:cNvSpPr>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 name="TextBox 4"/>
            <p:cNvSpPr txBox="1"/>
            <p:nvPr/>
          </p:nvSpPr>
          <p:spPr>
            <a:xfrm>
              <a:off x="1219202" y="842678"/>
              <a:ext cx="439271"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6" name="矩形 5"/>
          <p:cNvSpPr/>
          <p:nvPr/>
        </p:nvSpPr>
        <p:spPr>
          <a:xfrm>
            <a:off x="868363" y="3086100"/>
            <a:ext cx="10594975" cy="2012950"/>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imes New Roman" panose="02020603050405020304" pitchFamily="18" charset="0"/>
              </a:rPr>
              <a:t>1. </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Why does the author believe that college is harder than high school?</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imes New Roman" panose="02020603050405020304" pitchFamily="18" charset="0"/>
              </a:rPr>
              <a:t>2. </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How should you create a good study space?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imes New Roman" panose="02020603050405020304" pitchFamily="18" charset="0"/>
              </a:rPr>
              <a:t>3. </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What should you do if you don’t understand a certain concept from class?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1647825"/>
            <a:ext cx="51863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Read the 7th paragraph aloud and recite it.</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774672" y="1357029"/>
            <a:ext cx="964287" cy="900000"/>
            <a:chOff x="953972" y="653411"/>
            <a:chExt cx="964287" cy="900000"/>
          </a:xfrm>
          <a:solidFill>
            <a:srgbClr val="0495EE"/>
          </a:solidFill>
        </p:grpSpPr>
        <p:sp>
          <p:nvSpPr>
            <p:cNvPr id="4" name="MH_Other_1"/>
            <p:cNvSpPr>
              <a:spLocks noChangeAspect="1"/>
            </p:cNvSpPr>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 name="TextBox 4"/>
            <p:cNvSpPr txBox="1"/>
            <p:nvPr/>
          </p:nvSpPr>
          <p:spPr>
            <a:xfrm>
              <a:off x="1219202" y="842678"/>
              <a:ext cx="439271"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3</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6" name="矩形 5"/>
          <p:cNvSpPr/>
          <p:nvPr/>
        </p:nvSpPr>
        <p:spPr>
          <a:xfrm>
            <a:off x="2497138" y="2825750"/>
            <a:ext cx="8051800" cy="249396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You’ll learn a lot in your first year, but I was surprised by just how many personal lessons I picked up, too. There might be highs and lows as you adjust to being a college student, but if  you can learn to direct your own study, create a study space for yourself and get extra help, you’ll have everything you need in the first year.</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1810" y="853440"/>
            <a:ext cx="5910580" cy="1938020"/>
          </a:xfrm>
          <a:prstGeom prst="rect">
            <a:avLst/>
          </a:prstGeom>
          <a:solidFill>
            <a:schemeClr val="accent2"/>
          </a:solidFill>
          <a:effectLst>
            <a:softEdge rad="50800"/>
          </a:effectLst>
        </p:spPr>
        <p:txBody>
          <a:bodyPr wrap="square" rtlCol="0" anchor="t">
            <a:spAutoFit/>
          </a:bodyPr>
          <a:lstStyle/>
          <a:p>
            <a:r>
              <a:rPr lang="zh-CN" altLang="en-US" sz="6000" b="1">
                <a:solidFill>
                  <a:schemeClr val="bg1"/>
                </a:solidFill>
              </a:rPr>
              <a:t>"自信使人进步，自卑使人落后"</a:t>
            </a:r>
          </a:p>
        </p:txBody>
      </p:sp>
      <p:sp>
        <p:nvSpPr>
          <p:cNvPr id="3" name="文本框 2"/>
          <p:cNvSpPr txBox="1"/>
          <p:nvPr/>
        </p:nvSpPr>
        <p:spPr>
          <a:xfrm>
            <a:off x="7308215" y="1056005"/>
            <a:ext cx="1549400" cy="460375"/>
          </a:xfrm>
          <a:prstGeom prst="rect">
            <a:avLst/>
          </a:prstGeom>
          <a:solidFill>
            <a:schemeClr val="accent5">
              <a:lumMod val="20000"/>
              <a:lumOff val="80000"/>
            </a:schemeClr>
          </a:solidFill>
        </p:spPr>
        <p:txBody>
          <a:bodyPr wrap="square" rtlCol="0" anchor="t">
            <a:spAutoFit/>
          </a:bodyPr>
          <a:lstStyle/>
          <a:p>
            <a:r>
              <a:rPr lang="zh-CN" altLang="en-US" sz="2400" b="1"/>
              <a:t>态度严谨</a:t>
            </a:r>
          </a:p>
        </p:txBody>
      </p:sp>
      <p:sp>
        <p:nvSpPr>
          <p:cNvPr id="4" name="文本框 3"/>
          <p:cNvSpPr txBox="1"/>
          <p:nvPr/>
        </p:nvSpPr>
        <p:spPr>
          <a:xfrm>
            <a:off x="7308215" y="2209165"/>
            <a:ext cx="1550035" cy="460375"/>
          </a:xfrm>
          <a:prstGeom prst="rect">
            <a:avLst/>
          </a:prstGeom>
          <a:solidFill>
            <a:schemeClr val="accent4">
              <a:lumMod val="20000"/>
              <a:lumOff val="80000"/>
            </a:schemeClr>
          </a:solidFill>
        </p:spPr>
        <p:txBody>
          <a:bodyPr wrap="square" rtlCol="0" anchor="t">
            <a:spAutoFit/>
          </a:bodyPr>
          <a:lstStyle/>
          <a:p>
            <a:r>
              <a:rPr lang="zh-CN" altLang="en-US" sz="2400" b="1"/>
              <a:t>奋斗不息</a:t>
            </a:r>
          </a:p>
        </p:txBody>
      </p:sp>
      <p:sp>
        <p:nvSpPr>
          <p:cNvPr id="100" name="文本框 99"/>
          <p:cNvSpPr txBox="1"/>
          <p:nvPr/>
        </p:nvSpPr>
        <p:spPr>
          <a:xfrm>
            <a:off x="511810" y="3560445"/>
            <a:ext cx="10401300" cy="2553335"/>
          </a:xfrm>
          <a:prstGeom prst="rect">
            <a:avLst/>
          </a:prstGeom>
          <a:noFill/>
          <a:ln w="9525">
            <a:noFill/>
          </a:ln>
        </p:spPr>
        <p:txBody>
          <a:bodyPr wrap="square">
            <a:spAutoFit/>
          </a:bodyPr>
          <a:lstStyle/>
          <a:p>
            <a:r>
              <a:rPr lang="zh-CN" altLang="en-US" sz="4000" b="1">
                <a:latin typeface="Times New Roman" panose="02020603050405020304" pitchFamily="18" charset="0"/>
                <a:ea typeface="宋体" panose="02010600030101010101" pitchFamily="2" charset="-122"/>
              </a:rPr>
              <a:t>课后拓展：</a:t>
            </a:r>
          </a:p>
          <a:p>
            <a:r>
              <a:rPr lang="en-US" sz="4000" b="1">
                <a:latin typeface="Times New Roman" panose="02020603050405020304" pitchFamily="18" charset="0"/>
                <a:ea typeface="宋体" panose="02010600030101010101" pitchFamily="2" charset="-122"/>
              </a:rPr>
              <a:t>Embarking on Your Journey: </a:t>
            </a:r>
          </a:p>
          <a:p>
            <a:r>
              <a:rPr lang="en-US" sz="4000" b="1">
                <a:latin typeface="Times New Roman" panose="02020603050405020304" pitchFamily="18" charset="0"/>
                <a:ea typeface="宋体" panose="02010600030101010101" pitchFamily="2" charset="-122"/>
              </a:rPr>
              <a:t>tips for college freshmen</a:t>
            </a:r>
          </a:p>
          <a:p>
            <a:r>
              <a:rPr lang="zh-CN" sz="4000" b="1">
                <a:latin typeface="Times New Roman" panose="02020603050405020304" pitchFamily="18" charset="0"/>
                <a:ea typeface="宋体" panose="02010600030101010101" pitchFamily="2" charset="-122"/>
              </a:rPr>
              <a:t>（开启新征程，给大学生的几点建议）</a:t>
            </a:r>
            <a:endParaRPr lang="zh-CN" altLang="en-US" sz="400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949960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Fill in the blanks with the words given below. Change the form where necessary.</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3251"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3263" name="TextBox 4"/>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063625" y="2709863"/>
            <a:ext cx="10109200" cy="32924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The book is ____________to return tomorrow.</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There must be individual ___________________ and mutual help.</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A strong man will _____________ with the storm of fate.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After a long argument, we _____________where to go for our holiday.</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Now you can watch the latest films in the  ___________   of your own room.</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6     I really have to __________________ myself to be nice to him.</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     You don’t have to ______________ the setting every time you take a photo.</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8     I’ve put on a T-shirt under my sweater for __________ warmth.</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3586163" y="2717800"/>
            <a:ext cx="658812"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due</a:t>
            </a:r>
            <a:endParaRPr lang="zh-CN" altLang="en-US" sz="2400" b="1" i="1" dirty="0">
              <a:solidFill>
                <a:srgbClr val="FF0000"/>
              </a:solidFill>
              <a:latin typeface="Calibri" panose="020F0502020204030204" pitchFamily="34" charset="0"/>
            </a:endParaRPr>
          </a:p>
        </p:txBody>
      </p:sp>
      <p:sp>
        <p:nvSpPr>
          <p:cNvPr id="9" name="矩形 8"/>
          <p:cNvSpPr/>
          <p:nvPr/>
        </p:nvSpPr>
        <p:spPr>
          <a:xfrm>
            <a:off x="5905500" y="3073400"/>
            <a:ext cx="1409700"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effort </a:t>
            </a:r>
            <a:endParaRPr lang="zh-CN" altLang="en-US" sz="2400" b="1" i="1" dirty="0">
              <a:solidFill>
                <a:srgbClr val="FF0000"/>
              </a:solidFill>
              <a:latin typeface="Calibri" panose="020F0502020204030204" pitchFamily="34" charset="0"/>
            </a:endParaRPr>
          </a:p>
        </p:txBody>
      </p:sp>
      <p:sp>
        <p:nvSpPr>
          <p:cNvPr id="10" name="矩形 9"/>
          <p:cNvSpPr/>
          <p:nvPr/>
        </p:nvSpPr>
        <p:spPr>
          <a:xfrm>
            <a:off x="4110038" y="3454400"/>
            <a:ext cx="1435100"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struggle</a:t>
            </a:r>
            <a:endParaRPr lang="zh-CN" altLang="en-US" sz="2400" b="1" i="1" dirty="0">
              <a:solidFill>
                <a:srgbClr val="FF0000"/>
              </a:solidFill>
              <a:latin typeface="Calibri" panose="020F0502020204030204" pitchFamily="34" charset="0"/>
            </a:endParaRPr>
          </a:p>
        </p:txBody>
      </p:sp>
      <p:sp>
        <p:nvSpPr>
          <p:cNvPr id="11" name="矩形 10"/>
          <p:cNvSpPr/>
          <p:nvPr/>
        </p:nvSpPr>
        <p:spPr>
          <a:xfrm>
            <a:off x="5372100" y="3886200"/>
            <a:ext cx="1866900"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decided </a:t>
            </a:r>
            <a:endParaRPr lang="zh-CN" altLang="en-US" sz="2400" b="1" i="1" dirty="0">
              <a:solidFill>
                <a:srgbClr val="FF0000"/>
              </a:solidFill>
              <a:latin typeface="Calibri" panose="020F0502020204030204" pitchFamily="34" charset="0"/>
            </a:endParaRPr>
          </a:p>
        </p:txBody>
      </p:sp>
      <p:sp>
        <p:nvSpPr>
          <p:cNvPr id="12" name="矩形 11"/>
          <p:cNvSpPr/>
          <p:nvPr/>
        </p:nvSpPr>
        <p:spPr>
          <a:xfrm>
            <a:off x="6972300" y="4260850"/>
            <a:ext cx="1435100"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comfort</a:t>
            </a:r>
            <a:endParaRPr lang="zh-CN" altLang="en-US" sz="2400" b="1" i="1" dirty="0">
              <a:solidFill>
                <a:srgbClr val="FF0000"/>
              </a:solidFill>
              <a:latin typeface="Calibri" panose="020F0502020204030204" pitchFamily="34" charset="0"/>
            </a:endParaRPr>
          </a:p>
        </p:txBody>
      </p:sp>
      <p:sp>
        <p:nvSpPr>
          <p:cNvPr id="13" name="矩形 12"/>
          <p:cNvSpPr/>
          <p:nvPr/>
        </p:nvSpPr>
        <p:spPr>
          <a:xfrm>
            <a:off x="4406900" y="4673600"/>
            <a:ext cx="1028700"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force</a:t>
            </a:r>
            <a:endParaRPr lang="zh-CN" altLang="en-US" sz="2400" b="1" i="1" dirty="0">
              <a:solidFill>
                <a:srgbClr val="FF0000"/>
              </a:solidFill>
              <a:latin typeface="Calibri" panose="020F0502020204030204" pitchFamily="34" charset="0"/>
            </a:endParaRPr>
          </a:p>
        </p:txBody>
      </p:sp>
      <p:sp>
        <p:nvSpPr>
          <p:cNvPr id="14" name="矩形 13"/>
          <p:cNvSpPr/>
          <p:nvPr/>
        </p:nvSpPr>
        <p:spPr>
          <a:xfrm>
            <a:off x="4241800" y="5073650"/>
            <a:ext cx="1662113"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adjust</a:t>
            </a:r>
            <a:endParaRPr lang="zh-CN" altLang="en-US" sz="2400" b="1" i="1" dirty="0">
              <a:solidFill>
                <a:srgbClr val="FF0000"/>
              </a:solidFill>
              <a:latin typeface="Calibri" panose="020F0502020204030204" pitchFamily="34" charset="0"/>
            </a:endParaRPr>
          </a:p>
        </p:txBody>
      </p:sp>
      <p:sp>
        <p:nvSpPr>
          <p:cNvPr id="15" name="矩形 14"/>
          <p:cNvSpPr/>
          <p:nvPr/>
        </p:nvSpPr>
        <p:spPr>
          <a:xfrm>
            <a:off x="7073900" y="5499100"/>
            <a:ext cx="955675" cy="461963"/>
          </a:xfrm>
          <a:prstGeom prst="rect">
            <a:avLst/>
          </a:prstGeom>
          <a:noFill/>
          <a:ln w="9525">
            <a:noFill/>
          </a:ln>
        </p:spPr>
        <p:txBody>
          <a:bodyPr>
            <a:spAutoFit/>
          </a:bodyPr>
          <a:lstStyle/>
          <a:p>
            <a:r>
              <a:rPr lang="en-US" altLang="zh-CN" sz="2400" b="1" i="1" dirty="0">
                <a:solidFill>
                  <a:srgbClr val="FF0000"/>
                </a:solidFill>
                <a:latin typeface="Calibri" panose="020F0502020204030204" pitchFamily="34" charset="0"/>
              </a:rPr>
              <a:t>extra</a:t>
            </a:r>
            <a:endParaRPr lang="zh-CN" altLang="en-US" sz="2400" b="1" i="1" dirty="0">
              <a:solidFill>
                <a:srgbClr val="FF0000"/>
              </a:solidFill>
              <a:latin typeface="Calibri" panose="020F0502020204030204" pitchFamily="34" charset="0"/>
            </a:endParaRPr>
          </a:p>
        </p:txBody>
      </p:sp>
      <p:pic>
        <p:nvPicPr>
          <p:cNvPr id="53261" name="Picture 16"/>
          <p:cNvPicPr>
            <a:picLocks noChangeAspect="1"/>
          </p:cNvPicPr>
          <p:nvPr/>
        </p:nvPicPr>
        <p:blipFill>
          <a:blip r:embed="rId3" cstate="print"/>
          <a:stretch>
            <a:fillRect/>
          </a:stretch>
        </p:blipFill>
        <p:spPr>
          <a:xfrm>
            <a:off x="1695450" y="1471613"/>
            <a:ext cx="9713913" cy="9731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557213"/>
            <a:ext cx="9612313"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Add un- , -(e)r , -or </a:t>
            </a:r>
            <a:r>
              <a:rPr kumimoji="0" lang="en-US" altLang="zh-CN" sz="1800" b="1" i="0" u="none" strike="noStrike" kern="1200" cap="none" spc="0" normalizeH="0" baseline="0" noProof="0" dirty="0" err="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or</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err="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ly</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to the following words to form new words and give the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corresponding Chinese meanings of the new words.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4275" name="组合 7"/>
          <p:cNvGrpSpPr/>
          <p:nvPr/>
        </p:nvGrpSpPr>
        <p:grpSpPr>
          <a:xfrm>
            <a:off x="774700" y="266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4346" name="TextBox 4"/>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aphicFrame>
        <p:nvGraphicFramePr>
          <p:cNvPr id="7" name="表格 6"/>
          <p:cNvGraphicFramePr>
            <a:graphicFrameLocks noGrp="1"/>
          </p:cNvGraphicFramePr>
          <p:nvPr/>
        </p:nvGraphicFramePr>
        <p:xfrm>
          <a:off x="704850" y="1679575"/>
          <a:ext cx="11151219" cy="4398963"/>
        </p:xfrm>
        <a:graphic>
          <a:graphicData uri="http://schemas.openxmlformats.org/drawingml/2006/table">
            <a:tbl>
              <a:tblPr/>
              <a:tblGrid>
                <a:gridCol w="966496"/>
                <a:gridCol w="1704834"/>
                <a:gridCol w="2003734"/>
                <a:gridCol w="6476155"/>
              </a:tblGrid>
              <a:tr h="272091">
                <a:tc>
                  <a:txBody>
                    <a:bodyPr/>
                    <a:lstStyle/>
                    <a:p>
                      <a:pPr algn="ctr">
                        <a:spcBef>
                          <a:spcPts val="360"/>
                        </a:spcBef>
                        <a:spcAft>
                          <a:spcPts val="360"/>
                        </a:spcAft>
                      </a:pPr>
                      <a:r>
                        <a:rPr lang="en-US" sz="1800" kern="0" dirty="0">
                          <a:solidFill>
                            <a:srgbClr val="231F20"/>
                          </a:solidFill>
                          <a:latin typeface="Arial Unicode MS"/>
                          <a:ea typeface="宋体" panose="02010600030101010101" pitchFamily="2" charset="-122"/>
                          <a:cs typeface="Times New Roman" panose="02020603050405020304"/>
                        </a:rPr>
                        <a:t>Affix</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r>
                        <a:rPr lang="en-US" sz="1800" kern="0" dirty="0">
                          <a:solidFill>
                            <a:srgbClr val="231F20"/>
                          </a:solidFill>
                          <a:latin typeface="Arial Unicode MS"/>
                          <a:ea typeface="宋体" panose="02010600030101010101" pitchFamily="2" charset="-122"/>
                          <a:cs typeface="Times New Roman" panose="02020603050405020304"/>
                        </a:rPr>
                        <a:t>Original Words</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r>
                        <a:rPr lang="en-US" sz="1800" kern="0" dirty="0">
                          <a:solidFill>
                            <a:srgbClr val="231F20"/>
                          </a:solidFill>
                          <a:latin typeface="Arial Unicode MS"/>
                          <a:ea typeface="宋体" panose="02010600030101010101" pitchFamily="2" charset="-122"/>
                          <a:cs typeface="Times New Roman" panose="02020603050405020304"/>
                        </a:rPr>
                        <a:t>New Words</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r>
                        <a:rPr lang="en-US" sz="1800" kern="0" dirty="0">
                          <a:solidFill>
                            <a:srgbClr val="231F20"/>
                          </a:solidFill>
                          <a:latin typeface="Arial Unicode MS"/>
                          <a:ea typeface="宋体" panose="02010600030101010101" pitchFamily="2" charset="-122"/>
                          <a:cs typeface="Times New Roman" panose="02020603050405020304"/>
                        </a:rPr>
                        <a:t>Chinese Meanings</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600">
                <a:tc rowSpan="3">
                  <a:txBody>
                    <a:bodyPr/>
                    <a:lstStyle/>
                    <a:p>
                      <a:pPr algn="ctr">
                        <a:spcBef>
                          <a:spcPts val="360"/>
                        </a:spcBef>
                        <a:spcAft>
                          <a:spcPts val="360"/>
                        </a:spcAft>
                      </a:pPr>
                      <a:r>
                        <a:rPr lang="en-US" sz="1800" i="1" kern="0" dirty="0">
                          <a:solidFill>
                            <a:srgbClr val="231F20"/>
                          </a:solidFill>
                          <a:latin typeface="Times New Roman" panose="02020603050405020304"/>
                          <a:ea typeface="宋体" panose="02010600030101010101" pitchFamily="2" charset="-122"/>
                          <a:cs typeface="Times New Roman" panose="02020603050405020304"/>
                        </a:rPr>
                        <a:t>un-</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easy</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66">
                <a:tc vMerge="1">
                  <a:txBody>
                    <a:bodyPr/>
                    <a:lstStyle/>
                    <a:p>
                      <a:endParaRPr lang="zh-CN"/>
                    </a:p>
                  </a:txBody>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certain</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934">
                <a:tc vMerge="1">
                  <a:txBody>
                    <a:bodyPr/>
                    <a:lstStyle/>
                    <a:p>
                      <a:endParaRPr lang="zh-CN"/>
                    </a:p>
                  </a:txBody>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fortunate</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66">
                <a:tc rowSpan="3">
                  <a:txBody>
                    <a:bodyPr/>
                    <a:lstStyle/>
                    <a:p>
                      <a:pPr algn="ctr">
                        <a:spcBef>
                          <a:spcPts val="360"/>
                        </a:spcBef>
                        <a:spcAft>
                          <a:spcPts val="360"/>
                        </a:spcAft>
                      </a:pPr>
                      <a:r>
                        <a:rPr lang="en-US" sz="1800" i="1" kern="0">
                          <a:solidFill>
                            <a:srgbClr val="231F20"/>
                          </a:solidFill>
                          <a:latin typeface="Times New Roman" panose="02020603050405020304"/>
                          <a:ea typeface="宋体" panose="02010600030101010101" pitchFamily="2" charset="-122"/>
                          <a:cs typeface="Times New Roman" panose="02020603050405020304"/>
                        </a:rPr>
                        <a:t>-(e)r, -or</a:t>
                      </a:r>
                      <a:endParaRPr lang="zh-CN" sz="24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direct</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733">
                <a:tc vMerge="1">
                  <a:txBody>
                    <a:bodyPr/>
                    <a:lstStyle/>
                    <a:p>
                      <a:endParaRPr lang="zh-CN"/>
                    </a:p>
                  </a:txBody>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write</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867">
                <a:tc vMerge="1">
                  <a:txBody>
                    <a:bodyPr/>
                    <a:lstStyle/>
                    <a:p>
                      <a:endParaRPr lang="zh-CN"/>
                    </a:p>
                  </a:txBody>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learn</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733">
                <a:tc rowSpan="3">
                  <a:txBody>
                    <a:bodyPr/>
                    <a:lstStyle/>
                    <a:p>
                      <a:pPr algn="ctr">
                        <a:spcBef>
                          <a:spcPts val="360"/>
                        </a:spcBef>
                        <a:spcAft>
                          <a:spcPts val="360"/>
                        </a:spcAft>
                      </a:pPr>
                      <a:r>
                        <a:rPr lang="en-US" sz="1800" i="1" kern="0">
                          <a:solidFill>
                            <a:srgbClr val="231F20"/>
                          </a:solidFill>
                          <a:latin typeface="Times New Roman" panose="02020603050405020304"/>
                          <a:ea typeface="宋体" panose="02010600030101010101" pitchFamily="2" charset="-122"/>
                          <a:cs typeface="Times New Roman" panose="02020603050405020304"/>
                        </a:rPr>
                        <a:t>-ly</a:t>
                      </a:r>
                      <a:endParaRPr lang="zh-CN" sz="24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happy</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733">
                <a:tc vMerge="1">
                  <a:txBody>
                    <a:bodyPr/>
                    <a:lstStyle/>
                    <a:p>
                      <a:endParaRPr lang="zh-CN"/>
                    </a:p>
                  </a:txBody>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glad</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733">
                <a:tc vMerge="1">
                  <a:txBody>
                    <a:bodyPr/>
                    <a:lstStyle/>
                    <a:p>
                      <a:endParaRPr lang="zh-CN"/>
                    </a:p>
                  </a:txBody>
                  <a:tcPr/>
                </a:tc>
                <a:tc>
                  <a:txBody>
                    <a:bodyPr/>
                    <a:lstStyle/>
                    <a:p>
                      <a:pPr algn="ctr">
                        <a:spcBef>
                          <a:spcPts val="360"/>
                        </a:spcBef>
                        <a:spcAft>
                          <a:spcPts val="360"/>
                        </a:spcAft>
                      </a:pPr>
                      <a:r>
                        <a:rPr lang="en-US" sz="1800" kern="0" dirty="0">
                          <a:solidFill>
                            <a:srgbClr val="231F20"/>
                          </a:solidFill>
                          <a:latin typeface="Times New Roman" panose="02020603050405020304"/>
                          <a:ea typeface="宋体" panose="02010600030101010101" pitchFamily="2" charset="-122"/>
                          <a:cs typeface="Times New Roman" panose="02020603050405020304"/>
                        </a:rPr>
                        <a:t>serious</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360"/>
                        </a:spcBef>
                        <a:spcAft>
                          <a:spcPts val="360"/>
                        </a:spcAft>
                      </a:pP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矩形 7"/>
          <p:cNvSpPr/>
          <p:nvPr/>
        </p:nvSpPr>
        <p:spPr>
          <a:xfrm>
            <a:off x="3963988" y="1962150"/>
            <a:ext cx="827088"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uneasy</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9" name="矩形 8"/>
          <p:cNvSpPr/>
          <p:nvPr/>
        </p:nvSpPr>
        <p:spPr>
          <a:xfrm>
            <a:off x="5692775" y="1960563"/>
            <a:ext cx="5387975"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焦虑的；不安的；心神不定的；不自在的</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0" name="矩形 9"/>
          <p:cNvSpPr/>
          <p:nvPr/>
        </p:nvSpPr>
        <p:spPr>
          <a:xfrm>
            <a:off x="3822700" y="2497138"/>
            <a:ext cx="1042988"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uncertain</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1" name="矩形 10"/>
          <p:cNvSpPr/>
          <p:nvPr/>
        </p:nvSpPr>
        <p:spPr>
          <a:xfrm>
            <a:off x="5680075" y="2400300"/>
            <a:ext cx="5580063" cy="646113"/>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拿不定主意的，犹豫的；未知的；不确定的；不完全确定的</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2" name="矩形 11"/>
          <p:cNvSpPr/>
          <p:nvPr/>
        </p:nvSpPr>
        <p:spPr>
          <a:xfrm>
            <a:off x="3697288" y="3086100"/>
            <a:ext cx="12493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unfortunate</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3" name="矩形 12"/>
          <p:cNvSpPr/>
          <p:nvPr/>
        </p:nvSpPr>
        <p:spPr>
          <a:xfrm>
            <a:off x="5680075" y="3111500"/>
            <a:ext cx="5534025"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不幸的，倒霉的；令人尴尬的；不适当的；得罪人的</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4" name="矩形 13"/>
          <p:cNvSpPr/>
          <p:nvPr/>
        </p:nvSpPr>
        <p:spPr>
          <a:xfrm>
            <a:off x="3803650" y="3644900"/>
            <a:ext cx="903288"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director</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5" name="矩形 14"/>
          <p:cNvSpPr/>
          <p:nvPr/>
        </p:nvSpPr>
        <p:spPr>
          <a:xfrm>
            <a:off x="5680075" y="3641725"/>
            <a:ext cx="5992813"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经理，管理者，主任，董事；（学校）校长，主任</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6" name="矩形 15"/>
          <p:cNvSpPr/>
          <p:nvPr/>
        </p:nvSpPr>
        <p:spPr>
          <a:xfrm>
            <a:off x="3908425" y="4135438"/>
            <a:ext cx="736600"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writer</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7" name="矩形 16"/>
          <p:cNvSpPr/>
          <p:nvPr/>
        </p:nvSpPr>
        <p:spPr>
          <a:xfrm>
            <a:off x="5681663" y="4171950"/>
            <a:ext cx="2032000"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作家；作者；著者</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8" name="矩形 17"/>
          <p:cNvSpPr/>
          <p:nvPr/>
        </p:nvSpPr>
        <p:spPr>
          <a:xfrm>
            <a:off x="3921125" y="4514850"/>
            <a:ext cx="825500"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learner</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19" name="矩形 18"/>
          <p:cNvSpPr/>
          <p:nvPr/>
        </p:nvSpPr>
        <p:spPr>
          <a:xfrm>
            <a:off x="5668963" y="4551363"/>
            <a:ext cx="876300"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学习者</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20" name="矩形 19"/>
          <p:cNvSpPr/>
          <p:nvPr/>
        </p:nvSpPr>
        <p:spPr>
          <a:xfrm>
            <a:off x="3827463" y="4881563"/>
            <a:ext cx="877888"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happily</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21" name="矩形 20"/>
          <p:cNvSpPr/>
          <p:nvPr/>
        </p:nvSpPr>
        <p:spPr>
          <a:xfrm>
            <a:off x="5681663" y="4930775"/>
            <a:ext cx="2722563"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快乐地；高兴地；满足地</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22" name="矩形 21"/>
          <p:cNvSpPr/>
          <p:nvPr/>
        </p:nvSpPr>
        <p:spPr>
          <a:xfrm>
            <a:off x="3897313" y="5272088"/>
            <a:ext cx="762000"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gladly</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23" name="矩形 22"/>
          <p:cNvSpPr/>
          <p:nvPr/>
        </p:nvSpPr>
        <p:spPr>
          <a:xfrm>
            <a:off x="5653088" y="5303838"/>
            <a:ext cx="3940175"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乐意地，情愿地；高兴地，欣然</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24" name="矩形 23"/>
          <p:cNvSpPr/>
          <p:nvPr/>
        </p:nvSpPr>
        <p:spPr>
          <a:xfrm>
            <a:off x="3733800" y="5619750"/>
            <a:ext cx="1019175"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0" i="0" u="none" strike="noStrike" kern="0" cap="none" spc="0" normalizeH="0" baseline="0" noProof="0" dirty="0">
                <a:ln>
                  <a:noFill/>
                </a:ln>
                <a:solidFill>
                  <a:srgbClr val="231F20"/>
                </a:solidFill>
                <a:effectLst/>
                <a:uLnTx/>
                <a:uFillTx/>
                <a:latin typeface="Times New Roman" panose="02020603050405020304"/>
                <a:ea typeface="宋体" panose="02010600030101010101" pitchFamily="2" charset="-122"/>
                <a:cs typeface="Times New Roman" panose="02020603050405020304"/>
              </a:rPr>
              <a:t>seriously</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
        <p:nvSpPr>
          <p:cNvPr id="25" name="矩形 24"/>
          <p:cNvSpPr/>
          <p:nvPr/>
        </p:nvSpPr>
        <p:spPr>
          <a:xfrm>
            <a:off x="5692775" y="5654675"/>
            <a:ext cx="2724150"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0" i="0" u="none" strike="noStrike" kern="0" cap="none" spc="0" normalizeH="0" baseline="0" noProof="0" dirty="0">
                <a:ln>
                  <a:noFill/>
                </a:ln>
                <a:solidFill>
                  <a:srgbClr val="231F20"/>
                </a:solidFill>
                <a:effectLst/>
                <a:uLnTx/>
                <a:uFillTx/>
                <a:latin typeface="Times New Roman" panose="02020603050405020304"/>
                <a:ea typeface="+mn-ea"/>
                <a:cs typeface="Times New Roman" panose="02020603050405020304"/>
              </a:rPr>
              <a:t>严重地；严肃地；认真地</a:t>
            </a:r>
            <a:endParaRPr kumimoji="0" lang="zh-CN" altLang="en-US" sz="2400" b="0" i="0" u="none" strike="noStrike" kern="100" cap="none" spc="0" normalizeH="0" baseline="0" noProof="0" dirty="0">
              <a:ln>
                <a:noFill/>
              </a:ln>
              <a:solidFill>
                <a:prstClr val="black"/>
              </a:solidFill>
              <a:effectLst/>
              <a:uLnTx/>
              <a:uFillTx/>
              <a:latin typeface="+mn-lt"/>
              <a:ea typeface="+mn-ea"/>
              <a:cs typeface="Times New Roman" panose="020206030504050203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plus(in)">
                                      <p:cBhvr>
                                        <p:cTn id="17" dur="2000"/>
                                        <p:tgtEl>
                                          <p:spTgt spid="10"/>
                                        </p:tgtEl>
                                      </p:cBhvr>
                                    </p:animEffect>
                                  </p:childTnLst>
                                </p:cTn>
                              </p:par>
                              <p:par>
                                <p:cTn id="18" presetID="1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plus(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Left)">
                                      <p:cBhvr>
                                        <p:cTn id="45" dur="500"/>
                                        <p:tgtEl>
                                          <p:spTgt spid="16"/>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trips(down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4"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to="" calcmode="lin" valueType="num">
                                      <p:cBhvr>
                                        <p:cTn id="53" dur="1" fill="hold"/>
                                        <p:tgtEl>
                                          <p:spTgt spid="19"/>
                                        </p:tgtEl>
                                        <p:attrNameLst>
                                          <p:attrName>style.visibility</p:attrName>
                                        </p:attrNameLst>
                                      </p:cBhvr>
                                    </p:anim>
                                  </p:childTnLst>
                                </p:cTn>
                              </p:par>
                              <p:par>
                                <p:cTn id="54" presetID="24"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to="" calcmode="lin" valueType="num">
                                      <p:cBhvr>
                                        <p:cTn id="56" dur="1" fill="hold"/>
                                        <p:tgtEl>
                                          <p:spTgt spid="18"/>
                                        </p:tgtEl>
                                        <p:attrNameLst>
                                          <p:attrName>style.visibility</p:attrName>
                                        </p:attrNameLst>
                                      </p:cBhvr>
                                    </p:anim>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strVal val="#ppt_w*0.05"/>
                                          </p:val>
                                        </p:tav>
                                        <p:tav tm="100000">
                                          <p:val>
                                            <p:strVal val="#ppt_w"/>
                                          </p:val>
                                        </p:tav>
                                      </p:tavLst>
                                    </p:anim>
                                    <p:anim calcmode="lin" valueType="num">
                                      <p:cBhvr>
                                        <p:cTn id="62" dur="500" fill="hold"/>
                                        <p:tgtEl>
                                          <p:spTgt spid="20"/>
                                        </p:tgtEl>
                                        <p:attrNameLst>
                                          <p:attrName>ppt_h</p:attrName>
                                        </p:attrNameLst>
                                      </p:cBhvr>
                                      <p:tavLst>
                                        <p:tav tm="0">
                                          <p:val>
                                            <p:strVal val="#ppt_h"/>
                                          </p:val>
                                        </p:tav>
                                        <p:tav tm="100000">
                                          <p:val>
                                            <p:strVal val="#ppt_h"/>
                                          </p:val>
                                        </p:tav>
                                      </p:tavLst>
                                    </p:anim>
                                    <p:anim calcmode="lin" valueType="num">
                                      <p:cBhvr>
                                        <p:cTn id="63" dur="500" fill="hold"/>
                                        <p:tgtEl>
                                          <p:spTgt spid="20"/>
                                        </p:tgtEl>
                                        <p:attrNameLst>
                                          <p:attrName>ppt_x</p:attrName>
                                        </p:attrNameLst>
                                      </p:cBhvr>
                                      <p:tavLst>
                                        <p:tav tm="0">
                                          <p:val>
                                            <p:strVal val="#ppt_x-.2"/>
                                          </p:val>
                                        </p:tav>
                                        <p:tav tm="100000">
                                          <p:val>
                                            <p:strVal val="#ppt_x"/>
                                          </p:val>
                                        </p:tav>
                                      </p:tavLst>
                                    </p:anim>
                                    <p:anim calcmode="lin" valueType="num">
                                      <p:cBhvr>
                                        <p:cTn id="64" dur="500" fill="hold"/>
                                        <p:tgtEl>
                                          <p:spTgt spid="20"/>
                                        </p:tgtEl>
                                        <p:attrNameLst>
                                          <p:attrName>ppt_y</p:attrName>
                                        </p:attrNameLst>
                                      </p:cBhvr>
                                      <p:tavLst>
                                        <p:tav tm="0">
                                          <p:val>
                                            <p:strVal val="#ppt_y"/>
                                          </p:val>
                                        </p:tav>
                                        <p:tav tm="100000">
                                          <p:val>
                                            <p:strVal val="#ppt_y"/>
                                          </p:val>
                                        </p:tav>
                                      </p:tavLst>
                                    </p:anim>
                                    <p:animEffect transition="in" filter="fade">
                                      <p:cBhvr>
                                        <p:cTn id="65" dur="500"/>
                                        <p:tgtEl>
                                          <p:spTgt spid="20"/>
                                        </p:tgtEl>
                                      </p:cBhvr>
                                    </p:animEffect>
                                  </p:childTnLst>
                                </p:cTn>
                              </p:par>
                              <p:par>
                                <p:cTn id="66" presetID="54" presetClass="entr" presetSubtype="0" accel="10000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strVal val="#ppt_w*0.05"/>
                                          </p:val>
                                        </p:tav>
                                        <p:tav tm="100000">
                                          <p:val>
                                            <p:strVal val="#ppt_w"/>
                                          </p:val>
                                        </p:tav>
                                      </p:tavLst>
                                    </p:anim>
                                    <p:anim calcmode="lin" valueType="num">
                                      <p:cBhvr>
                                        <p:cTn id="69" dur="500" fill="hold"/>
                                        <p:tgtEl>
                                          <p:spTgt spid="21"/>
                                        </p:tgtEl>
                                        <p:attrNameLst>
                                          <p:attrName>ppt_h</p:attrName>
                                        </p:attrNameLst>
                                      </p:cBhvr>
                                      <p:tavLst>
                                        <p:tav tm="0">
                                          <p:val>
                                            <p:strVal val="#ppt_h"/>
                                          </p:val>
                                        </p:tav>
                                        <p:tav tm="100000">
                                          <p:val>
                                            <p:strVal val="#ppt_h"/>
                                          </p:val>
                                        </p:tav>
                                      </p:tavLst>
                                    </p:anim>
                                    <p:anim calcmode="lin" valueType="num">
                                      <p:cBhvr>
                                        <p:cTn id="70" dur="500" fill="hold"/>
                                        <p:tgtEl>
                                          <p:spTgt spid="21"/>
                                        </p:tgtEl>
                                        <p:attrNameLst>
                                          <p:attrName>ppt_x</p:attrName>
                                        </p:attrNameLst>
                                      </p:cBhvr>
                                      <p:tavLst>
                                        <p:tav tm="0">
                                          <p:val>
                                            <p:strVal val="#ppt_x-.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edge">
                                      <p:cBhvr>
                                        <p:cTn id="77" dur="2000"/>
                                        <p:tgtEl>
                                          <p:spTgt spid="22"/>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edge">
                                      <p:cBhvr>
                                        <p:cTn id="80" dur="20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edge">
                                      <p:cBhvr>
                                        <p:cTn id="85" dur="2000"/>
                                        <p:tgtEl>
                                          <p:spTgt spid="24"/>
                                        </p:tgtEl>
                                      </p:cBhvr>
                                    </p:animEffect>
                                  </p:childTnLst>
                                </p:cTn>
                              </p:par>
                              <p:par>
                                <p:cTn id="86" presetID="2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edge">
                                      <p:cBhvr>
                                        <p:cTn id="8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654050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Choose the best Chinese translation for each sentence.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5299"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5304" name="TextBox 4"/>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892175" y="1847850"/>
            <a:ext cx="10831513" cy="40925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Looking back, here are some of the biggest lessons I’ve learnt and how I wish I’d known them in advance!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回想起来，这里有很多我学过的课程，我希望我提前学到它们！</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回首过去，这里有一些我上过的课程，我多么希望我提前知道这些课程！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回首这一年，我懂得了一些很重要的道理，我多么希望我能提前明白这些！</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You’ll have plenty of work to do after classes, so create a space that’s just for study.</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课后你会做大量的作品，所以要创造一个研究空间。</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下课后通常有大量的作业要做，所以你需要创建一个专供学习的空间。</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课后你会有大量的工作要做，所以创建一个空间，只进行研究。</a:t>
            </a:r>
          </a:p>
        </p:txBody>
      </p:sp>
      <p:sp>
        <p:nvSpPr>
          <p:cNvPr id="7" name="矩形 6"/>
          <p:cNvSpPr/>
          <p:nvPr/>
        </p:nvSpPr>
        <p:spPr>
          <a:xfrm>
            <a:off x="301625" y="1787525"/>
            <a:ext cx="493713"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C</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8" name="矩形 7"/>
          <p:cNvSpPr/>
          <p:nvPr/>
        </p:nvSpPr>
        <p:spPr>
          <a:xfrm>
            <a:off x="298450" y="4092575"/>
            <a:ext cx="492125"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B</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827405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Complete the following sentences with the given sentence structures.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6323"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6330" name="TextBox 4"/>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7</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446088" y="1941513"/>
            <a:ext cx="11274425" cy="409416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whether… or not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无论</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e.g. Whether you like it or not, I’ll do it.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不管你喜欢与否，我都要做这件事。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It all depends on _____________________________ (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他是否喜欢这个公司</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________________________ (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不管我们是否意识到</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English is very important.</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there might be…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可能有</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e.g. There might be some food you have never eaten before.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这儿可能有你以前从没吃过的东西。</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____________________(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可能没有任何答案</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to your problems.</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As you have seen,____________________________________________ (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大学和高中很不一样</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3222625" y="2752725"/>
            <a:ext cx="3911600"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whether he likes the company or not</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8" name="矩形 7"/>
          <p:cNvSpPr/>
          <p:nvPr/>
        </p:nvSpPr>
        <p:spPr>
          <a:xfrm>
            <a:off x="1114425" y="3184525"/>
            <a:ext cx="3049588"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Whether we realize it or not</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9" name="矩形 8"/>
          <p:cNvSpPr/>
          <p:nvPr/>
        </p:nvSpPr>
        <p:spPr>
          <a:xfrm>
            <a:off x="911225" y="4759325"/>
            <a:ext cx="2860675"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There might be no answer</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0" name="矩形 9"/>
          <p:cNvSpPr/>
          <p:nvPr/>
        </p:nvSpPr>
        <p:spPr>
          <a:xfrm>
            <a:off x="3476625" y="5165725"/>
            <a:ext cx="6119813"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there might be much different from college to high school</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762" y="531813"/>
            <a:ext cx="6108700" cy="363537"/>
            <a:chOff x="283681" y="2459690"/>
            <a:chExt cx="6109250" cy="363336"/>
          </a:xfrm>
        </p:grpSpPr>
        <p:cxnSp>
          <p:nvCxnSpPr>
            <p:cNvPr id="57349"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7350"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7351"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6"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7. Text B (1).wmv">
            <a:hlinkClick r:id="" action="ppaction://media"/>
          </p:cNvPr>
          <p:cNvPicPr>
            <a:picLocks noRot="1" noChangeAspect="1"/>
          </p:cNvPicPr>
          <p:nvPr>
            <a:videoFile r:link="rId2"/>
            <p:extLst>
              <p:ext uri="{DAA4B4D4-6D71-4841-9C94-3DE7FCFB9230}">
                <p14:media xmlns="" xmlns:p14="http://schemas.microsoft.com/office/powerpoint/2010/main" r:link="rId7"/>
              </p:ext>
            </p:extLst>
          </p:nvPr>
        </p:nvPicPr>
        <p:blipFill>
          <a:blip r:embed="rId8" cstate="print"/>
          <a:stretch>
            <a:fillRect/>
          </a:stretch>
        </p:blipFill>
        <p:spPr>
          <a:xfrm>
            <a:off x="3365500" y="1539875"/>
            <a:ext cx="7467600" cy="42005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fullScrn="1">
              <p:cMediaNode>
                <p:cTn id="16"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837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8373" name="组合 7"/>
          <p:cNvGrpSpPr/>
          <p:nvPr/>
        </p:nvGrpSpPr>
        <p:grpSpPr>
          <a:xfrm flipH="1">
            <a:off x="7938" y="1273175"/>
            <a:ext cx="6108700" cy="363538"/>
            <a:chOff x="283681" y="2459690"/>
            <a:chExt cx="6109250" cy="363336"/>
          </a:xfrm>
        </p:grpSpPr>
        <p:cxnSp>
          <p:nvCxnSpPr>
            <p:cNvPr id="5839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839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839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1-2</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8311" name="矩形 3"/>
          <p:cNvSpPr>
            <a:spLocks noChangeArrowheads="1"/>
          </p:cNvSpPr>
          <p:nvPr/>
        </p:nvSpPr>
        <p:spPr bwMode="auto">
          <a:xfrm>
            <a:off x="857250" y="2006600"/>
            <a:ext cx="5311775" cy="33718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E56858"/>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We Wish </a:t>
            </a:r>
            <a:r>
              <a:rPr kumimoji="0" lang="en-US" altLang="zh-CN" sz="2400" b="1" i="0" u="none" strike="noStrike" kern="1200" cap="none" spc="0" normalizeH="0" baseline="0" noProof="0" dirty="0" smtClean="0">
                <a:ln>
                  <a:noFill/>
                </a:ln>
                <a:solidFill>
                  <a:srgbClr val="E56858"/>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My dear child, </a:t>
            </a:r>
            <a:endPar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As we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drove off</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from your college, I wanted to write a letter to tell you all that is on my mind. </a:t>
            </a: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First</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 want to tell you how proud we are. Getting into college is real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proof</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how great a student you are. You should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be as proud of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yourself as we are.</a:t>
            </a:r>
          </a:p>
        </p:txBody>
      </p:sp>
      <p:sp>
        <p:nvSpPr>
          <p:cNvPr id="2" name="矩形 1"/>
          <p:cNvSpPr/>
          <p:nvPr/>
        </p:nvSpPr>
        <p:spPr>
          <a:xfrm>
            <a:off x="6469063" y="2540000"/>
            <a:ext cx="5038725" cy="2611438"/>
          </a:xfrm>
          <a:prstGeom prst="rect">
            <a:avLst/>
          </a:prstGeom>
          <a:solidFill>
            <a:srgbClr val="FFFF99"/>
          </a:solidFill>
        </p:spPr>
        <p:txBody>
          <a:bodyPr>
            <a:spAutoFit/>
          </a:bodyPr>
          <a:lstStyle/>
          <a:p>
            <a:pPr marL="0" marR="0" lvl="0" indent="266700" algn="ctr"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我们的期望</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亲爱的孩子：</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当我们从你学校开车离开的时候，我就想写一封信告诉你我心中所想。</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首先，我想告诉你我们有多为你自豪。进入大学学习这件事能证明你学业上的优秀。你应该像我们一样为你自己感到自豪。</a:t>
            </a: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sp>
        <p:nvSpPr>
          <p:cNvPr id="28" name="矩形 27"/>
          <p:cNvSpPr/>
          <p:nvPr/>
        </p:nvSpPr>
        <p:spPr>
          <a:xfrm>
            <a:off x="6648450" y="3384550"/>
            <a:ext cx="4483100" cy="11382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drive off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驾车离开</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robbers drove off in a stolen vehicle.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劫匪驾驶着一辆偷来的汽车逃跑了。</a:t>
            </a:r>
          </a:p>
        </p:txBody>
      </p:sp>
      <p:graphicFrame>
        <p:nvGraphicFramePr>
          <p:cNvPr id="58382" name="表格 58381"/>
          <p:cNvGraphicFramePr/>
          <p:nvPr/>
        </p:nvGraphicFramePr>
        <p:xfrm>
          <a:off x="2109788" y="2943225"/>
          <a:ext cx="1073150" cy="334963"/>
        </p:xfrm>
        <a:graphic>
          <a:graphicData uri="http://schemas.openxmlformats.org/drawingml/2006/table">
            <a:tbl>
              <a:tblPr/>
              <a:tblGrid>
                <a:gridCol w="10731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6" marR="91416" marT="45572" marB="45572">
                    <a:lnL>
                      <a:noFill/>
                    </a:lnL>
                    <a:lnR>
                      <a:noFill/>
                    </a:lnR>
                    <a:lnT>
                      <a:noFill/>
                    </a:lnT>
                    <a:lnB>
                      <a:noFill/>
                    </a:lnB>
                    <a:lnTlToBr>
                      <a:noFill/>
                    </a:lnTlToBr>
                    <a:lnBlToTr>
                      <a:noFill/>
                    </a:lnBlToTr>
                    <a:noFill/>
                  </a:tcPr>
                </a:tc>
              </a:tr>
            </a:tbl>
          </a:graphicData>
        </a:graphic>
      </p:graphicFrame>
      <p:pic>
        <p:nvPicPr>
          <p:cNvPr id="3" name="B-1&amp;2.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1109663"/>
            <a:ext cx="285750" cy="284162"/>
          </a:xfrm>
          <a:prstGeom prst="rect">
            <a:avLst/>
          </a:prstGeom>
          <a:noFill/>
          <a:ln w="9525">
            <a:noFill/>
          </a:ln>
        </p:spPr>
      </p:pic>
      <p:sp>
        <p:nvSpPr>
          <p:cNvPr id="33" name="矩形 32"/>
          <p:cNvSpPr/>
          <p:nvPr/>
        </p:nvSpPr>
        <p:spPr>
          <a:xfrm>
            <a:off x="6746875" y="2540000"/>
            <a:ext cx="4483100"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proof</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pruːf</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any factual evidence that helps to establish the truth of something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证据；证明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There is no proof that the knife belonged to her.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没有证据证明那把刀子是属于她的。</a:t>
            </a:r>
          </a:p>
        </p:txBody>
      </p:sp>
      <p:graphicFrame>
        <p:nvGraphicFramePr>
          <p:cNvPr id="58386" name="表格 58385"/>
          <p:cNvGraphicFramePr/>
          <p:nvPr/>
        </p:nvGraphicFramePr>
        <p:xfrm>
          <a:off x="3762375" y="4148138"/>
          <a:ext cx="733425" cy="334963"/>
        </p:xfrm>
        <a:graphic>
          <a:graphicData uri="http://schemas.openxmlformats.org/drawingml/2006/table">
            <a:tbl>
              <a:tblPr/>
              <a:tblGrid>
                <a:gridCol w="7334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6" marR="91416" marT="45572" marB="45572">
                    <a:lnL>
                      <a:noFill/>
                    </a:lnL>
                    <a:lnR>
                      <a:noFill/>
                    </a:lnR>
                    <a:lnT>
                      <a:noFill/>
                    </a:lnT>
                    <a:lnB>
                      <a:noFill/>
                    </a:lnB>
                    <a:lnTlToBr>
                      <a:noFill/>
                    </a:lnTlToBr>
                    <a:lnBlToTr>
                      <a:noFill/>
                    </a:lnBlToTr>
                    <a:noFill/>
                  </a:tcPr>
                </a:tc>
              </a:tr>
            </a:tbl>
          </a:graphicData>
        </a:graphic>
      </p:graphicFrame>
      <p:graphicFrame>
        <p:nvGraphicFramePr>
          <p:cNvPr id="58388" name="表格 58387"/>
          <p:cNvGraphicFramePr/>
          <p:nvPr/>
        </p:nvGraphicFramePr>
        <p:xfrm>
          <a:off x="4286250" y="4560888"/>
          <a:ext cx="1882775" cy="334963"/>
        </p:xfrm>
        <a:graphic>
          <a:graphicData uri="http://schemas.openxmlformats.org/drawingml/2006/table">
            <a:tbl>
              <a:tblPr/>
              <a:tblGrid>
                <a:gridCol w="188277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6" marR="91416" marT="45572" marB="45572">
                    <a:lnL>
                      <a:noFill/>
                    </a:lnL>
                    <a:lnR>
                      <a:noFill/>
                    </a:lnR>
                    <a:lnT>
                      <a:noFill/>
                    </a:lnT>
                    <a:lnB>
                      <a:noFill/>
                    </a:lnB>
                    <a:lnTlToBr>
                      <a:noFill/>
                    </a:lnTlToBr>
                    <a:lnBlToTr>
                      <a:noFill/>
                    </a:lnBlToTr>
                    <a:noFill/>
                  </a:tcPr>
                </a:tc>
              </a:tr>
            </a:tbl>
          </a:graphicData>
        </a:graphic>
      </p:graphicFrame>
      <p:sp>
        <p:nvSpPr>
          <p:cNvPr id="41" name="矩形 40"/>
          <p:cNvSpPr/>
          <p:nvPr/>
        </p:nvSpPr>
        <p:spPr>
          <a:xfrm>
            <a:off x="6983413" y="3074988"/>
            <a:ext cx="4010025" cy="1531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be proud of…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为</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感到自豪</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That’s a beautiful piece of work. You should be proud of it.</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那件作品非常漂亮，你应当为之自豪。</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25"/>
                  </p:tgtEl>
                </p:cond>
              </p:nextCondLst>
            </p:seq>
            <p:seq concurrent="1" nextAc="seek">
              <p:cTn id="18" restart="whenNotActive" fill="hold" evtFilter="cancelBubble" nodeType="interactiveSeq">
                <p:stCondLst>
                  <p:cond evt="onClick" delay="0">
                    <p:tgtEl>
                      <p:spTgt spid="58382"/>
                    </p:tgtEl>
                  </p:cond>
                </p:stCondLst>
                <p:endSync evt="end" delay="0">
                  <p:rtn val="all"/>
                </p:endSync>
                <p:childTnLst>
                  <p:par>
                    <p:cTn id="19" fill="hold">
                      <p:stCondLst>
                        <p:cond delay="0"/>
                      </p:stCondLst>
                      <p:childTnLst>
                        <p:par>
                          <p:cTn id="20" fill="hold">
                            <p:stCondLst>
                              <p:cond delay="0"/>
                            </p:stCondLst>
                            <p:childTnLst>
                              <p:par>
                                <p:cTn id="21" presetID="49" presetClass="entr" presetSubtype="0" decel="100000" fill="hold" grpId="0" nodeType="clickEffect">
                                  <p:stCondLst>
                                    <p:cond delay="0"/>
                                  </p:stCondLst>
                                  <p:iterate type="lt">
                                    <p:tmPct val="0"/>
                                  </p:iterate>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 calcmode="lin" valueType="num">
                                      <p:cBhvr>
                                        <p:cTn id="25" dur="500" fill="hold"/>
                                        <p:tgtEl>
                                          <p:spTgt spid="28"/>
                                        </p:tgtEl>
                                        <p:attrNameLst>
                                          <p:attrName>style.rotation</p:attrName>
                                        </p:attrNameLst>
                                      </p:cBhvr>
                                      <p:tavLst>
                                        <p:tav tm="0">
                                          <p:val>
                                            <p:fltVal val="360"/>
                                          </p:val>
                                        </p:tav>
                                        <p:tav tm="100000">
                                          <p:val>
                                            <p:fltVal val="0"/>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iterate type="lt">
                                    <p:tmPct val="0"/>
                                  </p:iterate>
                                  <p:childTnLst>
                                    <p:animEffect transition="out" filter="fade">
                                      <p:cBhvr>
                                        <p:cTn id="30" dur="1000"/>
                                        <p:tgtEl>
                                          <p:spTgt spid="28"/>
                                        </p:tgtEl>
                                      </p:cBhvr>
                                    </p:animEffect>
                                    <p:anim calcmode="lin" valueType="num">
                                      <p:cBhvr>
                                        <p:cTn id="31" dur="1000"/>
                                        <p:tgtEl>
                                          <p:spTgt spid="28"/>
                                        </p:tgtEl>
                                        <p:attrNameLst>
                                          <p:attrName>ppt_x</p:attrName>
                                        </p:attrNameLst>
                                      </p:cBhvr>
                                      <p:tavLst>
                                        <p:tav tm="0">
                                          <p:val>
                                            <p:strVal val="ppt_x"/>
                                          </p:val>
                                        </p:tav>
                                        <p:tav tm="100000">
                                          <p:val>
                                            <p:strVal val="ppt_x"/>
                                          </p:val>
                                        </p:tav>
                                      </p:tavLst>
                                    </p:anim>
                                    <p:anim calcmode="lin" valueType="num">
                                      <p:cBhvr>
                                        <p:cTn id="32" dur="1000"/>
                                        <p:tgtEl>
                                          <p:spTgt spid="28"/>
                                        </p:tgtEl>
                                        <p:attrNameLst>
                                          <p:attrName>ppt_y</p:attrName>
                                        </p:attrNameLst>
                                      </p:cBhvr>
                                      <p:tavLst>
                                        <p:tav tm="0">
                                          <p:val>
                                            <p:strVal val="ppt_y"/>
                                          </p:val>
                                        </p:tav>
                                        <p:tav tm="100000">
                                          <p:val>
                                            <p:strVal val="ppt_y+.1"/>
                                          </p:val>
                                        </p:tav>
                                      </p:tavLst>
                                    </p:anim>
                                    <p:set>
                                      <p:cBhvr>
                                        <p:cTn id="3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8382"/>
                  </p:tgtEl>
                </p:cond>
              </p:nextCondLst>
            </p:seq>
            <p:audio>
              <p:cMediaNode vol="80000">
                <p:cTn id="34" fill="hold" display="0">
                  <p:stCondLst>
                    <p:cond delay="indefinite"/>
                  </p:stCondLst>
                  <p:endCondLst>
                    <p:cond evt="onStopAudio" delay="0">
                      <p:tgtEl>
                        <p:sldTgt/>
                      </p:tgtEl>
                    </p:cond>
                  </p:endCondLst>
                </p:cTn>
                <p:tgtEl>
                  <p:spTgt spid="3"/>
                </p:tgtEl>
              </p:cMediaNode>
            </p:audio>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3"/>
                                        </p:tgtEl>
                                      </p:cBhvr>
                                    </p:cmd>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3" presetClass="mediacall" presetSubtype="0" fill="hold" nodeType="clickEffect">
                                  <p:stCondLst>
                                    <p:cond delay="0"/>
                                  </p:stCondLst>
                                  <p:childTnLst>
                                    <p:cmd type="call" cmd="stop">
                                      <p:cBhvr>
                                        <p:cTn id="44" dur="1" fill="hold"/>
                                        <p:tgtEl>
                                          <p:spTgt spid="3"/>
                                        </p:tgtEl>
                                      </p:cBhvr>
                                    </p:cmd>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58386"/>
                    </p:tgtEl>
                  </p:cond>
                </p:stCondLst>
                <p:endSync evt="end" delay="0">
                  <p:rtn val="all"/>
                </p:endSync>
                <p:childTnLst>
                  <p:par>
                    <p:cTn id="46" fill="hold">
                      <p:stCondLst>
                        <p:cond delay="0"/>
                      </p:stCondLst>
                      <p:childTnLst>
                        <p:par>
                          <p:cTn id="47" fill="hold">
                            <p:stCondLst>
                              <p:cond delay="0"/>
                            </p:stCondLst>
                            <p:childTnLst>
                              <p:par>
                                <p:cTn id="48" presetID="49" presetClass="entr" presetSubtype="0" decel="100000" fill="hold" grpId="0" nodeType="clickEffect">
                                  <p:stCondLst>
                                    <p:cond delay="0"/>
                                  </p:stCondLst>
                                  <p:iterate type="lt">
                                    <p:tmPct val="0"/>
                                  </p:iterate>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 calcmode="lin" valueType="num">
                                      <p:cBhvr>
                                        <p:cTn id="52" dur="500" fill="hold"/>
                                        <p:tgtEl>
                                          <p:spTgt spid="33"/>
                                        </p:tgtEl>
                                        <p:attrNameLst>
                                          <p:attrName>style.rotation</p:attrName>
                                        </p:attrNameLst>
                                      </p:cBhvr>
                                      <p:tavLst>
                                        <p:tav tm="0">
                                          <p:val>
                                            <p:fltVal val="360"/>
                                          </p:val>
                                        </p:tav>
                                        <p:tav tm="100000">
                                          <p:val>
                                            <p:fltVal val="0"/>
                                          </p:val>
                                        </p:tav>
                                      </p:tavLst>
                                    </p:anim>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grpId="1" nodeType="clickEffect">
                                  <p:stCondLst>
                                    <p:cond delay="0"/>
                                  </p:stCondLst>
                                  <p:iterate type="lt">
                                    <p:tmPct val="0"/>
                                  </p:iterate>
                                  <p:childTnLst>
                                    <p:animEffect transition="out" filter="fade">
                                      <p:cBhvr>
                                        <p:cTn id="57" dur="1000"/>
                                        <p:tgtEl>
                                          <p:spTgt spid="33"/>
                                        </p:tgtEl>
                                      </p:cBhvr>
                                    </p:animEffect>
                                    <p:anim calcmode="lin" valueType="num">
                                      <p:cBhvr>
                                        <p:cTn id="58" dur="1000"/>
                                        <p:tgtEl>
                                          <p:spTgt spid="33"/>
                                        </p:tgtEl>
                                        <p:attrNameLst>
                                          <p:attrName>ppt_x</p:attrName>
                                        </p:attrNameLst>
                                      </p:cBhvr>
                                      <p:tavLst>
                                        <p:tav tm="0">
                                          <p:val>
                                            <p:strVal val="ppt_x"/>
                                          </p:val>
                                        </p:tav>
                                        <p:tav tm="100000">
                                          <p:val>
                                            <p:strVal val="ppt_x"/>
                                          </p:val>
                                        </p:tav>
                                      </p:tavLst>
                                    </p:anim>
                                    <p:anim calcmode="lin" valueType="num">
                                      <p:cBhvr>
                                        <p:cTn id="59" dur="1000"/>
                                        <p:tgtEl>
                                          <p:spTgt spid="33"/>
                                        </p:tgtEl>
                                        <p:attrNameLst>
                                          <p:attrName>ppt_y</p:attrName>
                                        </p:attrNameLst>
                                      </p:cBhvr>
                                      <p:tavLst>
                                        <p:tav tm="0">
                                          <p:val>
                                            <p:strVal val="ppt_y"/>
                                          </p:val>
                                        </p:tav>
                                        <p:tav tm="100000">
                                          <p:val>
                                            <p:strVal val="ppt_y+.1"/>
                                          </p:val>
                                        </p:tav>
                                      </p:tavLst>
                                    </p:anim>
                                    <p:set>
                                      <p:cBhvr>
                                        <p:cTn id="6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8386"/>
                  </p:tgtEl>
                </p:cond>
              </p:nextCondLst>
            </p:seq>
            <p:seq concurrent="1" nextAc="seek">
              <p:cTn id="61" restart="whenNotActive" fill="hold" evtFilter="cancelBubble" nodeType="interactiveSeq">
                <p:stCondLst>
                  <p:cond evt="onClick" delay="0">
                    <p:tgtEl>
                      <p:spTgt spid="58388"/>
                    </p:tgtEl>
                  </p:cond>
                </p:stCondLst>
                <p:endSync evt="end" delay="0">
                  <p:rtn val="all"/>
                </p:endSync>
                <p:childTnLst>
                  <p:par>
                    <p:cTn id="62" fill="hold">
                      <p:stCondLst>
                        <p:cond delay="0"/>
                      </p:stCondLst>
                      <p:childTnLst>
                        <p:par>
                          <p:cTn id="63" fill="hold">
                            <p:stCondLst>
                              <p:cond delay="0"/>
                            </p:stCondLst>
                            <p:childTnLst>
                              <p:par>
                                <p:cTn id="64" presetID="49" presetClass="entr" presetSubtype="0" decel="100000" fill="hold" grpId="0" nodeType="clickEffect">
                                  <p:stCondLst>
                                    <p:cond delay="0"/>
                                  </p:stCondLst>
                                  <p:iterate type="lt">
                                    <p:tmPct val="0"/>
                                  </p:iterate>
                                  <p:childTnLst>
                                    <p:set>
                                      <p:cBhvr>
                                        <p:cTn id="65" dur="1" fill="hold">
                                          <p:stCondLst>
                                            <p:cond delay="0"/>
                                          </p:stCondLst>
                                        </p:cTn>
                                        <p:tgtEl>
                                          <p:spTgt spid="41"/>
                                        </p:tgtEl>
                                        <p:attrNameLst>
                                          <p:attrName>style.visibility</p:attrName>
                                        </p:attrNameLst>
                                      </p:cBhvr>
                                      <p:to>
                                        <p:strVal val="visible"/>
                                      </p:to>
                                    </p:set>
                                    <p:anim calcmode="lin" valueType="num">
                                      <p:cBhvr>
                                        <p:cTn id="66" dur="500" fill="hold"/>
                                        <p:tgtEl>
                                          <p:spTgt spid="41"/>
                                        </p:tgtEl>
                                        <p:attrNameLst>
                                          <p:attrName>ppt_w</p:attrName>
                                        </p:attrNameLst>
                                      </p:cBhvr>
                                      <p:tavLst>
                                        <p:tav tm="0">
                                          <p:val>
                                            <p:fltVal val="0"/>
                                          </p:val>
                                        </p:tav>
                                        <p:tav tm="100000">
                                          <p:val>
                                            <p:strVal val="#ppt_w"/>
                                          </p:val>
                                        </p:tav>
                                      </p:tavLst>
                                    </p:anim>
                                    <p:anim calcmode="lin" valueType="num">
                                      <p:cBhvr>
                                        <p:cTn id="67" dur="500" fill="hold"/>
                                        <p:tgtEl>
                                          <p:spTgt spid="41"/>
                                        </p:tgtEl>
                                        <p:attrNameLst>
                                          <p:attrName>ppt_h</p:attrName>
                                        </p:attrNameLst>
                                      </p:cBhvr>
                                      <p:tavLst>
                                        <p:tav tm="0">
                                          <p:val>
                                            <p:fltVal val="0"/>
                                          </p:val>
                                        </p:tav>
                                        <p:tav tm="100000">
                                          <p:val>
                                            <p:strVal val="#ppt_h"/>
                                          </p:val>
                                        </p:tav>
                                      </p:tavLst>
                                    </p:anim>
                                    <p:anim calcmode="lin" valueType="num">
                                      <p:cBhvr>
                                        <p:cTn id="68" dur="500" fill="hold"/>
                                        <p:tgtEl>
                                          <p:spTgt spid="41"/>
                                        </p:tgtEl>
                                        <p:attrNameLst>
                                          <p:attrName>style.rotation</p:attrName>
                                        </p:attrNameLst>
                                      </p:cBhvr>
                                      <p:tavLst>
                                        <p:tav tm="0">
                                          <p:val>
                                            <p:fltVal val="360"/>
                                          </p:val>
                                        </p:tav>
                                        <p:tav tm="100000">
                                          <p:val>
                                            <p:fltVal val="0"/>
                                          </p:val>
                                        </p:tav>
                                      </p:tavLst>
                                    </p:anim>
                                    <p:animEffect transition="in" filter="fade">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xit" presetSubtype="0" fill="hold" grpId="1" nodeType="clickEffect">
                                  <p:stCondLst>
                                    <p:cond delay="0"/>
                                  </p:stCondLst>
                                  <p:iterate type="lt">
                                    <p:tmPct val="0"/>
                                  </p:iterate>
                                  <p:childTnLst>
                                    <p:animEffect transition="out" filter="fade">
                                      <p:cBhvr>
                                        <p:cTn id="73" dur="1000"/>
                                        <p:tgtEl>
                                          <p:spTgt spid="41"/>
                                        </p:tgtEl>
                                      </p:cBhvr>
                                    </p:animEffect>
                                    <p:anim calcmode="lin" valueType="num">
                                      <p:cBhvr>
                                        <p:cTn id="74" dur="1000"/>
                                        <p:tgtEl>
                                          <p:spTgt spid="41"/>
                                        </p:tgtEl>
                                        <p:attrNameLst>
                                          <p:attrName>ppt_x</p:attrName>
                                        </p:attrNameLst>
                                      </p:cBhvr>
                                      <p:tavLst>
                                        <p:tav tm="0">
                                          <p:val>
                                            <p:strVal val="ppt_x"/>
                                          </p:val>
                                        </p:tav>
                                        <p:tav tm="100000">
                                          <p:val>
                                            <p:strVal val="ppt_x"/>
                                          </p:val>
                                        </p:tav>
                                      </p:tavLst>
                                    </p:anim>
                                    <p:anim calcmode="lin" valueType="num">
                                      <p:cBhvr>
                                        <p:cTn id="75" dur="1000"/>
                                        <p:tgtEl>
                                          <p:spTgt spid="41"/>
                                        </p:tgtEl>
                                        <p:attrNameLst>
                                          <p:attrName>ppt_y</p:attrName>
                                        </p:attrNameLst>
                                      </p:cBhvr>
                                      <p:tavLst>
                                        <p:tav tm="0">
                                          <p:val>
                                            <p:strVal val="ppt_y"/>
                                          </p:val>
                                        </p:tav>
                                        <p:tav tm="100000">
                                          <p:val>
                                            <p:strVal val="ppt_y+.1"/>
                                          </p:val>
                                        </p:tav>
                                      </p:tavLst>
                                    </p:anim>
                                    <p:set>
                                      <p:cBhvr>
                                        <p:cTn id="76"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8388"/>
                  </p:tgtEl>
                </p:cond>
              </p:nextCondLst>
            </p:seq>
          </p:childTnLst>
        </p:cTn>
      </p:par>
    </p:tnLst>
    <p:bldLst>
      <p:bldP spid="2" grpId="0" animBg="1"/>
      <p:bldP spid="2" grpId="1" animBg="1"/>
      <p:bldP spid="28" grpId="0" animBg="1"/>
      <p:bldP spid="28" grpId="1" animBg="1"/>
      <p:bldP spid="33" grpId="0" animBg="1"/>
      <p:bldP spid="33" grpId="1" animBg="1"/>
      <p:bldP spid="41" grpId="0" animBg="1"/>
      <p:bldP spid="4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926263" y="2208213"/>
            <a:ext cx="4740275" cy="29337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未来的大学生活将会是你生命中最重要的一段时光。在大学里，你才会认识到学习究竟是怎样一回事。你会发现，在大学里学习渐渐从教师</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教导模式变成导师</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启迪模式，经历这个过程之后你就能独自学习了。所以认真对待每门课程，尽管学习内容可能不是生活中至关重要的，但是从中培养的学习技能将会是你一生的财富。</a:t>
            </a:r>
          </a:p>
        </p:txBody>
      </p:sp>
      <p:grpSp>
        <p:nvGrpSpPr>
          <p:cNvPr id="59395"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9396"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9398" name="组合 7"/>
          <p:cNvGrpSpPr/>
          <p:nvPr/>
        </p:nvGrpSpPr>
        <p:grpSpPr>
          <a:xfrm flipH="1">
            <a:off x="7938" y="1273175"/>
            <a:ext cx="6108700" cy="363538"/>
            <a:chOff x="283681" y="2459690"/>
            <a:chExt cx="6109250" cy="363336"/>
          </a:xfrm>
        </p:grpSpPr>
        <p:cxnSp>
          <p:nvCxnSpPr>
            <p:cNvPr id="5942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942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942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3</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0360" name="矩形 3"/>
          <p:cNvSpPr>
            <a:spLocks noChangeArrowheads="1"/>
          </p:cNvSpPr>
          <p:nvPr/>
        </p:nvSpPr>
        <p:spPr bwMode="auto">
          <a:xfrm>
            <a:off x="998538" y="2008188"/>
            <a:ext cx="5294313" cy="3690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Your college years will be the most important years in your life. It is in college that you will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discover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what learning is about. This will be the period where you go from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teachertaught</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master-inspired, after which you must become a self-learner. So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each subject seriously</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even if what you learn isn’t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critical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your life, the learning skills you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acquire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will be something you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cherish</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forever.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sp>
        <p:nvSpPr>
          <p:cNvPr id="39" name="矩形 38"/>
          <p:cNvSpPr/>
          <p:nvPr/>
        </p:nvSpPr>
        <p:spPr>
          <a:xfrm>
            <a:off x="6926263" y="2368550"/>
            <a:ext cx="4619625" cy="2970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discover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dɪ'skʌvə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become aware that a particular place or thing exists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发现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She discovered that they’d escaped.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她发现他们已经逃跑了。</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From the garden you walk down to discover a large and beautiful lake.</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由花园往前走，你会发现一个宽阔美丽的湖。</a:t>
            </a:r>
          </a:p>
        </p:txBody>
      </p:sp>
      <p:graphicFrame>
        <p:nvGraphicFramePr>
          <p:cNvPr id="46" name="Group 91"/>
          <p:cNvGraphicFramePr>
            <a:graphicFrameLocks noGrp="1"/>
          </p:cNvGraphicFramePr>
          <p:nvPr/>
        </p:nvGraphicFramePr>
        <p:xfrm>
          <a:off x="998538" y="2863850"/>
          <a:ext cx="1129032" cy="334963"/>
        </p:xfrm>
        <a:graphic>
          <a:graphicData uri="http://schemas.openxmlformats.org/drawingml/2006/table">
            <a:tbl>
              <a:tblPr/>
              <a:tblGrid>
                <a:gridCol w="1129032"/>
              </a:tblGrid>
              <a:tr h="33490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91415" marR="91415" marT="45566" marB="45566" horzOverflow="overflow">
                    <a:lnL cap="flat">
                      <a:noFill/>
                    </a:lnL>
                    <a:lnR cap="flat">
                      <a:noFill/>
                    </a:lnR>
                    <a:lnT cap="flat">
                      <a:noFill/>
                    </a:lnT>
                    <a:lnB cap="flat">
                      <a:noFill/>
                    </a:lnB>
                    <a:lnTlToBr>
                      <a:noFill/>
                    </a:lnTlToBr>
                    <a:lnBlToTr>
                      <a:noFill/>
                    </a:lnBlToTr>
                    <a:noFill/>
                  </a:tcPr>
                </a:tc>
              </a:tr>
            </a:tbl>
          </a:graphicData>
        </a:graphic>
      </p:graphicFrame>
      <p:pic>
        <p:nvPicPr>
          <p:cNvPr id="3" name="B-3.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1273175"/>
            <a:ext cx="487362" cy="487363"/>
          </a:xfrm>
          <a:prstGeom prst="rect">
            <a:avLst/>
          </a:prstGeom>
          <a:noFill/>
          <a:ln w="9525">
            <a:noFill/>
          </a:ln>
        </p:spPr>
      </p:pic>
      <p:graphicFrame>
        <p:nvGraphicFramePr>
          <p:cNvPr id="40" name="Group 91"/>
          <p:cNvGraphicFramePr>
            <a:graphicFrameLocks noGrp="1"/>
          </p:cNvGraphicFramePr>
          <p:nvPr/>
        </p:nvGraphicFramePr>
        <p:xfrm>
          <a:off x="2638425" y="4065588"/>
          <a:ext cx="2805113" cy="334963"/>
        </p:xfrm>
        <a:graphic>
          <a:graphicData uri="http://schemas.openxmlformats.org/drawingml/2006/table">
            <a:tbl>
              <a:tblPr/>
              <a:tblGrid>
                <a:gridCol w="2804745"/>
              </a:tblGrid>
              <a:tr h="33490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91415" marR="91415" marT="45566" marB="45566"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4" name="Group 91"/>
          <p:cNvGraphicFramePr>
            <a:graphicFrameLocks noGrp="1"/>
          </p:cNvGraphicFramePr>
          <p:nvPr/>
        </p:nvGraphicFramePr>
        <p:xfrm>
          <a:off x="3835400" y="4435475"/>
          <a:ext cx="1017588" cy="334963"/>
        </p:xfrm>
        <a:graphic>
          <a:graphicData uri="http://schemas.openxmlformats.org/drawingml/2006/table">
            <a:tbl>
              <a:tblPr/>
              <a:tblGrid>
                <a:gridCol w="1017371"/>
              </a:tblGrid>
              <a:tr h="33490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91415" marR="91415" marT="45566" marB="45566"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9" name="Group 91"/>
          <p:cNvGraphicFramePr>
            <a:graphicFrameLocks noGrp="1"/>
          </p:cNvGraphicFramePr>
          <p:nvPr/>
        </p:nvGraphicFramePr>
        <p:xfrm>
          <a:off x="3290888" y="4883150"/>
          <a:ext cx="1017588" cy="334963"/>
        </p:xfrm>
        <a:graphic>
          <a:graphicData uri="http://schemas.openxmlformats.org/drawingml/2006/table">
            <a:tbl>
              <a:tblPr/>
              <a:tblGrid>
                <a:gridCol w="1017371"/>
              </a:tblGrid>
              <a:tr h="33490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91415" marR="91415" marT="45566" marB="45566"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0" name="Group 91"/>
          <p:cNvGraphicFramePr>
            <a:graphicFrameLocks noGrp="1"/>
          </p:cNvGraphicFramePr>
          <p:nvPr/>
        </p:nvGraphicFramePr>
        <p:xfrm>
          <a:off x="1411288" y="5253038"/>
          <a:ext cx="1017588" cy="334963"/>
        </p:xfrm>
        <a:graphic>
          <a:graphicData uri="http://schemas.openxmlformats.org/drawingml/2006/table">
            <a:tbl>
              <a:tblPr/>
              <a:tblGrid>
                <a:gridCol w="1017371"/>
              </a:tblGrid>
              <a:tr h="33490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91415" marR="91415" marT="45566" marB="45566" horzOverflow="overflow">
                    <a:lnL cap="flat">
                      <a:noFill/>
                    </a:lnL>
                    <a:lnR cap="flat">
                      <a:noFill/>
                    </a:lnR>
                    <a:lnT cap="flat">
                      <a:noFill/>
                    </a:lnT>
                    <a:lnB cap="flat">
                      <a:noFill/>
                    </a:lnB>
                    <a:lnTlToBr>
                      <a:noFill/>
                    </a:lnTlToBr>
                    <a:lnBlToTr>
                      <a:noFill/>
                    </a:lnBlToTr>
                    <a:noFill/>
                  </a:tcPr>
                </a:tc>
              </a:tr>
            </a:tbl>
          </a:graphicData>
        </a:graphic>
      </p:graphicFrame>
      <p:sp>
        <p:nvSpPr>
          <p:cNvPr id="51" name="矩形 50"/>
          <p:cNvSpPr/>
          <p:nvPr/>
        </p:nvSpPr>
        <p:spPr>
          <a:xfrm>
            <a:off x="7078663" y="3429000"/>
            <a:ext cx="4149725" cy="11731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take… seriously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重视，认真对待</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He is joking. Don’t take it seriously.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他在开玩笑，别当真。</a:t>
            </a:r>
          </a:p>
        </p:txBody>
      </p:sp>
      <p:sp>
        <p:nvSpPr>
          <p:cNvPr id="52" name="矩形 51"/>
          <p:cNvSpPr/>
          <p:nvPr/>
        </p:nvSpPr>
        <p:spPr>
          <a:xfrm>
            <a:off x="6980238" y="2727325"/>
            <a:ext cx="4268788" cy="2252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critical</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krɪtɪkl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expressing disapproval of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and saying what you think is bad about them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关键的；决定性的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president’s support is critical to this project.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总统的支持对该计划至关重要。</a:t>
            </a:r>
          </a:p>
        </p:txBody>
      </p:sp>
      <p:sp>
        <p:nvSpPr>
          <p:cNvPr id="53" name="矩形 52"/>
          <p:cNvSpPr/>
          <p:nvPr/>
        </p:nvSpPr>
        <p:spPr>
          <a:xfrm>
            <a:off x="6980238" y="2568575"/>
            <a:ext cx="4268788" cy="25733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acquire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ə'kwaɪə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gain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by your own efforts, ability or behavior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获得；学到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Having read the book, she will be able to pass on the acquired knowledge to her students.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读完此书，她便能将从书中所得传授给她的学生。</a:t>
            </a:r>
          </a:p>
        </p:txBody>
      </p:sp>
      <p:sp>
        <p:nvSpPr>
          <p:cNvPr id="54" name="矩形 53"/>
          <p:cNvSpPr/>
          <p:nvPr/>
        </p:nvSpPr>
        <p:spPr>
          <a:xfrm>
            <a:off x="7058025" y="2863850"/>
            <a:ext cx="3883025" cy="18907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cherish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tʃerɪʃ</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love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very much and want to protect them or it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珍惜</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Children need to be cherished.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儿童需要无微不至的爱护。</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1" nodeType="clickEffect">
                                  <p:stCondLst>
                                    <p:cond delay="0"/>
                                  </p:stCondLst>
                                  <p:childTnLst>
                                    <p:animEffect transition="out" filter="strips(downLef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25"/>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3" presetClass="mediacall" presetSubtype="0" fill="hold" nodeType="clickEffect">
                                  <p:stCondLst>
                                    <p:cond delay="0"/>
                                  </p:stCondLst>
                                  <p:childTnLst>
                                    <p:cmd type="call" cmd="stop">
                                      <p:cBhvr>
                                        <p:cTn id="28" dur="1" fill="hold"/>
                                        <p:tgtEl>
                                          <p:spTgt spid="3"/>
                                        </p:tgtEl>
                                      </p:cBhvr>
                                    </p:cmd>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4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Horizont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9"/>
                                        </p:tgtEl>
                                        <p:attrNameLst>
                                          <p:attrName>ppt_x</p:attrName>
                                        </p:attrNameLst>
                                      </p:cBhvr>
                                      <p:tavLst>
                                        <p:tav tm="0">
                                          <p:val>
                                            <p:strVal val="ppt_x"/>
                                          </p:val>
                                        </p:tav>
                                        <p:tav tm="100000">
                                          <p:val>
                                            <p:strVal val="ppt_x"/>
                                          </p:val>
                                        </p:tav>
                                      </p:tavLst>
                                    </p:anim>
                                    <p:anim calcmode="lin" valueType="num">
                                      <p:cBhvr additive="base">
                                        <p:cTn id="39" dur="500"/>
                                        <p:tgtEl>
                                          <p:spTgt spid="39"/>
                                        </p:tgtEl>
                                        <p:attrNameLst>
                                          <p:attrName>ppt_y</p:attrName>
                                        </p:attrNameLst>
                                      </p:cBhvr>
                                      <p:tavLst>
                                        <p:tav tm="0">
                                          <p:val>
                                            <p:strVal val="ppt_y"/>
                                          </p:val>
                                        </p:tav>
                                        <p:tav tm="100000">
                                          <p:val>
                                            <p:strVal val="1+ppt_h/2"/>
                                          </p:val>
                                        </p:tav>
                                      </p:tavLst>
                                    </p:anim>
                                    <p:set>
                                      <p:cBhvr>
                                        <p:cTn id="4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Horizontal)">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51"/>
                                        </p:tgtEl>
                                        <p:attrNameLst>
                                          <p:attrName>ppt_x</p:attrName>
                                        </p:attrNameLst>
                                      </p:cBhvr>
                                      <p:tavLst>
                                        <p:tav tm="0">
                                          <p:val>
                                            <p:strVal val="ppt_x"/>
                                          </p:val>
                                        </p:tav>
                                        <p:tav tm="100000">
                                          <p:val>
                                            <p:strVal val="ppt_x"/>
                                          </p:val>
                                        </p:tav>
                                      </p:tavLst>
                                    </p:anim>
                                    <p:anim calcmode="lin" valueType="num">
                                      <p:cBhvr additive="base">
                                        <p:cTn id="51" dur="500"/>
                                        <p:tgtEl>
                                          <p:spTgt spid="51"/>
                                        </p:tgtEl>
                                        <p:attrNameLst>
                                          <p:attrName>ppt_y</p:attrName>
                                        </p:attrNameLst>
                                      </p:cBhvr>
                                      <p:tavLst>
                                        <p:tav tm="0">
                                          <p:val>
                                            <p:strVal val="ppt_y"/>
                                          </p:val>
                                        </p:tav>
                                        <p:tav tm="100000">
                                          <p:val>
                                            <p:strVal val="1+ppt_h/2"/>
                                          </p:val>
                                        </p:tav>
                                      </p:tavLst>
                                    </p:anim>
                                    <p:set>
                                      <p:cBhvr>
                                        <p:cTn id="5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barn(inHorizontal)">
                                      <p:cBhvr>
                                        <p:cTn id="58" dur="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1" nodeType="clickEffect">
                                  <p:stCondLst>
                                    <p:cond delay="0"/>
                                  </p:stCondLst>
                                  <p:childTnLst>
                                    <p:anim calcmode="lin" valueType="num">
                                      <p:cBhvr additive="base">
                                        <p:cTn id="62" dur="500"/>
                                        <p:tgtEl>
                                          <p:spTgt spid="52"/>
                                        </p:tgtEl>
                                        <p:attrNameLst>
                                          <p:attrName>ppt_x</p:attrName>
                                        </p:attrNameLst>
                                      </p:cBhvr>
                                      <p:tavLst>
                                        <p:tav tm="0">
                                          <p:val>
                                            <p:strVal val="ppt_x"/>
                                          </p:val>
                                        </p:tav>
                                        <p:tav tm="100000">
                                          <p:val>
                                            <p:strVal val="ppt_x"/>
                                          </p:val>
                                        </p:tav>
                                      </p:tavLst>
                                    </p:anim>
                                    <p:anim calcmode="lin" valueType="num">
                                      <p:cBhvr additive="base">
                                        <p:cTn id="63" dur="500"/>
                                        <p:tgtEl>
                                          <p:spTgt spid="52"/>
                                        </p:tgtEl>
                                        <p:attrNameLst>
                                          <p:attrName>ppt_y</p:attrName>
                                        </p:attrNameLst>
                                      </p:cBhvr>
                                      <p:tavLst>
                                        <p:tav tm="0">
                                          <p:val>
                                            <p:strVal val="ppt_y"/>
                                          </p:val>
                                        </p:tav>
                                        <p:tav tm="100000">
                                          <p:val>
                                            <p:strVal val="1+ppt_h/2"/>
                                          </p:val>
                                        </p:tav>
                                      </p:tavLst>
                                    </p:anim>
                                    <p:set>
                                      <p:cBhvr>
                                        <p:cTn id="6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6" presetClass="entr" presetSubtype="26"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barn(inHorizontal)">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3"/>
                                        </p:tgtEl>
                                        <p:attrNameLst>
                                          <p:attrName>ppt_x</p:attrName>
                                        </p:attrNameLst>
                                      </p:cBhvr>
                                      <p:tavLst>
                                        <p:tav tm="0">
                                          <p:val>
                                            <p:strVal val="ppt_x"/>
                                          </p:val>
                                        </p:tav>
                                        <p:tav tm="100000">
                                          <p:val>
                                            <p:strVal val="ppt_x"/>
                                          </p:val>
                                        </p:tav>
                                      </p:tavLst>
                                    </p:anim>
                                    <p:anim calcmode="lin" valueType="num">
                                      <p:cBhvr additive="base">
                                        <p:cTn id="75" dur="500"/>
                                        <p:tgtEl>
                                          <p:spTgt spid="53"/>
                                        </p:tgtEl>
                                        <p:attrNameLst>
                                          <p:attrName>ppt_y</p:attrName>
                                        </p:attrNameLst>
                                      </p:cBhvr>
                                      <p:tavLst>
                                        <p:tav tm="0">
                                          <p:val>
                                            <p:strVal val="ppt_y"/>
                                          </p:val>
                                        </p:tav>
                                        <p:tav tm="100000">
                                          <p:val>
                                            <p:strVal val="1+ppt_h/2"/>
                                          </p:val>
                                        </p:tav>
                                      </p:tavLst>
                                    </p:anim>
                                    <p:set>
                                      <p:cBhvr>
                                        <p:cTn id="7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16" presetClass="entr" presetSubtype="26"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barn(inHorizontal)">
                                      <p:cBhvr>
                                        <p:cTn id="82" dur="500"/>
                                        <p:tgtEl>
                                          <p:spTgt spid="54"/>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1" nodeType="clickEffect">
                                  <p:stCondLst>
                                    <p:cond delay="0"/>
                                  </p:stCondLst>
                                  <p:childTnLst>
                                    <p:anim calcmode="lin" valueType="num">
                                      <p:cBhvr additive="base">
                                        <p:cTn id="86" dur="500"/>
                                        <p:tgtEl>
                                          <p:spTgt spid="54"/>
                                        </p:tgtEl>
                                        <p:attrNameLst>
                                          <p:attrName>ppt_x</p:attrName>
                                        </p:attrNameLst>
                                      </p:cBhvr>
                                      <p:tavLst>
                                        <p:tav tm="0">
                                          <p:val>
                                            <p:strVal val="ppt_x"/>
                                          </p:val>
                                        </p:tav>
                                        <p:tav tm="100000">
                                          <p:val>
                                            <p:strVal val="ppt_x"/>
                                          </p:val>
                                        </p:tav>
                                      </p:tavLst>
                                    </p:anim>
                                    <p:anim calcmode="lin" valueType="num">
                                      <p:cBhvr additive="base">
                                        <p:cTn id="87" dur="500"/>
                                        <p:tgtEl>
                                          <p:spTgt spid="54"/>
                                        </p:tgtEl>
                                        <p:attrNameLst>
                                          <p:attrName>ppt_y</p:attrName>
                                        </p:attrNameLst>
                                      </p:cBhvr>
                                      <p:tavLst>
                                        <p:tav tm="0">
                                          <p:val>
                                            <p:strVal val="ppt_y"/>
                                          </p:val>
                                        </p:tav>
                                        <p:tav tm="100000">
                                          <p:val>
                                            <p:strVal val="1+ppt_h/2"/>
                                          </p:val>
                                        </p:tav>
                                      </p:tavLst>
                                    </p:anim>
                                    <p:set>
                                      <p:cBhvr>
                                        <p:cTn id="8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2" grpId="0" animBg="1"/>
      <p:bldP spid="2" grpId="1" animBg="1"/>
      <p:bldP spid="39" grpId="0" animBg="1"/>
      <p:bldP spid="39"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0419"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2813" y="334963"/>
            <a:ext cx="5213350" cy="644525"/>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0421" name="组合 7"/>
          <p:cNvGrpSpPr/>
          <p:nvPr/>
        </p:nvGrpSpPr>
        <p:grpSpPr>
          <a:xfrm flipH="1">
            <a:off x="7938" y="1273175"/>
            <a:ext cx="6108700" cy="363538"/>
            <a:chOff x="283681" y="2459690"/>
            <a:chExt cx="6109250" cy="363336"/>
          </a:xfrm>
        </p:grpSpPr>
        <p:cxnSp>
          <p:nvCxnSpPr>
            <p:cNvPr id="60436"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0437"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0438"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4</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2407" name="矩形 3"/>
          <p:cNvSpPr>
            <a:spLocks noChangeArrowheads="1"/>
          </p:cNvSpPr>
          <p:nvPr/>
        </p:nvSpPr>
        <p:spPr bwMode="auto">
          <a:xfrm>
            <a:off x="1157288" y="2797175"/>
            <a:ext cx="3856038" cy="20923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Follow your passion in college. Take courses you think you will enjoy. Don’t be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trapped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by what others think or say, but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make up your own mind</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矩形 24"/>
          <p:cNvSpPr/>
          <p:nvPr/>
        </p:nvSpPr>
        <p:spPr>
          <a:xfrm>
            <a:off x="6394450" y="3255963"/>
            <a:ext cx="4198938" cy="113188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要以自己的热情为出发点，选择你喜欢的课去上。不要被他人的想法话语所影响，而是你自己拿主意。</a:t>
            </a: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3"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0429" name="表格 60428"/>
          <p:cNvGraphicFramePr/>
          <p:nvPr/>
        </p:nvGraphicFramePr>
        <p:xfrm>
          <a:off x="2840038" y="3654425"/>
          <a:ext cx="919163" cy="334963"/>
        </p:xfrm>
        <a:graphic>
          <a:graphicData uri="http://schemas.openxmlformats.org/drawingml/2006/table">
            <a:tbl>
              <a:tblPr/>
              <a:tblGrid>
                <a:gridCol w="9191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02" marR="91402" marT="45572" marB="45572">
                    <a:lnL>
                      <a:noFill/>
                    </a:lnL>
                    <a:lnR>
                      <a:noFill/>
                    </a:lnR>
                    <a:lnT>
                      <a:noFill/>
                    </a:lnT>
                    <a:lnB>
                      <a:noFill/>
                    </a:lnB>
                    <a:lnTlToBr>
                      <a:noFill/>
                    </a:lnTlToBr>
                    <a:lnBlToTr>
                      <a:noFill/>
                    </a:lnBlToTr>
                    <a:noFill/>
                  </a:tcPr>
                </a:tc>
              </a:tr>
            </a:tbl>
          </a:graphicData>
        </a:graphic>
      </p:graphicFrame>
      <p:sp>
        <p:nvSpPr>
          <p:cNvPr id="42" name="矩形 41"/>
          <p:cNvSpPr/>
          <p:nvPr/>
        </p:nvSpPr>
        <p:spPr>
          <a:xfrm>
            <a:off x="6153150" y="2762250"/>
            <a:ext cx="4833938" cy="22510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B0F0"/>
                </a:solidFill>
                <a:effectLst/>
                <a:uLnTx/>
                <a:uFillTx/>
                <a:latin typeface="+mn-lt"/>
                <a:ea typeface="+mn-ea"/>
                <a:cs typeface="+mn-cs"/>
              </a:rPr>
              <a:t> </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trap   </a:t>
            </a:r>
            <a:r>
              <a:rPr kumimoji="0" lang="en-US" altLang="zh-CN" sz="1800" b="0" i="0" u="none" strike="noStrike" kern="1200" cap="none" spc="0" normalizeH="0" baseline="0" noProof="0" dirty="0">
                <a:ln>
                  <a:noFill/>
                </a:ln>
                <a:solidFill>
                  <a:srgbClr val="00B0F0"/>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træp</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keep sb. in a dangerous place or bad situation that they want to get out of but cannot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使</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陷入困境；诱捕</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They were trapped in the burning building.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他们被困在燃烧着的楼房里。</a:t>
            </a:r>
          </a:p>
        </p:txBody>
      </p:sp>
      <p:pic>
        <p:nvPicPr>
          <p:cNvPr id="2" name="B-4.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55500" y="915988"/>
            <a:ext cx="487363" cy="488950"/>
          </a:xfrm>
          <a:prstGeom prst="rect">
            <a:avLst/>
          </a:prstGeom>
          <a:noFill/>
          <a:ln w="9525">
            <a:noFill/>
          </a:ln>
        </p:spPr>
      </p:pic>
      <p:sp>
        <p:nvSpPr>
          <p:cNvPr id="59" name="矩形 58"/>
          <p:cNvSpPr/>
          <p:nvPr/>
        </p:nvSpPr>
        <p:spPr>
          <a:xfrm>
            <a:off x="6107113" y="3240088"/>
            <a:ext cx="4833938" cy="14986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B0F0"/>
                </a:solidFill>
                <a:effectLst/>
                <a:uLnTx/>
                <a:uFillTx/>
                <a:latin typeface="+mn-lt"/>
                <a:ea typeface="+mn-ea"/>
                <a:cs typeface="+mn-cs"/>
              </a:rPr>
              <a:t> </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make up one’s mind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下决心，决定</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Have you made up your minds where to go for your honeymoon?</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你们决定好到哪里去度蜜月了吗？</a:t>
            </a:r>
          </a:p>
        </p:txBody>
      </p:sp>
      <p:graphicFrame>
        <p:nvGraphicFramePr>
          <p:cNvPr id="60434" name="表格 60433"/>
          <p:cNvGraphicFramePr/>
          <p:nvPr/>
        </p:nvGraphicFramePr>
        <p:xfrm>
          <a:off x="1216025" y="4432300"/>
          <a:ext cx="1703388" cy="334963"/>
        </p:xfrm>
        <a:graphic>
          <a:graphicData uri="http://schemas.openxmlformats.org/drawingml/2006/table">
            <a:tbl>
              <a:tblPr/>
              <a:tblGrid>
                <a:gridCol w="17033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02" marR="91402" marT="45572" marB="45572">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2"/>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60429"/>
                    </p:tgtEl>
                  </p:cond>
                </p:stCondLst>
                <p:endSync evt="end" delay="0">
                  <p:rtn val="all"/>
                </p:endSync>
                <p:childTnLst>
                  <p:par>
                    <p:cTn id="35" fill="hold">
                      <p:stCondLst>
                        <p:cond delay="0"/>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42"/>
                                        </p:tgtEl>
                                        <p:attrNameLst>
                                          <p:attrName>ppt_y</p:attrName>
                                        </p:attrNameLst>
                                      </p:cBhvr>
                                      <p:tavLst>
                                        <p:tav tm="0">
                                          <p:val>
                                            <p:strVal val="#ppt_y"/>
                                          </p:val>
                                        </p:tav>
                                        <p:tav tm="100000">
                                          <p:val>
                                            <p:strVal val="#ppt_y"/>
                                          </p:val>
                                        </p:tav>
                                      </p:tavLst>
                                    </p:anim>
                                    <p:anim calcmode="lin" valueType="num">
                                      <p:cBhvr>
                                        <p:cTn id="41"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xit" presetSubtype="0" fill="hold" grpId="1" nodeType="clickEffect">
                                  <p:stCondLst>
                                    <p:cond delay="0"/>
                                  </p:stCondLst>
                                  <p:iterate type="lt">
                                    <p:tmPct val="0"/>
                                  </p:iterate>
                                  <p:childTnLst>
                                    <p:anim calcmode="lin" valueType="num">
                                      <p:cBhvr>
                                        <p:cTn id="47" dur="1000"/>
                                        <p:tgtEl>
                                          <p:spTgt spid="42"/>
                                        </p:tgtEl>
                                        <p:attrNameLst>
                                          <p:attrName>ppt_x</p:attrName>
                                        </p:attrNameLst>
                                      </p:cBhvr>
                                      <p:tavLst>
                                        <p:tav tm="0">
                                          <p:val>
                                            <p:strVal val="ppt_x"/>
                                          </p:val>
                                        </p:tav>
                                        <p:tav tm="100000">
                                          <p:val>
                                            <p:strVal val="ppt_x-.2"/>
                                          </p:val>
                                        </p:tav>
                                      </p:tavLst>
                                    </p:anim>
                                    <p:anim calcmode="lin" valueType="num">
                                      <p:cBhvr>
                                        <p:cTn id="48" dur="1000"/>
                                        <p:tgtEl>
                                          <p:spTgt spid="42"/>
                                        </p:tgtEl>
                                        <p:attrNameLst>
                                          <p:attrName>ppt_y</p:attrName>
                                        </p:attrNameLst>
                                      </p:cBhvr>
                                      <p:tavLst>
                                        <p:tav tm="0">
                                          <p:val>
                                            <p:strVal val="ppt_y"/>
                                          </p:val>
                                        </p:tav>
                                        <p:tav tm="100000">
                                          <p:val>
                                            <p:strVal val="ppt_y"/>
                                          </p:val>
                                        </p:tav>
                                      </p:tavLst>
                                    </p:anim>
                                    <p:animEffect transition="out" filter="fade">
                                      <p:cBhvr>
                                        <p:cTn id="49" dur="1000"/>
                                        <p:tgtEl>
                                          <p:spTgt spid="42"/>
                                        </p:tgtEl>
                                      </p:cBhvr>
                                    </p:animEffect>
                                    <p:set>
                                      <p:cBhvr>
                                        <p:cTn id="50"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0429"/>
                  </p:tgtEl>
                </p:cond>
              </p:nextCondLst>
            </p:seq>
            <p:seq concurrent="1" nextAc="seek">
              <p:cTn id="51" restart="whenNotActive" fill="hold" evtFilter="cancelBubble" nodeType="interactiveSeq">
                <p:stCondLst>
                  <p:cond evt="onClick" delay="0">
                    <p:tgtEl>
                      <p:spTgt spid="60434"/>
                    </p:tgtEl>
                  </p:cond>
                </p:stCondLst>
                <p:endSync evt="end" delay="0">
                  <p:rtn val="all"/>
                </p:endSync>
                <p:childTnLst>
                  <p:par>
                    <p:cTn id="52" fill="hold">
                      <p:stCondLst>
                        <p:cond delay="0"/>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59"/>
                                        </p:tgtEl>
                                        <p:attrNameLst>
                                          <p:attrName>style.visibility</p:attrName>
                                        </p:attrNameLst>
                                      </p:cBhvr>
                                      <p:to>
                                        <p:strVal val="visible"/>
                                      </p:to>
                                    </p:set>
                                    <p:anim calcmode="lin" valueType="num">
                                      <p:cBhvr>
                                        <p:cTn id="56"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59"/>
                                        </p:tgtEl>
                                        <p:attrNameLst>
                                          <p:attrName>ppt_y</p:attrName>
                                        </p:attrNameLst>
                                      </p:cBhvr>
                                      <p:tavLst>
                                        <p:tav tm="0">
                                          <p:val>
                                            <p:strVal val="#ppt_y"/>
                                          </p:val>
                                        </p:tav>
                                        <p:tav tm="100000">
                                          <p:val>
                                            <p:strVal val="#ppt_y"/>
                                          </p:val>
                                        </p:tav>
                                      </p:tavLst>
                                    </p:anim>
                                    <p:anim calcmode="lin" valueType="num">
                                      <p:cBhvr>
                                        <p:cTn id="58"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xit" presetSubtype="0" fill="hold" grpId="1" nodeType="clickEffect">
                                  <p:stCondLst>
                                    <p:cond delay="0"/>
                                  </p:stCondLst>
                                  <p:iterate type="lt">
                                    <p:tmPct val="0"/>
                                  </p:iterate>
                                  <p:childTnLst>
                                    <p:anim calcmode="lin" valueType="num">
                                      <p:cBhvr>
                                        <p:cTn id="64" dur="1000"/>
                                        <p:tgtEl>
                                          <p:spTgt spid="59"/>
                                        </p:tgtEl>
                                        <p:attrNameLst>
                                          <p:attrName>ppt_x</p:attrName>
                                        </p:attrNameLst>
                                      </p:cBhvr>
                                      <p:tavLst>
                                        <p:tav tm="0">
                                          <p:val>
                                            <p:strVal val="ppt_x"/>
                                          </p:val>
                                        </p:tav>
                                        <p:tav tm="100000">
                                          <p:val>
                                            <p:strVal val="ppt_x-.2"/>
                                          </p:val>
                                        </p:tav>
                                      </p:tavLst>
                                    </p:anim>
                                    <p:anim calcmode="lin" valueType="num">
                                      <p:cBhvr>
                                        <p:cTn id="65" dur="1000"/>
                                        <p:tgtEl>
                                          <p:spTgt spid="59"/>
                                        </p:tgtEl>
                                        <p:attrNameLst>
                                          <p:attrName>ppt_y</p:attrName>
                                        </p:attrNameLst>
                                      </p:cBhvr>
                                      <p:tavLst>
                                        <p:tav tm="0">
                                          <p:val>
                                            <p:strVal val="ppt_y"/>
                                          </p:val>
                                        </p:tav>
                                        <p:tav tm="100000">
                                          <p:val>
                                            <p:strVal val="ppt_y"/>
                                          </p:val>
                                        </p:tav>
                                      </p:tavLst>
                                    </p:anim>
                                    <p:animEffect transition="out" filter="fade">
                                      <p:cBhvr>
                                        <p:cTn id="66" dur="1000"/>
                                        <p:tgtEl>
                                          <p:spTgt spid="59"/>
                                        </p:tgtEl>
                                      </p:cBhvr>
                                    </p:animEffect>
                                    <p:set>
                                      <p:cBhvr>
                                        <p:cTn id="67"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0434"/>
                  </p:tgtEl>
                </p:cond>
              </p:nextCondLst>
            </p:seq>
          </p:childTnLst>
        </p:cTn>
      </p:par>
    </p:tnLst>
    <p:bldLst>
      <p:bldP spid="25" grpId="0" animBg="1"/>
      <p:bldP spid="25" grpId="1" animBg="1"/>
      <p:bldP spid="42" grpId="0" animBg="1"/>
      <p:bldP spid="42" grpId="1" animBg="1"/>
      <p:bldP spid="59" grpId="0" animBg="1"/>
      <p:bldP spid="5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6240463" y="2786063"/>
            <a:ext cx="4678363" cy="14938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在大学中最重要的还有交友和过得开心。大学时的朋友通常是一生的挚友。结交三五个亲密好友，不要担心朋友们的爱好、成绩、外表，甚至性格。</a:t>
            </a:r>
          </a:p>
        </p:txBody>
      </p:sp>
      <p:grpSp>
        <p:nvGrpSpPr>
          <p:cNvPr id="61443"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1444"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2813" y="334963"/>
            <a:ext cx="5213350" cy="644525"/>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1446" name="组合 7"/>
          <p:cNvGrpSpPr/>
          <p:nvPr/>
        </p:nvGrpSpPr>
        <p:grpSpPr>
          <a:xfrm flipH="1">
            <a:off x="7938" y="1273175"/>
            <a:ext cx="6108700" cy="363538"/>
            <a:chOff x="283681" y="2459690"/>
            <a:chExt cx="6109250" cy="363336"/>
          </a:xfrm>
        </p:grpSpPr>
        <p:cxnSp>
          <p:nvCxnSpPr>
            <p:cNvPr id="6145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145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145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5</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456" name="矩形 3"/>
          <p:cNvSpPr>
            <a:spLocks noChangeArrowheads="1"/>
          </p:cNvSpPr>
          <p:nvPr/>
        </p:nvSpPr>
        <p:spPr bwMode="auto">
          <a:xfrm>
            <a:off x="1009650" y="2378075"/>
            <a:ext cx="4397375" cy="24923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Most importantly, make friends and be happy. College friends are often the best in life. Pick a few friends and become really close to them. Don’t worry about their hobbies, grades, looks, or even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personalities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3"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sp>
        <p:nvSpPr>
          <p:cNvPr id="24" name="矩形 23"/>
          <p:cNvSpPr/>
          <p:nvPr/>
        </p:nvSpPr>
        <p:spPr>
          <a:xfrm>
            <a:off x="6240463" y="3094038"/>
            <a:ext cx="3598863"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personality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/ˌ</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pɜːsə'næləti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个性；品格 </a:t>
            </a:r>
          </a:p>
        </p:txBody>
      </p:sp>
      <p:graphicFrame>
        <p:nvGraphicFramePr>
          <p:cNvPr id="61454" name="表格 61453"/>
          <p:cNvGraphicFramePr/>
          <p:nvPr/>
        </p:nvGraphicFramePr>
        <p:xfrm>
          <a:off x="1866900" y="4457700"/>
          <a:ext cx="1544638" cy="334963"/>
        </p:xfrm>
        <a:graphic>
          <a:graphicData uri="http://schemas.openxmlformats.org/drawingml/2006/table">
            <a:tbl>
              <a:tblPr/>
              <a:tblGrid>
                <a:gridCol w="15446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46" marR="91446" marT="45573" marB="45573">
                    <a:lnL>
                      <a:noFill/>
                    </a:lnL>
                    <a:lnR>
                      <a:noFill/>
                    </a:lnR>
                    <a:lnT>
                      <a:noFill/>
                    </a:lnT>
                    <a:lnB>
                      <a:noFill/>
                    </a:lnB>
                    <a:lnTlToBr>
                      <a:noFill/>
                    </a:lnTlToBr>
                    <a:lnBlToTr>
                      <a:noFill/>
                    </a:lnBlToTr>
                    <a:noFill/>
                  </a:tcPr>
                </a:tc>
              </a:tr>
            </a:tbl>
          </a:graphicData>
        </a:graphic>
      </p:graphicFrame>
      <p:pic>
        <p:nvPicPr>
          <p:cNvPr id="3" name="B-5.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58688" y="1177925"/>
            <a:ext cx="487362" cy="487363"/>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26"/>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3" presetClass="mediacall" presetSubtype="0" fill="hold" nodeType="clickEffect">
                                  <p:stCondLst>
                                    <p:cond delay="0"/>
                                  </p:stCondLst>
                                  <p:childTnLst>
                                    <p:cmd type="call" cmd="stop">
                                      <p:cBhvr>
                                        <p:cTn id="37" dur="1" fill="hold"/>
                                        <p:tgtEl>
                                          <p:spTgt spid="3"/>
                                        </p:tgtEl>
                                      </p:cBhvr>
                                    </p:cmd>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61454"/>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7"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 decel="100000"/>
                                        <p:tgtEl>
                                          <p:spTgt spid="24"/>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24"/>
                                        </p:tgtEl>
                                        <p:attrNameLst>
                                          <p:attrName>ppt_y</p:attrName>
                                        </p:attrNameLst>
                                      </p:cBhvr>
                                      <p:tavLst>
                                        <p:tav tm="0">
                                          <p:val>
                                            <p:strVal val="ppt_y"/>
                                          </p:val>
                                        </p:tav>
                                        <p:tav tm="100000">
                                          <p:val>
                                            <p:strVal val="ppt_y+1"/>
                                          </p:val>
                                        </p:tav>
                                      </p:tavLst>
                                    </p:anim>
                                    <p:set>
                                      <p:cBhvr>
                                        <p:cTn id="5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61454"/>
                  </p:tgtEl>
                </p:cond>
              </p:nextCondLst>
            </p:seq>
          </p:childTnLst>
        </p:cTn>
      </p:par>
    </p:tnLst>
    <p:bldLst>
      <p:bldP spid="25" grpId="0" animBg="1"/>
      <p:bldP spid="25" grpId="1" animBg="1"/>
      <p:bldP spid="24" grpId="0" animBg="1"/>
      <p:bldP spid="2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2467"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2469" name="组合 7"/>
          <p:cNvGrpSpPr/>
          <p:nvPr/>
        </p:nvGrpSpPr>
        <p:grpSpPr>
          <a:xfrm flipH="1">
            <a:off x="7938" y="1273175"/>
            <a:ext cx="6108700" cy="363538"/>
            <a:chOff x="283681" y="2459690"/>
            <a:chExt cx="6109250" cy="363336"/>
          </a:xfrm>
        </p:grpSpPr>
        <p:cxnSp>
          <p:nvCxnSpPr>
            <p:cNvPr id="62480"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2481"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2482"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6</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6504" name="矩形 3"/>
          <p:cNvSpPr>
            <a:spLocks noChangeArrowheads="1"/>
          </p:cNvSpPr>
          <p:nvPr/>
        </p:nvSpPr>
        <p:spPr bwMode="auto">
          <a:xfrm>
            <a:off x="825500" y="2625725"/>
            <a:ext cx="5553075" cy="20923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Start planning early. What would you like to do? Where would you like to live? What would you like to learn? I think your plan of studying fashion is good, and you should decide where you want to be, and get into the right courses.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p:cNvSpPr/>
          <p:nvPr/>
        </p:nvSpPr>
        <p:spPr>
          <a:xfrm>
            <a:off x="6662738" y="2865438"/>
            <a:ext cx="4473575" cy="1852613"/>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尽早开始规划，诸如你想做什么，想要在哪里生活，你想学什么。我觉得你学习时装的规划是个不错的想法。现在你就应该决定你想要成为什么，并着手修读那些合适的课程。</a:t>
            </a: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2477" name="表格 62476"/>
          <p:cNvGraphicFramePr/>
          <p:nvPr/>
        </p:nvGraphicFramePr>
        <p:xfrm>
          <a:off x="1489075" y="3217863"/>
          <a:ext cx="1655763" cy="334963"/>
        </p:xfrm>
        <a:graphic>
          <a:graphicData uri="http://schemas.openxmlformats.org/drawingml/2006/table">
            <a:tbl>
              <a:tblPr/>
              <a:tblGrid>
                <a:gridCol w="16557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93" marR="91393" marT="45572" marB="45572">
                    <a:lnL>
                      <a:noFill/>
                    </a:lnL>
                    <a:lnR>
                      <a:noFill/>
                    </a:lnR>
                    <a:lnT>
                      <a:noFill/>
                    </a:lnT>
                    <a:lnB>
                      <a:noFill/>
                    </a:lnB>
                    <a:lnTlToBr>
                      <a:noFill/>
                    </a:lnTlToBr>
                    <a:lnBlToTr>
                      <a:noFill/>
                    </a:lnBlToTr>
                    <a:noFill/>
                  </a:tcPr>
                </a:tc>
              </a:tr>
            </a:tbl>
          </a:graphicData>
        </a:graphic>
      </p:graphicFrame>
      <p:pic>
        <p:nvPicPr>
          <p:cNvPr id="2" name="B-6.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3588" y="1389063"/>
            <a:ext cx="487362" cy="4873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xit" presetSubtype="0" fill="hold" grpId="1" nodeType="clickEffect">
                                  <p:stCondLst>
                                    <p:cond delay="0"/>
                                  </p:stCondLst>
                                  <p:childTnLst>
                                    <p:animEffect transition="out" filter="fade">
                                      <p:cBhvr>
                                        <p:cTn id="11" dur="770" accel="100000">
                                          <p:stCondLst>
                                            <p:cond delay="1230"/>
                                          </p:stCondLst>
                                        </p:cTn>
                                        <p:tgtEl>
                                          <p:spTgt spid="22"/>
                                        </p:tgtEl>
                                      </p:cBhvr>
                                    </p:animEffect>
                                    <p:animScale>
                                      <p:cBhvr>
                                        <p:cTn id="12" dur="770" accel="100000">
                                          <p:stCondLst>
                                            <p:cond delay="1230"/>
                                          </p:stCondLst>
                                        </p:cTn>
                                        <p:tgtEl>
                                          <p:spTgt spid="22"/>
                                        </p:tgtEl>
                                      </p:cBhvr>
                                      <p:from x="200000" y="450000"/>
                                      <p:to x="10000" y="10000"/>
                                    </p:animScale>
                                    <p:animScale>
                                      <p:cBhvr>
                                        <p:cTn id="13" dur="1230" decel="100000"/>
                                        <p:tgtEl>
                                          <p:spTgt spid="22"/>
                                        </p:tgtEl>
                                      </p:cBhvr>
                                      <p:from x="100000" y="100000"/>
                                      <p:to x="200000" y="450000"/>
                                    </p:animScale>
                                    <p:anim from="(ppt_x)" to="(0.5)" calcmode="lin" valueType="num">
                                      <p:cBhvr>
                                        <p:cTn id="14" dur="1230" decel="100000"/>
                                        <p:tgtEl>
                                          <p:spTgt spid="22"/>
                                        </p:tgtEl>
                                        <p:attrNameLst>
                                          <p:attrName>ppt_x</p:attrName>
                                        </p:attrNameLst>
                                      </p:cBhvr>
                                    </p:anim>
                                    <p:anim from="(0.5)" to="(0.5)" calcmode="lin" valueType="num">
                                      <p:cBhvr>
                                        <p:cTn id="15" dur="770">
                                          <p:stCondLst>
                                            <p:cond delay="1230"/>
                                          </p:stCondLst>
                                        </p:cTn>
                                        <p:tgtEl>
                                          <p:spTgt spid="22"/>
                                        </p:tgtEl>
                                        <p:attrNameLst>
                                          <p:attrName>ppt_x</p:attrName>
                                        </p:attrNameLst>
                                      </p:cBhvr>
                                    </p:anim>
                                    <p:anim from="(ppt_y)" to="(ppt_y+0.4)" calcmode="lin" valueType="num">
                                      <p:cBhvr>
                                        <p:cTn id="16" dur="1230" decel="100000"/>
                                        <p:tgtEl>
                                          <p:spTgt spid="22"/>
                                        </p:tgtEl>
                                        <p:attrNameLst>
                                          <p:attrName>ppt_y</p:attrName>
                                        </p:attrNameLst>
                                      </p:cBhvr>
                                    </p:anim>
                                    <p:anim from="(ppt_y)" to="(ppt_y)" calcmode="lin" valueType="num">
                                      <p:cBhvr>
                                        <p:cTn id="17" dur="770">
                                          <p:stCondLst>
                                            <p:cond delay="1230"/>
                                          </p:stCondLst>
                                        </p:cTn>
                                        <p:tgtEl>
                                          <p:spTgt spid="22"/>
                                        </p:tgtEl>
                                        <p:attrNameLst>
                                          <p:attrName>ppt_y</p:attrName>
                                        </p:attrNameLst>
                                      </p:cBhvr>
                                    </p:anim>
                                    <p:set>
                                      <p:cBhvr>
                                        <p:cTn id="1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 fill="hold"/>
                                        <p:tgtEl>
                                          <p:spTgt spid="2"/>
                                        </p:tgtEl>
                                      </p:cBhvr>
                                    </p:cmd>
                                  </p:child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3" presetClass="mediacall" presetSubtype="0" fill="hold" nodeType="clickEffect">
                                  <p:stCondLst>
                                    <p:cond delay="0"/>
                                  </p:stCondLst>
                                  <p:childTnLst>
                                    <p:cmd type="call" cmd="stop">
                                      <p:cBhvr>
                                        <p:cTn id="39" dur="1" fill="hold"/>
                                        <p:tgtEl>
                                          <p:spTgt spid="2"/>
                                        </p:tgtEl>
                                      </p:cBhvr>
                                    </p:cmd>
                                  </p:childTnLst>
                                </p:cTn>
                              </p:par>
                            </p:childTnLst>
                          </p:cTn>
                        </p:par>
                      </p:childTnLst>
                    </p:cTn>
                  </p:par>
                </p:childTnLst>
              </p:cTn>
              <p:nextCondLst>
                <p:cond evt="onClick" delay="0">
                  <p:tgtEl>
                    <p:spTgt spid="27"/>
                  </p:tgtEl>
                </p:cond>
              </p:nextCondLst>
            </p:seq>
          </p:childTnLst>
        </p:cTn>
      </p:par>
    </p:tnLst>
    <p:bldLst>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9-09-03 16:05:40.883000"/>
          <p:cNvPicPr>
            <a:picLocks noChangeAspect="1"/>
          </p:cNvPicPr>
          <p:nvPr/>
        </p:nvPicPr>
        <p:blipFill>
          <a:blip r:embed="rId2" cstate="print"/>
          <a:stretch>
            <a:fillRect/>
          </a:stretch>
        </p:blipFill>
        <p:spPr>
          <a:xfrm>
            <a:off x="0" y="968375"/>
            <a:ext cx="12191365" cy="5454015"/>
          </a:xfrm>
          <a:prstGeom prst="rect">
            <a:avLst/>
          </a:prstGeom>
        </p:spPr>
      </p:pic>
      <p:sp>
        <p:nvSpPr>
          <p:cNvPr id="100" name="文本框 99"/>
          <p:cNvSpPr txBox="1"/>
          <p:nvPr/>
        </p:nvSpPr>
        <p:spPr>
          <a:xfrm>
            <a:off x="991235" y="78105"/>
            <a:ext cx="10484485" cy="1322070"/>
          </a:xfrm>
          <a:prstGeom prst="rect">
            <a:avLst/>
          </a:prstGeom>
          <a:noFill/>
          <a:ln w="9525">
            <a:noFill/>
          </a:ln>
        </p:spPr>
        <p:txBody>
          <a:bodyPr wrap="square">
            <a:spAutoFit/>
          </a:bodyPr>
          <a:lstStyle/>
          <a:p>
            <a:r>
              <a:rPr lang="en-US" sz="4000">
                <a:latin typeface="Times New Roman" panose="02020603050405020304" pitchFamily="18" charset="0"/>
                <a:sym typeface="+mn-ea"/>
              </a:rPr>
              <a:t>A Brand New Day</a:t>
            </a:r>
            <a:r>
              <a:rPr lang="zh-CN" altLang="en-US" sz="4000">
                <a:latin typeface="Times New Roman" panose="02020603050405020304" pitchFamily="18" charset="0"/>
                <a:sym typeface="+mn-ea"/>
              </a:rPr>
              <a:t>：</a:t>
            </a:r>
            <a:r>
              <a:rPr lang="en-US" sz="4000">
                <a:latin typeface="Times New Roman" panose="02020603050405020304" pitchFamily="18" charset="0"/>
                <a:sym typeface="+mn-ea"/>
              </a:rPr>
              <a:t>A Journey to the University</a:t>
            </a:r>
            <a:endParaRPr lang="en-US" altLang="en-US" sz="4000">
              <a:latin typeface="Times New Roman" panose="02020603050405020304" pitchFamily="18" charset="0"/>
              <a:ea typeface="宋体" panose="02010600030101010101" pitchFamily="2" charset="-122"/>
            </a:endParaRPr>
          </a:p>
          <a:p>
            <a:r>
              <a:rPr lang="en-US" sz="4000">
                <a:latin typeface="Times New Roman" panose="02020603050405020304" pitchFamily="18" charset="0"/>
                <a:ea typeface="宋体" panose="02010600030101010101" pitchFamily="2" charset="-122"/>
              </a:rPr>
              <a:t> </a:t>
            </a:r>
            <a:endParaRPr lang="en-US" altLang="en-US" sz="4000">
              <a:latin typeface="Times New Roman" panose="02020603050405020304" pitchFamily="18" charset="0"/>
              <a:ea typeface="宋体" panose="02010600030101010101" pitchFamily="2" charset="-122"/>
            </a:endParaRPr>
          </a:p>
        </p:txBody>
      </p:sp>
      <p:sp>
        <p:nvSpPr>
          <p:cNvPr id="3" name="文本框 2"/>
          <p:cNvSpPr txBox="1"/>
          <p:nvPr/>
        </p:nvSpPr>
        <p:spPr>
          <a:xfrm>
            <a:off x="1092200" y="5715635"/>
            <a:ext cx="9768205" cy="706755"/>
          </a:xfrm>
          <a:prstGeom prst="rect">
            <a:avLst/>
          </a:prstGeom>
          <a:solidFill>
            <a:schemeClr val="accent1">
              <a:lumMod val="60000"/>
              <a:lumOff val="40000"/>
            </a:schemeClr>
          </a:solidFill>
          <a:ln w="9525">
            <a:noFill/>
          </a:ln>
        </p:spPr>
        <p:txBody>
          <a:bodyPr wrap="square">
            <a:spAutoFit/>
          </a:bodyPr>
          <a:lstStyle/>
          <a:p>
            <a:r>
              <a:rPr lang="en-US" sz="4000">
                <a:solidFill>
                  <a:schemeClr val="bg1"/>
                </a:solidFill>
                <a:latin typeface="Times New Roman" panose="02020603050405020304" pitchFamily="18" charset="0"/>
                <a:ea typeface="宋体" panose="02010600030101010101" pitchFamily="2" charset="-122"/>
              </a:rPr>
              <a:t>Gongqing Institute of Science and Technology</a:t>
            </a:r>
            <a:endParaRPr lang="en-US" altLang="en-US" sz="4000">
              <a:solidFill>
                <a:schemeClr val="bg1"/>
              </a:solidFill>
              <a:latin typeface="Times New Roman" panose="02020603050405020304" pitchFamily="18" charset="0"/>
              <a:ea typeface="宋体" panose="02010600030101010101" pitchFamily="2" charset="-122"/>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349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3493" name="组合 7"/>
          <p:cNvGrpSpPr/>
          <p:nvPr/>
        </p:nvGrpSpPr>
        <p:grpSpPr>
          <a:xfrm flipH="1">
            <a:off x="7938" y="1273175"/>
            <a:ext cx="6108700" cy="363538"/>
            <a:chOff x="283681" y="2459690"/>
            <a:chExt cx="6109250" cy="363336"/>
          </a:xfrm>
        </p:grpSpPr>
        <p:cxnSp>
          <p:nvCxnSpPr>
            <p:cNvPr id="63505"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3506"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3507"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7</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8551" name="矩形 3"/>
          <p:cNvSpPr>
            <a:spLocks noChangeArrowheads="1"/>
          </p:cNvSpPr>
          <p:nvPr/>
        </p:nvSpPr>
        <p:spPr bwMode="auto">
          <a:xfrm>
            <a:off x="1049338" y="2459038"/>
            <a:ext cx="4841875" cy="28908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Whether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it is coursework planning or managing your time, you should control your life. I will always be there for you, but the time has come for you to be in the driver’s seat — this is your life, and you need to be in control.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Being in control of</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your life will make you feel great. Try it, and you’ll love it!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p:cNvSpPr/>
          <p:nvPr/>
        </p:nvSpPr>
        <p:spPr>
          <a:xfrm>
            <a:off x="6403975" y="3051175"/>
            <a:ext cx="4868863" cy="18923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无论是课程规划还是时间管理，你都应该自己去掌控。我会一直在你身边支持你，但是现在已经到了需要你自己掌控人生的时候了，毕竟这是你自己的生活，你需要自己做主。这种感觉很棒，试试吧，你会爱上这种感觉。</a:t>
            </a: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4"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5"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6"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2" name="B-7.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25363" y="879475"/>
            <a:ext cx="487362" cy="487363"/>
          </a:xfrm>
          <a:prstGeom prst="rect">
            <a:avLst/>
          </a:prstGeom>
          <a:noFill/>
          <a:ln w="9525">
            <a:noFill/>
          </a:ln>
        </p:spPr>
      </p:pic>
      <p:sp>
        <p:nvSpPr>
          <p:cNvPr id="27" name="矩形 26"/>
          <p:cNvSpPr/>
          <p:nvPr/>
        </p:nvSpPr>
        <p:spPr>
          <a:xfrm>
            <a:off x="6378575" y="2871788"/>
            <a:ext cx="4832350" cy="22510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B0F0"/>
                </a:solidFill>
                <a:effectLst/>
                <a:uLnTx/>
                <a:uFillTx/>
                <a:latin typeface="+mn-lt"/>
                <a:ea typeface="+mn-ea"/>
                <a:cs typeface="+mn-cs"/>
              </a:rPr>
              <a:t> </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be in control of…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控制</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He’s reached retiring age, but he’s still firmly in control.</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他虽然已到退休年龄，但仍大权在握。</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 teacher must be in control of his class.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教员必须负责管好他的班。</a:t>
            </a:r>
          </a:p>
        </p:txBody>
      </p:sp>
      <p:graphicFrame>
        <p:nvGraphicFramePr>
          <p:cNvPr id="63503" name="表格 63502"/>
          <p:cNvGraphicFramePr/>
          <p:nvPr/>
        </p:nvGraphicFramePr>
        <p:xfrm>
          <a:off x="1881188" y="4540250"/>
          <a:ext cx="2101850" cy="334963"/>
        </p:xfrm>
        <a:graphic>
          <a:graphicData uri="http://schemas.openxmlformats.org/drawingml/2006/table">
            <a:tbl>
              <a:tblPr/>
              <a:tblGrid>
                <a:gridCol w="21018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ppt_x</p:attrName>
                                        </p:attrNameLst>
                                      </p:cBhvr>
                                      <p:tavLst>
                                        <p:tav tm="0">
                                          <p:val>
                                            <p:strVal val="#ppt_x-.2"/>
                                          </p:val>
                                        </p:tav>
                                        <p:tav tm="100000">
                                          <p:val>
                                            <p:strVal val="#ppt_x"/>
                                          </p:val>
                                        </p:tav>
                                      </p:tavLst>
                                    </p:anim>
                                    <p:anim calcmode="lin" valueType="num">
                                      <p:cBhvr>
                                        <p:cTn id="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grpId="1" nodeType="clickEffect">
                                  <p:stCondLst>
                                    <p:cond delay="0"/>
                                  </p:stCondLst>
                                  <p:childTnLst>
                                    <p:animEffect transition="out" filter="wipe(down)">
                                      <p:cBhvr>
                                        <p:cTn id="13" dur="180" accel="50000">
                                          <p:stCondLst>
                                            <p:cond delay="1820"/>
                                          </p:stCondLst>
                                        </p:cTn>
                                        <p:tgtEl>
                                          <p:spTgt spid="22"/>
                                        </p:tgtEl>
                                      </p:cBhvr>
                                    </p:animEffect>
                                    <p:anim calcmode="lin" valueType="num">
                                      <p:cBhvr>
                                        <p:cTn id="14"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21" dur="26">
                                          <p:stCondLst>
                                            <p:cond delay="620"/>
                                          </p:stCondLst>
                                        </p:cTn>
                                        <p:tgtEl>
                                          <p:spTgt spid="22"/>
                                        </p:tgtEl>
                                      </p:cBhvr>
                                      <p:to x="100000" y="60000"/>
                                    </p:animScale>
                                    <p:animScale>
                                      <p:cBhvr>
                                        <p:cTn id="22" dur="166" decel="50000">
                                          <p:stCondLst>
                                            <p:cond delay="64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set>
                                      <p:cBhvr>
                                        <p:cTn id="29"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 fill="hold"/>
                                        <p:tgtEl>
                                          <p:spTgt spid="2"/>
                                        </p:tgtEl>
                                      </p:cBhvr>
                                    </p:cmd>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2"/>
                                        </p:tgtEl>
                                      </p:cBhvr>
                                    </p:cmd>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63503"/>
                    </p:tgtEl>
                  </p:cond>
                </p:stCondLst>
                <p:endSync evt="end" delay="0">
                  <p:rtn val="all"/>
                </p:endSync>
                <p:childTnLst>
                  <p:par>
                    <p:cTn id="52" fill="hold">
                      <p:stCondLst>
                        <p:cond delay="0"/>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7"/>
                                        </p:tgtEl>
                                        <p:attrNameLst>
                                          <p:attrName>ppt_y</p:attrName>
                                        </p:attrNameLst>
                                      </p:cBhvr>
                                      <p:tavLst>
                                        <p:tav tm="0">
                                          <p:val>
                                            <p:strVal val="#ppt_y"/>
                                          </p:val>
                                        </p:tav>
                                        <p:tav tm="100000">
                                          <p:val>
                                            <p:strVal val="#ppt_y"/>
                                          </p:val>
                                        </p:tav>
                                      </p:tavLst>
                                    </p:anim>
                                    <p:anim calcmode="lin" valueType="num">
                                      <p:cBhvr>
                                        <p:cTn id="58"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xit" presetSubtype="0" fill="hold" grpId="1" nodeType="clickEffect">
                                  <p:stCondLst>
                                    <p:cond delay="0"/>
                                  </p:stCondLst>
                                  <p:iterate type="lt">
                                    <p:tmPct val="0"/>
                                  </p:iterate>
                                  <p:childTnLst>
                                    <p:anim calcmode="lin" valueType="num">
                                      <p:cBhvr>
                                        <p:cTn id="64" dur="1000"/>
                                        <p:tgtEl>
                                          <p:spTgt spid="27"/>
                                        </p:tgtEl>
                                        <p:attrNameLst>
                                          <p:attrName>ppt_x</p:attrName>
                                        </p:attrNameLst>
                                      </p:cBhvr>
                                      <p:tavLst>
                                        <p:tav tm="0">
                                          <p:val>
                                            <p:strVal val="ppt_x"/>
                                          </p:val>
                                        </p:tav>
                                        <p:tav tm="100000">
                                          <p:val>
                                            <p:strVal val="ppt_x-.2"/>
                                          </p:val>
                                        </p:tav>
                                      </p:tavLst>
                                    </p:anim>
                                    <p:anim calcmode="lin" valueType="num">
                                      <p:cBhvr>
                                        <p:cTn id="65" dur="1000"/>
                                        <p:tgtEl>
                                          <p:spTgt spid="27"/>
                                        </p:tgtEl>
                                        <p:attrNameLst>
                                          <p:attrName>ppt_y</p:attrName>
                                        </p:attrNameLst>
                                      </p:cBhvr>
                                      <p:tavLst>
                                        <p:tav tm="0">
                                          <p:val>
                                            <p:strVal val="ppt_y"/>
                                          </p:val>
                                        </p:tav>
                                        <p:tav tm="100000">
                                          <p:val>
                                            <p:strVal val="ppt_y"/>
                                          </p:val>
                                        </p:tav>
                                      </p:tavLst>
                                    </p:anim>
                                    <p:animEffect transition="out" filter="fade">
                                      <p:cBhvr>
                                        <p:cTn id="66" dur="1000"/>
                                        <p:tgtEl>
                                          <p:spTgt spid="27"/>
                                        </p:tgtEl>
                                      </p:cBhvr>
                                    </p:animEffect>
                                    <p:set>
                                      <p:cBhvr>
                                        <p:cTn id="67"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3503"/>
                  </p:tgtEl>
                </p:cond>
              </p:nextCondLst>
            </p:seq>
          </p:childTnLst>
        </p:cTn>
      </p:par>
    </p:tnLst>
    <p:bldLst>
      <p:bldP spid="22" grpId="0" animBg="1"/>
      <p:bldP spid="22" grpId="1" animBg="1"/>
      <p:bldP spid="27" grpId="0" animBg="1"/>
      <p:bldP spid="2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4515"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4517" name="组合 7"/>
          <p:cNvGrpSpPr/>
          <p:nvPr/>
        </p:nvGrpSpPr>
        <p:grpSpPr>
          <a:xfrm flipH="1">
            <a:off x="7938" y="1273175"/>
            <a:ext cx="6108700" cy="363538"/>
            <a:chOff x="283681" y="2459690"/>
            <a:chExt cx="6109250" cy="363336"/>
          </a:xfrm>
        </p:grpSpPr>
        <p:cxnSp>
          <p:nvCxnSpPr>
            <p:cNvPr id="64556"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4557"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4558"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8</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0599" name="矩形 3"/>
          <p:cNvSpPr>
            <a:spLocks noChangeArrowheads="1"/>
          </p:cNvSpPr>
          <p:nvPr/>
        </p:nvSpPr>
        <p:spPr bwMode="auto">
          <a:xfrm>
            <a:off x="1017588" y="2041525"/>
            <a:ext cx="5099050" cy="36925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College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is the place where you have the greatest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amount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free time, the first chance to be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independent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most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flexibility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change, and the lowest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risk</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making mistakes, so please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value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your college years.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Make full use of</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your free time, become an independent thinker in control of your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destiny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bold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experiment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learn and grow through your success and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challenges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p:cNvSpPr/>
          <p:nvPr/>
        </p:nvSpPr>
        <p:spPr>
          <a:xfrm>
            <a:off x="6527800" y="2801938"/>
            <a:ext cx="4687888" cy="22129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在大学，你拥有最多的自主时间。第一次拥有独立的机会，改变起来最灵活，犯错误成本最低，所以你要珍惜大学这几年的时间，充分利用自己的课余时间，成为能主宰自己命运的独立思考者；要勇敢去尝试，通过追求成功和不断的挑战，去学习并成长。</a:t>
            </a:r>
            <a:endPar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4"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5"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6"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sp>
        <p:nvSpPr>
          <p:cNvPr id="40" name="矩形 39"/>
          <p:cNvSpPr/>
          <p:nvPr/>
        </p:nvSpPr>
        <p:spPr>
          <a:xfrm>
            <a:off x="6527800" y="2963863"/>
            <a:ext cx="4989513" cy="18907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amount </a:t>
            </a:r>
            <a:endParaRPr kumimoji="0" lang="en-US" altLang="zh-CN" sz="1800" b="0" i="0" u="none" strike="noStrike" kern="1200" cap="none" spc="0" normalizeH="0" baseline="0" noProof="0" dirty="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əˈmaʊnt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 quantity of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数量；数额</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of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的数量</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We’ve had an enormous amount of help from people.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我们得到了人们大力帮助。</a:t>
            </a:r>
          </a:p>
        </p:txBody>
      </p:sp>
      <p:graphicFrame>
        <p:nvGraphicFramePr>
          <p:cNvPr id="64526" name="表格 64525"/>
          <p:cNvGraphicFramePr/>
          <p:nvPr/>
        </p:nvGraphicFramePr>
        <p:xfrm>
          <a:off x="1919288" y="2536825"/>
          <a:ext cx="1017588" cy="334963"/>
        </p:xfrm>
        <a:graphic>
          <a:graphicData uri="http://schemas.openxmlformats.org/drawingml/2006/table">
            <a:tbl>
              <a:tblPr/>
              <a:tblGrid>
                <a:gridCol w="10175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pic>
        <p:nvPicPr>
          <p:cNvPr id="2" name="B-8.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958850"/>
            <a:ext cx="487363" cy="487363"/>
          </a:xfrm>
          <a:prstGeom prst="rect">
            <a:avLst/>
          </a:prstGeom>
          <a:noFill/>
          <a:ln w="9525">
            <a:noFill/>
          </a:ln>
        </p:spPr>
      </p:pic>
      <p:graphicFrame>
        <p:nvGraphicFramePr>
          <p:cNvPr id="64529" name="表格 64528"/>
          <p:cNvGraphicFramePr/>
          <p:nvPr/>
        </p:nvGraphicFramePr>
        <p:xfrm>
          <a:off x="1597025" y="2871788"/>
          <a:ext cx="1533525" cy="334963"/>
        </p:xfrm>
        <a:graphic>
          <a:graphicData uri="http://schemas.openxmlformats.org/drawingml/2006/table">
            <a:tbl>
              <a:tblPr/>
              <a:tblGrid>
                <a:gridCol w="15335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graphicFrame>
        <p:nvGraphicFramePr>
          <p:cNvPr id="64531" name="表格 64530"/>
          <p:cNvGraphicFramePr/>
          <p:nvPr/>
        </p:nvGraphicFramePr>
        <p:xfrm>
          <a:off x="4083050" y="2871788"/>
          <a:ext cx="1290638" cy="334963"/>
        </p:xfrm>
        <a:graphic>
          <a:graphicData uri="http://schemas.openxmlformats.org/drawingml/2006/table">
            <a:tbl>
              <a:tblPr/>
              <a:tblGrid>
                <a:gridCol w="12906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graphicFrame>
        <p:nvGraphicFramePr>
          <p:cNvPr id="64533" name="表格 64532"/>
          <p:cNvGraphicFramePr/>
          <p:nvPr/>
        </p:nvGraphicFramePr>
        <p:xfrm>
          <a:off x="3419475" y="3265488"/>
          <a:ext cx="738188" cy="334963"/>
        </p:xfrm>
        <a:graphic>
          <a:graphicData uri="http://schemas.openxmlformats.org/drawingml/2006/table">
            <a:tbl>
              <a:tblPr/>
              <a:tblGrid>
                <a:gridCol w="7381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graphicFrame>
        <p:nvGraphicFramePr>
          <p:cNvPr id="64535" name="表格 64534"/>
          <p:cNvGraphicFramePr/>
          <p:nvPr/>
        </p:nvGraphicFramePr>
        <p:xfrm>
          <a:off x="3052763" y="3668713"/>
          <a:ext cx="885825" cy="334963"/>
        </p:xfrm>
        <a:graphic>
          <a:graphicData uri="http://schemas.openxmlformats.org/drawingml/2006/table">
            <a:tbl>
              <a:tblPr/>
              <a:tblGrid>
                <a:gridCol w="8858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graphicFrame>
        <p:nvGraphicFramePr>
          <p:cNvPr id="64537" name="表格 64536"/>
          <p:cNvGraphicFramePr/>
          <p:nvPr/>
        </p:nvGraphicFramePr>
        <p:xfrm>
          <a:off x="1082675" y="4108450"/>
          <a:ext cx="1757363" cy="334963"/>
        </p:xfrm>
        <a:graphic>
          <a:graphicData uri="http://schemas.openxmlformats.org/drawingml/2006/table">
            <a:tbl>
              <a:tblPr/>
              <a:tblGrid>
                <a:gridCol w="17573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graphicFrame>
        <p:nvGraphicFramePr>
          <p:cNvPr id="64539" name="表格 64538"/>
          <p:cNvGraphicFramePr/>
          <p:nvPr/>
        </p:nvGraphicFramePr>
        <p:xfrm>
          <a:off x="4984750" y="4443413"/>
          <a:ext cx="1028700" cy="334963"/>
        </p:xfrm>
        <a:graphic>
          <a:graphicData uri="http://schemas.openxmlformats.org/drawingml/2006/table">
            <a:tbl>
              <a:tblPr/>
              <a:tblGrid>
                <a:gridCol w="10287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graphicFrame>
        <p:nvGraphicFramePr>
          <p:cNvPr id="64541" name="表格 64540"/>
          <p:cNvGraphicFramePr/>
          <p:nvPr/>
        </p:nvGraphicFramePr>
        <p:xfrm>
          <a:off x="1271588" y="4848225"/>
          <a:ext cx="900113" cy="334963"/>
        </p:xfrm>
        <a:graphic>
          <a:graphicData uri="http://schemas.openxmlformats.org/drawingml/2006/table">
            <a:tbl>
              <a:tblPr/>
              <a:tblGrid>
                <a:gridCol w="9001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graphicFrame>
        <p:nvGraphicFramePr>
          <p:cNvPr id="64543" name="表格 64542"/>
          <p:cNvGraphicFramePr/>
          <p:nvPr/>
        </p:nvGraphicFramePr>
        <p:xfrm>
          <a:off x="3727450" y="5272088"/>
          <a:ext cx="1319213" cy="334963"/>
        </p:xfrm>
        <a:graphic>
          <a:graphicData uri="http://schemas.openxmlformats.org/drawingml/2006/table">
            <a:tbl>
              <a:tblPr/>
              <a:tblGrid>
                <a:gridCol w="13192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sp>
        <p:nvSpPr>
          <p:cNvPr id="47" name="矩形 46"/>
          <p:cNvSpPr/>
          <p:nvPr/>
        </p:nvSpPr>
        <p:spPr>
          <a:xfrm>
            <a:off x="6508750" y="2703513"/>
            <a:ext cx="511968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independent  </a:t>
            </a:r>
            <a:r>
              <a:rPr kumimoji="0" lang="en-US" altLang="zh-CN" sz="1800" b="0" i="0" u="none" strike="noStrike" kern="1200" cap="none" spc="0" normalizeH="0" baseline="0" noProof="0" dirty="0">
                <a:ln>
                  <a:noFill/>
                </a:ln>
                <a:solidFill>
                  <a:srgbClr val="0070C0"/>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/ˌ</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ɪndɪ'pendənt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not influenced or controlled in any way by other people, events, or things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独立的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We’re going independent from the university and setting up our own group.</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我们马上就将从大学分离出去，成立我们自己的团体。</a:t>
            </a:r>
          </a:p>
        </p:txBody>
      </p:sp>
      <p:sp>
        <p:nvSpPr>
          <p:cNvPr id="48" name="矩形 47"/>
          <p:cNvSpPr/>
          <p:nvPr/>
        </p:nvSpPr>
        <p:spPr>
          <a:xfrm>
            <a:off x="6438900" y="2784475"/>
            <a:ext cx="5119688" cy="22177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flexibility   </a:t>
            </a:r>
            <a:r>
              <a:rPr kumimoji="0" lang="en-US" altLang="zh-CN" sz="1800" b="0" i="0" u="none" strike="noStrike" kern="1200" cap="none" spc="0" normalizeH="0" baseline="0" noProof="0" dirty="0">
                <a:ln>
                  <a:noFill/>
                </a:ln>
                <a:solidFill>
                  <a:srgbClr val="0070C0"/>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/ˌ</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fleksə'bɪlətɪ</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able to change to suit new conditions or situations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柔韧性，机动性，灵活性；伸缩性；可塑度；柔度</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Women have lost out in this new pay flexibility.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在这一新的薪资弹性化政策中吃亏的是女性。</a:t>
            </a:r>
          </a:p>
        </p:txBody>
      </p:sp>
      <p:sp>
        <p:nvSpPr>
          <p:cNvPr id="49" name="矩形 48"/>
          <p:cNvSpPr/>
          <p:nvPr/>
        </p:nvSpPr>
        <p:spPr>
          <a:xfrm>
            <a:off x="6407150" y="2081213"/>
            <a:ext cx="5119688" cy="36576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risk    </a:t>
            </a:r>
            <a:r>
              <a:rPr kumimoji="0" lang="en-US" altLang="zh-CN" sz="1800" b="0" i="0" u="none" strike="noStrike" kern="1200" cap="none" spc="0" normalizeH="0" baseline="0" noProof="0" dirty="0">
                <a:ln>
                  <a:noFill/>
                </a:ln>
                <a:solidFill>
                  <a:srgbClr val="0070C0"/>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rɪsk</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the possibility of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bad happening at some time in the future; a situation that could be dangerous or have a bad result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危险；风险</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of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 ~ to sb. /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的危险</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Smoking can increase the risk of developing heart disease.</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吸烟会增加得心脏病的危险。</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The chemicals pose little risk to human health.</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这些化学药品对人类健康没有什么危害。</a:t>
            </a:r>
          </a:p>
        </p:txBody>
      </p:sp>
      <p:sp>
        <p:nvSpPr>
          <p:cNvPr id="50" name="矩形 49"/>
          <p:cNvSpPr/>
          <p:nvPr/>
        </p:nvSpPr>
        <p:spPr>
          <a:xfrm>
            <a:off x="6335713" y="2439988"/>
            <a:ext cx="5119688" cy="29384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value     </a:t>
            </a:r>
            <a:r>
              <a:rPr kumimoji="0" lang="en-US" altLang="zh-CN" sz="1800" b="0" i="0" u="none" strike="noStrike" kern="1200" cap="none" spc="0" normalizeH="0" baseline="0" noProof="0" dirty="0">
                <a:ln>
                  <a:noFill/>
                </a:ln>
                <a:solidFill>
                  <a:srgbClr val="0070C0"/>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vælju</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ː/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think that sb. /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is important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重视</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sb. /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as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把</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珍视为</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really value him as a friend.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我真的把他视为好朋友。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sb. /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for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因</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受到重视</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area is valued for its seafood.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这个地区因它的海鲜而受到重视。</a:t>
            </a:r>
          </a:p>
        </p:txBody>
      </p:sp>
      <p:sp>
        <p:nvSpPr>
          <p:cNvPr id="51" name="矩形 50"/>
          <p:cNvSpPr/>
          <p:nvPr/>
        </p:nvSpPr>
        <p:spPr>
          <a:xfrm>
            <a:off x="6369050" y="3295650"/>
            <a:ext cx="4638675" cy="1531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make use of…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利用</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make full use of…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充分利用</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We could make better use of our resources.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我们可以更有效地利用我们的资源。</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2" name="矩形 51"/>
          <p:cNvSpPr/>
          <p:nvPr/>
        </p:nvSpPr>
        <p:spPr>
          <a:xfrm>
            <a:off x="6335713" y="2598738"/>
            <a:ext cx="406558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destiny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destəni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what happens to sb. or what will happen to them in the future, especially things that they cannot change or avoid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命运；天命；天数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He wants to be in control of his own destiny.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他想要掌握自己的命运。</a:t>
            </a:r>
          </a:p>
        </p:txBody>
      </p:sp>
      <p:sp>
        <p:nvSpPr>
          <p:cNvPr id="53" name="矩形 52"/>
          <p:cNvSpPr/>
          <p:nvPr/>
        </p:nvSpPr>
        <p:spPr>
          <a:xfrm>
            <a:off x="6180138" y="3100388"/>
            <a:ext cx="4181475" cy="153352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bold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bəʊld</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not frightened of danger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大胆的；无畏的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She was a bold and fearless climber.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她是一位勇敢无畏的登山者。</a:t>
            </a:r>
          </a:p>
        </p:txBody>
      </p:sp>
      <p:sp>
        <p:nvSpPr>
          <p:cNvPr id="54" name="矩形 53"/>
          <p:cNvSpPr/>
          <p:nvPr/>
        </p:nvSpPr>
        <p:spPr>
          <a:xfrm>
            <a:off x="6497638" y="2871788"/>
            <a:ext cx="4583113" cy="22510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challenge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tʃælɪndʒ</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invite someone to compete or take part, especially in a game or argument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（尤指比赛或辩论）挑战（书），邀请</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Tina has challenged me to a game of poker.</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蒂娜向我挑战，要我和她玩扑克牌一决高低。</a:t>
            </a:r>
          </a:p>
        </p:txBody>
      </p:sp>
      <p:sp>
        <p:nvSpPr>
          <p:cNvPr id="55" name="矩形 54"/>
          <p:cNvSpPr/>
          <p:nvPr/>
        </p:nvSpPr>
        <p:spPr>
          <a:xfrm>
            <a:off x="7064375" y="3668713"/>
            <a:ext cx="3627438"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experiment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ɪk'sperɪmənt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vi. &amp; 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实验；尝试 </a:t>
            </a:r>
          </a:p>
        </p:txBody>
      </p:sp>
      <p:graphicFrame>
        <p:nvGraphicFramePr>
          <p:cNvPr id="64554" name="表格 64553"/>
          <p:cNvGraphicFramePr/>
          <p:nvPr/>
        </p:nvGraphicFramePr>
        <p:xfrm>
          <a:off x="2247900" y="4889500"/>
          <a:ext cx="1544638" cy="334963"/>
        </p:xfrm>
        <a:graphic>
          <a:graphicData uri="http://schemas.openxmlformats.org/drawingml/2006/table">
            <a:tbl>
              <a:tblPr/>
              <a:tblGrid>
                <a:gridCol w="15446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46" marR="91446" marT="45573" marB="4557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2"/>
                                        </p:tgtEl>
                                        <p:attrNameLst>
                                          <p:attrName>ppt_x</p:attrName>
                                        </p:attrNameLst>
                                      </p:cBhvr>
                                      <p:tavLst>
                                        <p:tav tm="0">
                                          <p:val>
                                            <p:strVal val="ppt_x"/>
                                          </p:val>
                                        </p:tav>
                                        <p:tav tm="100000">
                                          <p:val>
                                            <p:strVal val="ppt_x"/>
                                          </p:val>
                                        </p:tav>
                                      </p:tavLst>
                                    </p:anim>
                                    <p:anim calcmode="lin" valueType="num">
                                      <p:cBhvr additive="base">
                                        <p:cTn id="13" dur="500"/>
                                        <p:tgtEl>
                                          <p:spTgt spid="22"/>
                                        </p:tgtEl>
                                        <p:attrNameLst>
                                          <p:attrName>ppt_y</p:attrName>
                                        </p:attrNameLst>
                                      </p:cBhvr>
                                      <p:tavLst>
                                        <p:tav tm="0">
                                          <p:val>
                                            <p:strVal val="ppt_y"/>
                                          </p:val>
                                        </p:tav>
                                        <p:tav tm="100000">
                                          <p:val>
                                            <p:strVal val="1+ppt_h/2"/>
                                          </p:val>
                                        </p:tav>
                                      </p:tavLst>
                                    </p:anim>
                                    <p:set>
                                      <p:cBhvr>
                                        <p:cTn id="1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5" restart="whenNotActive" fill="hold" evtFilter="cancelBubble" nodeType="interactiveSeq">
                <p:stCondLst>
                  <p:cond evt="onClick" delay="0">
                    <p:tgtEl>
                      <p:spTgt spid="64526"/>
                    </p:tgtEl>
                  </p:cond>
                </p:stCondLst>
                <p:endSync evt="end" delay="0">
                  <p:rtn val="all"/>
                </p:endSync>
                <p:childTnLst>
                  <p:par>
                    <p:cTn id="16" fill="hold">
                      <p:stCondLst>
                        <p:cond delay="0"/>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xit" presetSubtype="12" fill="hold" grpId="1" nodeType="clickEffect">
                                  <p:stCondLst>
                                    <p:cond delay="0"/>
                                  </p:stCondLst>
                                  <p:childTnLst>
                                    <p:animEffect transition="out" filter="strips(downLeft)">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452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 fill="hold"/>
                                        <p:tgtEl>
                                          <p:spTgt spid="2"/>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2"/>
                                        </p:tgtEl>
                                      </p:cBhvr>
                                    </p:cmd>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64529"/>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down)">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xit" presetSubtype="12" fill="hold" grpId="1" nodeType="clickEffect">
                                  <p:stCondLst>
                                    <p:cond delay="0"/>
                                  </p:stCondLst>
                                  <p:childTnLst>
                                    <p:animEffect transition="out" filter="strips(downLeft)">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64529"/>
                  </p:tgtEl>
                </p:cond>
              </p:nextCondLst>
            </p:seq>
            <p:seq concurrent="1" nextAc="seek">
              <p:cTn id="58" restart="whenNotActive" fill="hold" evtFilter="cancelBubble" nodeType="interactiveSeq">
                <p:stCondLst>
                  <p:cond evt="onClick" delay="0">
                    <p:tgtEl>
                      <p:spTgt spid="64531"/>
                    </p:tgtEl>
                  </p:cond>
                </p:stCondLst>
                <p:endSync evt="end" delay="0">
                  <p:rtn val="all"/>
                </p:endSync>
                <p:childTnLst>
                  <p:par>
                    <p:cTn id="59" fill="hold">
                      <p:stCondLst>
                        <p:cond delay="0"/>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xit" presetSubtype="12" fill="hold" grpId="1" nodeType="clickEffect">
                                  <p:stCondLst>
                                    <p:cond delay="0"/>
                                  </p:stCondLst>
                                  <p:childTnLst>
                                    <p:animEffect transition="out" filter="strips(downLeft)">
                                      <p:cBhvr>
                                        <p:cTn id="67" dur="500"/>
                                        <p:tgtEl>
                                          <p:spTgt spid="48"/>
                                        </p:tgtEl>
                                      </p:cBhvr>
                                    </p:animEffect>
                                    <p:set>
                                      <p:cBhvr>
                                        <p:cTn id="6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64531"/>
                  </p:tgtEl>
                </p:cond>
              </p:nextCondLst>
            </p:seq>
            <p:seq concurrent="1" nextAc="seek">
              <p:cTn id="69" restart="whenNotActive" fill="hold" evtFilter="cancelBubble" nodeType="interactiveSeq">
                <p:stCondLst>
                  <p:cond evt="onClick" delay="0">
                    <p:tgtEl>
                      <p:spTgt spid="64533"/>
                    </p:tgtEl>
                  </p:cond>
                </p:stCondLst>
                <p:endSync evt="end" delay="0">
                  <p:rtn val="all"/>
                </p:endSync>
                <p:childTnLst>
                  <p:par>
                    <p:cTn id="70" fill="hold">
                      <p:stCondLst>
                        <p:cond delay="0"/>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xit" presetSubtype="12" fill="hold" grpId="1" nodeType="clickEffect">
                                  <p:stCondLst>
                                    <p:cond delay="0"/>
                                  </p:stCondLst>
                                  <p:childTnLst>
                                    <p:animEffect transition="out" filter="strips(downLeft)">
                                      <p:cBhvr>
                                        <p:cTn id="78" dur="500"/>
                                        <p:tgtEl>
                                          <p:spTgt spid="49"/>
                                        </p:tgtEl>
                                      </p:cBhvr>
                                    </p:animEffect>
                                    <p:set>
                                      <p:cBhvr>
                                        <p:cTn id="7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4533"/>
                  </p:tgtEl>
                </p:cond>
              </p:nextCondLst>
            </p:seq>
            <p:seq concurrent="1" nextAc="seek">
              <p:cTn id="80" restart="whenNotActive" fill="hold" evtFilter="cancelBubble" nodeType="interactiveSeq">
                <p:stCondLst>
                  <p:cond evt="onClick" delay="0">
                    <p:tgtEl>
                      <p:spTgt spid="64535"/>
                    </p:tgtEl>
                  </p:cond>
                </p:stCondLst>
                <p:endSync evt="end" delay="0">
                  <p:rtn val="all"/>
                </p:endSync>
                <p:childTnLst>
                  <p:par>
                    <p:cTn id="81" fill="hold">
                      <p:stCondLst>
                        <p:cond delay="0"/>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down)">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xit" presetSubtype="12" fill="hold" grpId="1" nodeType="clickEffect">
                                  <p:stCondLst>
                                    <p:cond delay="0"/>
                                  </p:stCondLst>
                                  <p:childTnLst>
                                    <p:animEffect transition="out" filter="strips(downLeft)">
                                      <p:cBhvr>
                                        <p:cTn id="89" dur="500"/>
                                        <p:tgtEl>
                                          <p:spTgt spid="50"/>
                                        </p:tgtEl>
                                      </p:cBhvr>
                                    </p:animEffect>
                                    <p:set>
                                      <p:cBhvr>
                                        <p:cTn id="9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4535"/>
                  </p:tgtEl>
                </p:cond>
              </p:nextCondLst>
            </p:seq>
            <p:seq concurrent="1" nextAc="seek">
              <p:cTn id="91" restart="whenNotActive" fill="hold" evtFilter="cancelBubble" nodeType="interactiveSeq">
                <p:stCondLst>
                  <p:cond evt="onClick" delay="0">
                    <p:tgtEl>
                      <p:spTgt spid="64537"/>
                    </p:tgtEl>
                  </p:cond>
                </p:stCondLst>
                <p:endSync evt="end" delay="0">
                  <p:rtn val="all"/>
                </p:endSync>
                <p:childTnLst>
                  <p:par>
                    <p:cTn id="92" fill="hold">
                      <p:stCondLst>
                        <p:cond delay="0"/>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wipe(down)">
                                      <p:cBhvr>
                                        <p:cTn id="96" dur="500"/>
                                        <p:tgtEl>
                                          <p:spTgt spid="51"/>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xit" presetSubtype="12" fill="hold" grpId="1" nodeType="clickEffect">
                                  <p:stCondLst>
                                    <p:cond delay="0"/>
                                  </p:stCondLst>
                                  <p:childTnLst>
                                    <p:animEffect transition="out" filter="strips(downLeft)">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4537"/>
                  </p:tgtEl>
                </p:cond>
              </p:nextCondLst>
            </p:seq>
            <p:seq concurrent="1" nextAc="seek">
              <p:cTn id="102" restart="whenNotActive" fill="hold" evtFilter="cancelBubble" nodeType="interactiveSeq">
                <p:stCondLst>
                  <p:cond evt="onClick" delay="0">
                    <p:tgtEl>
                      <p:spTgt spid="64539"/>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down)">
                                      <p:cBhvr>
                                        <p:cTn id="107" dur="5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8" presetClass="exit" presetSubtype="12" fill="hold" grpId="1" nodeType="clickEffect">
                                  <p:stCondLst>
                                    <p:cond delay="0"/>
                                  </p:stCondLst>
                                  <p:childTnLst>
                                    <p:animEffect transition="out" filter="strips(downLeft)">
                                      <p:cBhvr>
                                        <p:cTn id="111" dur="500"/>
                                        <p:tgtEl>
                                          <p:spTgt spid="52"/>
                                        </p:tgtEl>
                                      </p:cBhvr>
                                    </p:animEffect>
                                    <p:set>
                                      <p:cBhvr>
                                        <p:cTn id="11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4539"/>
                  </p:tgtEl>
                </p:cond>
              </p:nextCondLst>
            </p:seq>
            <p:seq concurrent="1" nextAc="seek">
              <p:cTn id="113" restart="whenNotActive" fill="hold" evtFilter="cancelBubble" nodeType="interactiveSeq">
                <p:stCondLst>
                  <p:cond evt="onClick" delay="0">
                    <p:tgtEl>
                      <p:spTgt spid="64541"/>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wipe(down)">
                                      <p:cBhvr>
                                        <p:cTn id="118" dur="500"/>
                                        <p:tgtEl>
                                          <p:spTgt spid="53"/>
                                        </p:tgtEl>
                                      </p:cBhvr>
                                    </p:animEffect>
                                  </p:childTnLst>
                                </p:cTn>
                              </p:par>
                            </p:childTnLst>
                          </p:cTn>
                        </p:par>
                      </p:childTnLst>
                    </p:cTn>
                  </p:par>
                  <p:par>
                    <p:cTn id="119" fill="hold">
                      <p:stCondLst>
                        <p:cond delay="indefinite"/>
                      </p:stCondLst>
                      <p:childTnLst>
                        <p:par>
                          <p:cTn id="120" fill="hold">
                            <p:stCondLst>
                              <p:cond delay="0"/>
                            </p:stCondLst>
                            <p:childTnLst>
                              <p:par>
                                <p:cTn id="121" presetID="18" presetClass="exit" presetSubtype="12" fill="hold" grpId="1" nodeType="clickEffect">
                                  <p:stCondLst>
                                    <p:cond delay="0"/>
                                  </p:stCondLst>
                                  <p:childTnLst>
                                    <p:animEffect transition="out" filter="strips(downLeft)">
                                      <p:cBhvr>
                                        <p:cTn id="122" dur="500"/>
                                        <p:tgtEl>
                                          <p:spTgt spid="53"/>
                                        </p:tgtEl>
                                      </p:cBhvr>
                                    </p:animEffect>
                                    <p:set>
                                      <p:cBhvr>
                                        <p:cTn id="12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4541"/>
                  </p:tgtEl>
                </p:cond>
              </p:nextCondLst>
            </p:seq>
            <p:seq concurrent="1" nextAc="seek">
              <p:cTn id="124" restart="whenNotActive" fill="hold" evtFilter="cancelBubble" nodeType="interactiveSeq">
                <p:stCondLst>
                  <p:cond evt="onClick" delay="0">
                    <p:tgtEl>
                      <p:spTgt spid="64543"/>
                    </p:tgtEl>
                  </p:cond>
                </p:stCondLst>
                <p:endSync evt="end" delay="0">
                  <p:rtn val="all"/>
                </p:endSync>
                <p:childTnLst>
                  <p:par>
                    <p:cTn id="125" fill="hold">
                      <p:stCondLst>
                        <p:cond delay="0"/>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wipe(down)">
                                      <p:cBhvr>
                                        <p:cTn id="129" dur="500"/>
                                        <p:tgtEl>
                                          <p:spTgt spid="54"/>
                                        </p:tgtEl>
                                      </p:cBhvr>
                                    </p:animEffect>
                                  </p:childTnLst>
                                </p:cTn>
                              </p:par>
                            </p:childTnLst>
                          </p:cTn>
                        </p:par>
                      </p:childTnLst>
                    </p:cTn>
                  </p:par>
                  <p:par>
                    <p:cTn id="130" fill="hold">
                      <p:stCondLst>
                        <p:cond delay="indefinite"/>
                      </p:stCondLst>
                      <p:childTnLst>
                        <p:par>
                          <p:cTn id="131" fill="hold">
                            <p:stCondLst>
                              <p:cond delay="0"/>
                            </p:stCondLst>
                            <p:childTnLst>
                              <p:par>
                                <p:cTn id="132" presetID="18" presetClass="exit" presetSubtype="12" fill="hold" grpId="1" nodeType="clickEffect">
                                  <p:stCondLst>
                                    <p:cond delay="0"/>
                                  </p:stCondLst>
                                  <p:childTnLst>
                                    <p:animEffect transition="out" filter="strips(downLeft)">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4543"/>
                  </p:tgtEl>
                </p:cond>
              </p:nextCondLst>
            </p:seq>
            <p:seq concurrent="1" nextAc="seek">
              <p:cTn id="135" restart="whenNotActive" fill="hold" evtFilter="cancelBubble" nodeType="interactiveSeq">
                <p:stCondLst>
                  <p:cond evt="onClick" delay="0">
                    <p:tgtEl>
                      <p:spTgt spid="64554"/>
                    </p:tgtEl>
                  </p:cond>
                </p:stCondLst>
                <p:endSync evt="end" delay="0">
                  <p:rtn val="all"/>
                </p:endSync>
                <p:childTnLst>
                  <p:par>
                    <p:cTn id="136" fill="hold">
                      <p:stCondLst>
                        <p:cond delay="0"/>
                      </p:stCondLst>
                      <p:childTnLst>
                        <p:par>
                          <p:cTn id="137" fill="hold">
                            <p:stCondLst>
                              <p:cond delay="0"/>
                            </p:stCondLst>
                            <p:childTnLst>
                              <p:par>
                                <p:cTn id="138" presetID="22" presetClass="entr" presetSubtype="4"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wipe(down)">
                                      <p:cBhvr>
                                        <p:cTn id="140" dur="500"/>
                                        <p:tgtEl>
                                          <p:spTgt spid="55"/>
                                        </p:tgtEl>
                                      </p:cBhvr>
                                    </p:animEffect>
                                  </p:childTnLst>
                                </p:cTn>
                              </p:par>
                            </p:childTnLst>
                          </p:cTn>
                        </p:par>
                      </p:childTnLst>
                    </p:cTn>
                  </p:par>
                  <p:par>
                    <p:cTn id="141" fill="hold">
                      <p:stCondLst>
                        <p:cond delay="indefinite"/>
                      </p:stCondLst>
                      <p:childTnLst>
                        <p:par>
                          <p:cTn id="142" fill="hold">
                            <p:stCondLst>
                              <p:cond delay="0"/>
                            </p:stCondLst>
                            <p:childTnLst>
                              <p:par>
                                <p:cTn id="143" presetID="18" presetClass="exit" presetSubtype="12" fill="hold" grpId="1" nodeType="clickEffect">
                                  <p:stCondLst>
                                    <p:cond delay="0"/>
                                  </p:stCondLst>
                                  <p:childTnLst>
                                    <p:animEffect transition="out" filter="strips(downLeft)">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64554"/>
                  </p:tgtEl>
                </p:cond>
              </p:nextCondLst>
            </p:seq>
          </p:childTnLst>
        </p:cTn>
      </p:par>
    </p:tnLst>
    <p:bldLst>
      <p:bldP spid="22" grpId="0" animBg="1"/>
      <p:bldP spid="22" grpId="1" animBg="1"/>
      <p:bldP spid="40" grpId="0" animBg="1"/>
      <p:bldP spid="40"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5539"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5541" name="组合 7"/>
          <p:cNvGrpSpPr/>
          <p:nvPr/>
        </p:nvGrpSpPr>
        <p:grpSpPr>
          <a:xfrm flipH="1">
            <a:off x="7938" y="1273175"/>
            <a:ext cx="6108700" cy="363538"/>
            <a:chOff x="283681" y="2459690"/>
            <a:chExt cx="6109250" cy="363336"/>
          </a:xfrm>
        </p:grpSpPr>
        <p:cxnSp>
          <p:nvCxnSpPr>
            <p:cNvPr id="65553"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5554"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5555"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9</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2647" name="矩形 3"/>
          <p:cNvSpPr>
            <a:spLocks noChangeArrowheads="1"/>
          </p:cNvSpPr>
          <p:nvPr/>
        </p:nvSpPr>
        <p:spPr bwMode="auto">
          <a:xfrm>
            <a:off x="1592263" y="2441575"/>
            <a:ext cx="3757613" cy="24923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9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May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your time in college become the happiest years in your life, and may you </a:t>
            </a:r>
            <a:r>
              <a:rPr kumimoji="0" lang="en-US" altLang="zh-CN" sz="2000" b="1" i="0" u="sng"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blossom</a:t>
            </a:r>
            <a:r>
              <a:rPr kumimoji="0" lang="en-US" altLang="zh-CN" sz="2000" b="1" i="0" u="sng"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17</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into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just what you dream to be. </a:t>
            </a:r>
          </a:p>
          <a:p>
            <a:pPr marL="0" marR="0" lvl="0" indent="0" algn="r"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Love, </a:t>
            </a:r>
            <a:endPar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Dad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&amp; Mom</a:t>
            </a:r>
          </a:p>
        </p:txBody>
      </p:sp>
      <p:sp>
        <p:nvSpPr>
          <p:cNvPr id="27" name="矩形 26"/>
          <p:cNvSpPr/>
          <p:nvPr/>
        </p:nvSpPr>
        <p:spPr>
          <a:xfrm>
            <a:off x="6446838" y="2713038"/>
            <a:ext cx="4246563" cy="14938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希望你的大学生活能够成为你生命中最开心的时光，祝愿你成长为你梦想成为的人。</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爱你的爸爸、妈妈</a:t>
            </a: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3"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4"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5"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2" name="B-9.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87250" y="1028700"/>
            <a:ext cx="487363" cy="487363"/>
          </a:xfrm>
          <a:prstGeom prst="rect">
            <a:avLst/>
          </a:prstGeom>
          <a:noFill/>
          <a:ln w="9525">
            <a:noFill/>
          </a:ln>
        </p:spPr>
      </p:pic>
      <p:sp>
        <p:nvSpPr>
          <p:cNvPr id="26" name="矩形 25"/>
          <p:cNvSpPr/>
          <p:nvPr/>
        </p:nvSpPr>
        <p:spPr>
          <a:xfrm>
            <a:off x="6384925" y="2873375"/>
            <a:ext cx="4583113" cy="11731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blossom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blɒsəm</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vi.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发展成；开花</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花</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solidFill>
                <a:effectLst/>
                <a:uLnTx/>
                <a:uFillTx/>
                <a:latin typeface="+mn-lt"/>
                <a:ea typeface="+mn-ea"/>
                <a:cs typeface="+mn-cs"/>
              </a:rPr>
              <a:t>blossom into…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成长为</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65551" name="表格 65550"/>
          <p:cNvGraphicFramePr/>
          <p:nvPr/>
        </p:nvGraphicFramePr>
        <p:xfrm>
          <a:off x="3470275" y="3292475"/>
          <a:ext cx="1601788" cy="334963"/>
        </p:xfrm>
        <a:graphic>
          <a:graphicData uri="http://schemas.openxmlformats.org/drawingml/2006/table">
            <a:tbl>
              <a:tblPr/>
              <a:tblGrid>
                <a:gridCol w="16017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1900" b="1" baseline="30000" dirty="0">
                          <a:solidFill>
                            <a:srgbClr val="005BD3"/>
                          </a:solidFill>
                          <a:latin typeface="Times New Roman" panose="02020603050405020304" pitchFamily="18" charset="0"/>
                          <a:cs typeface="Times New Roman" panose="02020603050405020304" pitchFamily="18" charset="0"/>
                        </a:rPr>
                        <a:t> </a:t>
                      </a:r>
                      <a:endParaRPr lang="zh-CN" altLang="en-US" sz="1900" b="1" baseline="30000" dirty="0">
                        <a:solidFill>
                          <a:srgbClr val="005BD3"/>
                        </a:solidFill>
                        <a:latin typeface="Times New Roman" panose="02020603050405020304" pitchFamily="18" charset="0"/>
                        <a:ea typeface="Times New Roman" panose="02020603050405020304" pitchFamily="18" charset="0"/>
                      </a:endParaRPr>
                    </a:p>
                  </a:txBody>
                  <a:tcPr marL="91436" marR="91436" marT="45573" marB="4557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xit" presetSubtype="0" fill="hold" grpId="1" nodeType="clickEffect">
                                  <p:stCondLst>
                                    <p:cond delay="0"/>
                                  </p:stCondLst>
                                  <p:childTnLst>
                                    <p:animEffect transition="out" filter="fade">
                                      <p:cBhvr>
                                        <p:cTn id="12" dur="1000"/>
                                        <p:tgtEl>
                                          <p:spTgt spid="27"/>
                                        </p:tgtEl>
                                      </p:cBhvr>
                                    </p:animEffect>
                                    <p:anim calcmode="lin" valueType="num">
                                      <p:cBhvr>
                                        <p:cTn id="13" dur="1000"/>
                                        <p:tgtEl>
                                          <p:spTgt spid="27"/>
                                        </p:tgtEl>
                                        <p:attrNameLst>
                                          <p:attrName>ppt_x</p:attrName>
                                        </p:attrNameLst>
                                      </p:cBhvr>
                                      <p:tavLst>
                                        <p:tav tm="0">
                                          <p:val>
                                            <p:strVal val="ppt_x"/>
                                          </p:val>
                                        </p:tav>
                                        <p:tav tm="100000">
                                          <p:val>
                                            <p:strVal val="ppt_x"/>
                                          </p:val>
                                        </p:tav>
                                      </p:tavLst>
                                    </p:anim>
                                    <p:anim calcmode="lin" valueType="num">
                                      <p:cBhvr>
                                        <p:cTn id="14" dur="100" decel="100000"/>
                                        <p:tgtEl>
                                          <p:spTgt spid="27"/>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27"/>
                                        </p:tgtEl>
                                        <p:attrNameLst>
                                          <p:attrName>ppt_y</p:attrName>
                                        </p:attrNameLst>
                                      </p:cBhvr>
                                      <p:tavLst>
                                        <p:tav tm="0">
                                          <p:val>
                                            <p:strVal val="ppt_y"/>
                                          </p:val>
                                        </p:tav>
                                        <p:tav tm="100000">
                                          <p:val>
                                            <p:strVal val="ppt_y+1"/>
                                          </p:val>
                                        </p:tav>
                                      </p:tavLst>
                                    </p:anim>
                                    <p:set>
                                      <p:cBhvr>
                                        <p:cTn id="1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2"/>
                                        </p:tgtEl>
                                      </p:cBhvr>
                                    </p:cmd>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3" presetClass="mediacall" presetSubtype="0" fill="hold" nodeType="clickEffect">
                                  <p:stCondLst>
                                    <p:cond delay="0"/>
                                  </p:stCondLst>
                                  <p:childTnLst>
                                    <p:cmd type="call" cmd="stop">
                                      <p:cBhvr>
                                        <p:cTn id="37" dur="1" fill="hold"/>
                                        <p:tgtEl>
                                          <p:spTgt spid="2"/>
                                        </p:tgtEl>
                                      </p:cBhvr>
                                    </p:cmd>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65551"/>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xit" presetSubtype="12" fill="hold" grpId="1" nodeType="clickEffect">
                                  <p:stCondLst>
                                    <p:cond delay="0"/>
                                  </p:stCondLst>
                                  <p:childTnLst>
                                    <p:animEffect transition="out" filter="strips(downLeft)">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65551"/>
                  </p:tgtEl>
                </p:cond>
              </p:nextCondLst>
            </p:seq>
          </p:childTnLst>
        </p:cTn>
      </p:par>
    </p:tnLst>
    <p:bldLst>
      <p:bldP spid="27" grpId="0" animBg="1"/>
      <p:bldP spid="27" grpId="1" animBg="1"/>
      <p:bldP spid="26" grpId="0" animBg="1"/>
      <p:bldP spid="26"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 Text (2).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2343150" y="690563"/>
            <a:ext cx="9439275" cy="5310187"/>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6"/>
          <p:cNvSpPr/>
          <p:nvPr/>
        </p:nvSpPr>
        <p:spPr>
          <a:xfrm>
            <a:off x="4398963" y="881063"/>
            <a:ext cx="2873375" cy="523875"/>
          </a:xfrm>
          <a:prstGeom prst="rect">
            <a:avLst/>
          </a:prstGeom>
          <a:noFill/>
          <a:ln w="9525">
            <a:noFill/>
          </a:ln>
        </p:spPr>
        <p:txBody>
          <a:bodyPr wrap="none">
            <a:spAutoFit/>
          </a:bodyPr>
          <a:lstStyle/>
          <a:p>
            <a:r>
              <a:rPr lang="en-US" altLang="zh-CN" sz="2800" b="1" dirty="0">
                <a:solidFill>
                  <a:srgbClr val="F8AD41"/>
                </a:solidFill>
                <a:latin typeface="Comic Sans MS" panose="030F0702030302020204" pitchFamily="66" charset="0"/>
              </a:rPr>
              <a:t>What We Wish</a:t>
            </a:r>
            <a:endParaRPr lang="zh-CN" altLang="en-US" sz="2800" b="1" dirty="0">
              <a:solidFill>
                <a:srgbClr val="F8AD41"/>
              </a:solidFill>
              <a:latin typeface="Comic Sans MS" panose="030F0702030302020204" pitchFamily="66" charset="0"/>
            </a:endParaRPr>
          </a:p>
        </p:txBody>
      </p:sp>
      <p:sp>
        <p:nvSpPr>
          <p:cNvPr id="67587" name="MH_Other_3"/>
          <p:cNvSpPr/>
          <p:nvPr>
            <p:custDataLst>
              <p:tags r:id="rId1"/>
            </p:custDataLst>
          </p:nvPr>
        </p:nvSpPr>
        <p:spPr>
          <a:xfrm>
            <a:off x="530225" y="2171700"/>
            <a:ext cx="2536825" cy="655638"/>
          </a:xfrm>
          <a:prstGeom prst="ellipse">
            <a:avLst/>
          </a:prstGeom>
          <a:solidFill>
            <a:srgbClr val="FFAD41"/>
          </a:solidFill>
          <a:ln w="9525">
            <a:noFill/>
          </a:ln>
        </p:spPr>
        <p:txBody>
          <a:bodyPr lIns="0" tIns="0" rIns="0" bIns="0" anchor="ctr" anchorCtr="0"/>
          <a:lstStyle/>
          <a:p>
            <a:pPr algn="ctr"/>
            <a:r>
              <a:rPr lang="en-US" altLang="zh-CN" sz="2800" b="1" dirty="0">
                <a:solidFill>
                  <a:srgbClr val="FFFFFF"/>
                </a:solidFill>
                <a:latin typeface="Calibri" panose="020F0502020204030204" pitchFamily="34" charset="0"/>
                <a:ea typeface="微软雅黑" panose="020B0503020204020204" pitchFamily="34" charset="-122"/>
              </a:rPr>
              <a:t>New Words</a:t>
            </a:r>
            <a:endParaRPr lang="zh-CN" altLang="en-US" sz="2800" b="1" dirty="0">
              <a:solidFill>
                <a:srgbClr val="FFFFFF"/>
              </a:solidFill>
              <a:latin typeface="Calibri" panose="020F0502020204030204" pitchFamily="34" charset="0"/>
              <a:ea typeface="微软雅黑" panose="020B0503020204020204" pitchFamily="34" charset="-122"/>
            </a:endParaRPr>
          </a:p>
        </p:txBody>
      </p:sp>
      <p:sp>
        <p:nvSpPr>
          <p:cNvPr id="67588" name="矩形 8"/>
          <p:cNvSpPr/>
          <p:nvPr/>
        </p:nvSpPr>
        <p:spPr>
          <a:xfrm>
            <a:off x="3694113" y="1905000"/>
            <a:ext cx="7880350" cy="2892425"/>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1</a:t>
            </a:r>
            <a:r>
              <a:rPr lang="en-US" altLang="zh-CN" sz="2000" b="1" dirty="0">
                <a:solidFill>
                  <a:schemeClr val="accent1"/>
                </a:solidFill>
                <a:latin typeface="Calibri" panose="020F0502020204030204" pitchFamily="34" charset="0"/>
              </a:rPr>
              <a:t> proof </a:t>
            </a:r>
            <a:r>
              <a:rPr lang="en-US" altLang="zh-CN" sz="2000" b="1" dirty="0">
                <a:latin typeface="Calibri" panose="020F0502020204030204" pitchFamily="34" charset="0"/>
              </a:rPr>
              <a:t>/pruːf/                                         n. </a:t>
            </a:r>
            <a:r>
              <a:rPr lang="zh-CN" altLang="en-US" sz="2000" b="1" dirty="0">
                <a:latin typeface="Calibri" panose="020F0502020204030204" pitchFamily="34" charset="0"/>
              </a:rPr>
              <a:t>证明；证据</a:t>
            </a:r>
          </a:p>
          <a:p>
            <a:pPr>
              <a:lnSpc>
                <a:spcPct val="130000"/>
              </a:lnSpc>
            </a:pPr>
            <a:r>
              <a:rPr lang="en-US" altLang="zh-CN" sz="2000" b="1" dirty="0">
                <a:latin typeface="Calibri" panose="020F0502020204030204" pitchFamily="34" charset="0"/>
              </a:rPr>
              <a:t>2 </a:t>
            </a:r>
            <a:r>
              <a:rPr lang="en-US" altLang="zh-CN" sz="2000" b="1" dirty="0">
                <a:solidFill>
                  <a:schemeClr val="accent1"/>
                </a:solidFill>
                <a:latin typeface="Calibri" panose="020F0502020204030204" pitchFamily="34" charset="0"/>
              </a:rPr>
              <a:t>discover</a:t>
            </a:r>
            <a:r>
              <a:rPr lang="en-US" altLang="zh-CN" sz="2000" b="1" dirty="0">
                <a:latin typeface="Calibri" panose="020F0502020204030204" pitchFamily="34" charset="0"/>
              </a:rPr>
              <a:t> /dɪ'skʌvə(r)/                          vt. </a:t>
            </a:r>
            <a:r>
              <a:rPr lang="zh-CN" altLang="en-US" sz="2000" b="1" dirty="0">
                <a:latin typeface="Calibri" panose="020F0502020204030204" pitchFamily="34" charset="0"/>
              </a:rPr>
              <a:t>发现</a:t>
            </a:r>
          </a:p>
          <a:p>
            <a:pPr>
              <a:lnSpc>
                <a:spcPct val="130000"/>
              </a:lnSpc>
            </a:pPr>
            <a:r>
              <a:rPr lang="en-US" altLang="zh-CN" sz="2000" b="1" dirty="0">
                <a:latin typeface="Calibri" panose="020F0502020204030204" pitchFamily="34" charset="0"/>
              </a:rPr>
              <a:t>3 </a:t>
            </a:r>
            <a:r>
              <a:rPr lang="en-US" altLang="zh-CN" sz="2000" b="1" dirty="0">
                <a:solidFill>
                  <a:schemeClr val="accent1"/>
                </a:solidFill>
                <a:latin typeface="Calibri" panose="020F0502020204030204" pitchFamily="34" charset="0"/>
              </a:rPr>
              <a:t>critical</a:t>
            </a:r>
            <a:r>
              <a:rPr lang="en-US" altLang="zh-CN" sz="2000" b="1" dirty="0">
                <a:latin typeface="Calibri" panose="020F0502020204030204" pitchFamily="34" charset="0"/>
              </a:rPr>
              <a:t> /'krɪtɪkl/                                    adj. </a:t>
            </a:r>
            <a:r>
              <a:rPr lang="zh-CN" altLang="en-US" sz="2000" b="1" dirty="0">
                <a:latin typeface="Calibri" panose="020F0502020204030204" pitchFamily="34" charset="0"/>
              </a:rPr>
              <a:t>关键的；决定性的</a:t>
            </a:r>
          </a:p>
          <a:p>
            <a:pPr>
              <a:lnSpc>
                <a:spcPct val="130000"/>
              </a:lnSpc>
            </a:pPr>
            <a:r>
              <a:rPr lang="en-US" altLang="zh-CN" sz="2000" b="1" dirty="0">
                <a:latin typeface="Calibri" panose="020F0502020204030204" pitchFamily="34" charset="0"/>
              </a:rPr>
              <a:t>4 </a:t>
            </a:r>
            <a:r>
              <a:rPr lang="en-US" altLang="zh-CN" sz="2000" b="1" dirty="0">
                <a:solidFill>
                  <a:schemeClr val="accent1"/>
                </a:solidFill>
                <a:latin typeface="Calibri" panose="020F0502020204030204" pitchFamily="34" charset="0"/>
              </a:rPr>
              <a:t>acquire</a:t>
            </a:r>
            <a:r>
              <a:rPr lang="en-US" altLang="zh-CN" sz="2000" b="1" dirty="0">
                <a:latin typeface="Calibri" panose="020F0502020204030204" pitchFamily="34" charset="0"/>
              </a:rPr>
              <a:t> /ə'kwaɪə(r)/                            vt. </a:t>
            </a:r>
            <a:r>
              <a:rPr lang="zh-CN" altLang="en-US" sz="2000" b="1" dirty="0">
                <a:latin typeface="Calibri" panose="020F0502020204030204" pitchFamily="34" charset="0"/>
              </a:rPr>
              <a:t>获得；学到</a:t>
            </a:r>
          </a:p>
          <a:p>
            <a:pPr>
              <a:lnSpc>
                <a:spcPct val="130000"/>
              </a:lnSpc>
            </a:pPr>
            <a:r>
              <a:rPr lang="en-US" altLang="zh-CN" sz="2000" b="1" dirty="0">
                <a:latin typeface="Calibri" panose="020F0502020204030204" pitchFamily="34" charset="0"/>
              </a:rPr>
              <a:t>5 </a:t>
            </a:r>
            <a:r>
              <a:rPr lang="en-US" altLang="zh-CN" sz="2000" b="1" dirty="0">
                <a:solidFill>
                  <a:schemeClr val="accent1"/>
                </a:solidFill>
                <a:latin typeface="Calibri" panose="020F0502020204030204" pitchFamily="34" charset="0"/>
              </a:rPr>
              <a:t>cherish</a:t>
            </a:r>
            <a:r>
              <a:rPr lang="en-US" altLang="zh-CN" sz="2000" b="1" dirty="0">
                <a:latin typeface="Calibri" panose="020F0502020204030204" pitchFamily="34" charset="0"/>
              </a:rPr>
              <a:t> /'tʃerɪʃ/                                      vt. </a:t>
            </a:r>
            <a:r>
              <a:rPr lang="zh-CN" altLang="en-US" sz="2000" b="1" dirty="0">
                <a:latin typeface="Calibri" panose="020F0502020204030204" pitchFamily="34" charset="0"/>
              </a:rPr>
              <a:t>珍惜</a:t>
            </a:r>
          </a:p>
          <a:p>
            <a:pPr>
              <a:lnSpc>
                <a:spcPct val="130000"/>
              </a:lnSpc>
            </a:pPr>
            <a:r>
              <a:rPr lang="en-US" altLang="zh-CN" sz="2000" b="1" dirty="0">
                <a:latin typeface="Calibri" panose="020F0502020204030204" pitchFamily="34" charset="0"/>
              </a:rPr>
              <a:t>6 </a:t>
            </a:r>
            <a:r>
              <a:rPr lang="en-US" altLang="zh-CN" sz="2000" b="1" dirty="0">
                <a:solidFill>
                  <a:schemeClr val="accent1"/>
                </a:solidFill>
                <a:latin typeface="Calibri" panose="020F0502020204030204" pitchFamily="34" charset="0"/>
              </a:rPr>
              <a:t>trap</a:t>
            </a:r>
            <a:r>
              <a:rPr lang="en-US" altLang="zh-CN" sz="2000" b="1" dirty="0">
                <a:latin typeface="Calibri" panose="020F0502020204030204" pitchFamily="34" charset="0"/>
              </a:rPr>
              <a:t> /træp/                                             vt. </a:t>
            </a:r>
            <a:r>
              <a:rPr lang="zh-CN" altLang="en-US" sz="2000" b="1" dirty="0">
                <a:latin typeface="Calibri" panose="020F0502020204030204" pitchFamily="34" charset="0"/>
              </a:rPr>
              <a:t>使</a:t>
            </a:r>
            <a:r>
              <a:rPr lang="en-US" altLang="zh-CN" sz="2000" b="1" dirty="0">
                <a:latin typeface="Calibri" panose="020F0502020204030204" pitchFamily="34" charset="0"/>
              </a:rPr>
              <a:t>……</a:t>
            </a:r>
            <a:r>
              <a:rPr lang="zh-CN" altLang="en-US" sz="2000" b="1" dirty="0">
                <a:latin typeface="Calibri" panose="020F0502020204030204" pitchFamily="34" charset="0"/>
              </a:rPr>
              <a:t>陷入困境；诱捕</a:t>
            </a:r>
          </a:p>
          <a:p>
            <a:pPr>
              <a:lnSpc>
                <a:spcPct val="130000"/>
              </a:lnSpc>
            </a:pPr>
            <a:r>
              <a:rPr lang="en-US" altLang="zh-CN" sz="2000" b="1" dirty="0">
                <a:latin typeface="Calibri" panose="020F0502020204030204" pitchFamily="34" charset="0"/>
              </a:rPr>
              <a:t>                                                                      n. </a:t>
            </a:r>
            <a:r>
              <a:rPr lang="zh-CN" altLang="en-US" sz="2000" b="1" dirty="0">
                <a:latin typeface="Calibri" panose="020F0502020204030204" pitchFamily="34" charset="0"/>
              </a:rPr>
              <a:t>陷阱，圈套</a:t>
            </a:r>
            <a:endParaRPr lang="zh-CN" altLang="en-US" sz="2000" dirty="0">
              <a:latin typeface="Calibri" panose="020F0502020204030204" pitchFamily="34" charset="0"/>
            </a:endParaRPr>
          </a:p>
        </p:txBody>
      </p:sp>
      <p:pic>
        <p:nvPicPr>
          <p:cNvPr id="5" name="B1.mp3">
            <a:hlinkClick r:id="" action="ppaction://media"/>
          </p:cNvPr>
          <p:cNvPicPr>
            <a:picLocks noRot="1" noChangeAspect="1"/>
          </p:cNvPicPr>
          <p:nvPr>
            <a:audioFile r:link="rId2"/>
            <p:extLst>
              <p:ext uri="{DAA4B4D4-6D71-4841-9C94-3DE7FCFB9230}">
                <p14:media xmlns="" xmlns:p14="http://schemas.microsoft.com/office/powerpoint/2010/main" r:link="rId4"/>
              </p:ext>
            </p:extLst>
          </p:nvPr>
        </p:nvPicPr>
        <p:blipFill>
          <a:blip r:embed="rId5" cstate="print"/>
          <a:stretch>
            <a:fillRect/>
          </a:stretch>
        </p:blipFill>
        <p:spPr>
          <a:xfrm>
            <a:off x="12382500" y="812800"/>
            <a:ext cx="304800" cy="304800"/>
          </a:xfrm>
          <a:prstGeom prst="rect">
            <a:avLst/>
          </a:prstGeom>
          <a:noFill/>
          <a:ln w="9525">
            <a:noFill/>
          </a:ln>
        </p:spPr>
      </p:pic>
      <p:pic>
        <p:nvPicPr>
          <p:cNvPr id="6" name="Picture 2" descr="C:\Users\xiaanwen\Desktop\播放.png"/>
          <p:cNvPicPr>
            <a:picLocks noChangeAspect="1"/>
          </p:cNvPicPr>
          <p:nvPr/>
        </p:nvPicPr>
        <p:blipFill>
          <a:blip r:embed="rId6" cstate="print"/>
          <a:srcRect t="8850" b="8286"/>
          <a:stretch>
            <a:fillRect/>
          </a:stretch>
        </p:blipFill>
        <p:spPr>
          <a:xfrm>
            <a:off x="723900" y="3382963"/>
            <a:ext cx="1071563" cy="712787"/>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8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785" fill="hold"/>
                                        <p:tgtEl>
                                          <p:spTgt spid="5"/>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1"/>
          <p:cNvSpPr/>
          <p:nvPr/>
        </p:nvSpPr>
        <p:spPr>
          <a:xfrm>
            <a:off x="3125788" y="398463"/>
            <a:ext cx="8605837" cy="5256212"/>
          </a:xfrm>
          <a:prstGeom prst="rect">
            <a:avLst/>
          </a:prstGeom>
          <a:noFill/>
          <a:ln w="9525">
            <a:noFill/>
          </a:ln>
        </p:spPr>
        <p:txBody>
          <a:bodyPr>
            <a:spAutoFit/>
          </a:bodyPr>
          <a:lstStyle/>
          <a:p>
            <a:pPr>
              <a:lnSpc>
                <a:spcPct val="130000"/>
              </a:lnSpc>
            </a:pPr>
            <a:r>
              <a:rPr lang="en-US" altLang="zh-CN" sz="2000" b="1" dirty="0">
                <a:latin typeface="Calibri" panose="020F0502020204030204" pitchFamily="34" charset="0"/>
              </a:rPr>
              <a:t>7 </a:t>
            </a:r>
            <a:r>
              <a:rPr lang="en-US" altLang="zh-CN" sz="2000" b="1" dirty="0">
                <a:solidFill>
                  <a:schemeClr val="accent1"/>
                </a:solidFill>
                <a:latin typeface="Calibri" panose="020F0502020204030204" pitchFamily="34" charset="0"/>
              </a:rPr>
              <a:t>personality</a:t>
            </a:r>
            <a:r>
              <a:rPr lang="en-US" altLang="zh-CN" sz="2000" b="1" dirty="0">
                <a:latin typeface="Calibri" panose="020F0502020204030204" pitchFamily="34" charset="0"/>
              </a:rPr>
              <a:t> /ˌpɜːsə'næləti/                        n. </a:t>
            </a:r>
            <a:r>
              <a:rPr lang="zh-CN" altLang="en-US" sz="2000" b="1" dirty="0">
                <a:latin typeface="Calibri" panose="020F0502020204030204" pitchFamily="34" charset="0"/>
              </a:rPr>
              <a:t>个性；品格</a:t>
            </a:r>
          </a:p>
          <a:p>
            <a:pPr>
              <a:lnSpc>
                <a:spcPct val="130000"/>
              </a:lnSpc>
            </a:pPr>
            <a:r>
              <a:rPr lang="en-US" altLang="zh-CN" sz="2000" b="1" dirty="0">
                <a:latin typeface="Calibri" panose="020F0502020204030204" pitchFamily="34" charset="0"/>
              </a:rPr>
              <a:t>8 </a:t>
            </a:r>
            <a:r>
              <a:rPr lang="en-US" altLang="zh-CN" sz="2000" b="1" dirty="0">
                <a:solidFill>
                  <a:schemeClr val="accent1"/>
                </a:solidFill>
                <a:latin typeface="Calibri" panose="020F0502020204030204" pitchFamily="34" charset="0"/>
              </a:rPr>
              <a:t>amount</a:t>
            </a:r>
            <a:r>
              <a:rPr lang="en-US" altLang="zh-CN" sz="2000" b="1" dirty="0">
                <a:latin typeface="Calibri" panose="020F0502020204030204" pitchFamily="34" charset="0"/>
              </a:rPr>
              <a:t> /ə'maʊnt/                                      n. </a:t>
            </a:r>
            <a:r>
              <a:rPr lang="zh-CN" altLang="en-US" sz="2000" b="1" dirty="0">
                <a:latin typeface="Calibri" panose="020F0502020204030204" pitchFamily="34" charset="0"/>
              </a:rPr>
              <a:t>数量；总额</a:t>
            </a:r>
          </a:p>
          <a:p>
            <a:pPr>
              <a:lnSpc>
                <a:spcPct val="130000"/>
              </a:lnSpc>
            </a:pPr>
            <a:r>
              <a:rPr lang="en-US" altLang="zh-CN" sz="2000" b="1" dirty="0">
                <a:latin typeface="Calibri" panose="020F0502020204030204" pitchFamily="34" charset="0"/>
              </a:rPr>
              <a:t>9 </a:t>
            </a:r>
            <a:r>
              <a:rPr lang="en-US" altLang="zh-CN" sz="2000" b="1" dirty="0">
                <a:solidFill>
                  <a:schemeClr val="accent1"/>
                </a:solidFill>
                <a:latin typeface="Calibri" panose="020F0502020204030204" pitchFamily="34" charset="0"/>
              </a:rPr>
              <a:t>independent</a:t>
            </a:r>
            <a:r>
              <a:rPr lang="en-US" altLang="zh-CN" sz="2000" b="1" dirty="0">
                <a:latin typeface="Calibri" panose="020F0502020204030204" pitchFamily="34" charset="0"/>
              </a:rPr>
              <a:t> /ˌɪndɪ'pendənt/                   adj .  </a:t>
            </a:r>
            <a:r>
              <a:rPr lang="zh-CN" altLang="en-US" sz="2000" b="1" dirty="0">
                <a:latin typeface="Calibri" panose="020F0502020204030204" pitchFamily="34" charset="0"/>
              </a:rPr>
              <a:t>独立的</a:t>
            </a:r>
          </a:p>
          <a:p>
            <a:pPr>
              <a:lnSpc>
                <a:spcPct val="130000"/>
              </a:lnSpc>
            </a:pPr>
            <a:r>
              <a:rPr lang="en-US" altLang="zh-CN" sz="2000" b="1" dirty="0">
                <a:latin typeface="Calibri" panose="020F0502020204030204" pitchFamily="34" charset="0"/>
              </a:rPr>
              <a:t>10 </a:t>
            </a:r>
            <a:r>
              <a:rPr lang="en-US" altLang="zh-CN" sz="2000" b="1" dirty="0">
                <a:solidFill>
                  <a:schemeClr val="accent1"/>
                </a:solidFill>
                <a:latin typeface="Calibri" panose="020F0502020204030204" pitchFamily="34" charset="0"/>
              </a:rPr>
              <a:t>flexibility</a:t>
            </a:r>
            <a:r>
              <a:rPr lang="en-US" altLang="zh-CN" sz="2000" b="1" dirty="0">
                <a:latin typeface="Calibri" panose="020F0502020204030204" pitchFamily="34" charset="0"/>
              </a:rPr>
              <a:t> /ˌfleksə'bɪləti/                          n. </a:t>
            </a:r>
            <a:r>
              <a:rPr lang="zh-CN" altLang="en-US" sz="2000" b="1" dirty="0">
                <a:latin typeface="Calibri" panose="020F0502020204030204" pitchFamily="34" charset="0"/>
              </a:rPr>
              <a:t>灵活性；弹性</a:t>
            </a:r>
          </a:p>
          <a:p>
            <a:pPr>
              <a:lnSpc>
                <a:spcPct val="130000"/>
              </a:lnSpc>
            </a:pPr>
            <a:r>
              <a:rPr lang="en-US" altLang="zh-CN" sz="2000" b="1" dirty="0">
                <a:latin typeface="Calibri" panose="020F0502020204030204" pitchFamily="34" charset="0"/>
              </a:rPr>
              <a:t>11 </a:t>
            </a:r>
            <a:r>
              <a:rPr lang="en-US" altLang="zh-CN" sz="2000" b="1" dirty="0">
                <a:solidFill>
                  <a:schemeClr val="accent1"/>
                </a:solidFill>
                <a:latin typeface="Calibri" panose="020F0502020204030204" pitchFamily="34" charset="0"/>
              </a:rPr>
              <a:t>risk</a:t>
            </a:r>
            <a:r>
              <a:rPr lang="en-US" altLang="zh-CN" sz="2000" b="1" dirty="0">
                <a:latin typeface="Calibri" panose="020F0502020204030204" pitchFamily="34" charset="0"/>
              </a:rPr>
              <a:t> /rɪsk/                                                     n. </a:t>
            </a:r>
            <a:r>
              <a:rPr lang="zh-CN" altLang="en-US" sz="2000" b="1" dirty="0">
                <a:latin typeface="Calibri" panose="020F0502020204030204" pitchFamily="34" charset="0"/>
              </a:rPr>
              <a:t>风险</a:t>
            </a:r>
          </a:p>
          <a:p>
            <a:pPr>
              <a:lnSpc>
                <a:spcPct val="130000"/>
              </a:lnSpc>
            </a:pPr>
            <a:r>
              <a:rPr lang="en-US" altLang="zh-CN" sz="2000" b="1" dirty="0">
                <a:latin typeface="Calibri" panose="020F0502020204030204" pitchFamily="34" charset="0"/>
              </a:rPr>
              <a:t>                                                                            vt. </a:t>
            </a:r>
            <a:r>
              <a:rPr lang="zh-CN" altLang="en-US" sz="2000" b="1" dirty="0">
                <a:latin typeface="Calibri" panose="020F0502020204030204" pitchFamily="34" charset="0"/>
              </a:rPr>
              <a:t>冒</a:t>
            </a:r>
            <a:r>
              <a:rPr lang="en-US" altLang="zh-CN" sz="2000" b="1" dirty="0">
                <a:latin typeface="Calibri" panose="020F0502020204030204" pitchFamily="34" charset="0"/>
              </a:rPr>
              <a:t>……</a:t>
            </a:r>
            <a:r>
              <a:rPr lang="zh-CN" altLang="en-US" sz="2000" b="1" dirty="0">
                <a:latin typeface="Calibri" panose="020F0502020204030204" pitchFamily="34" charset="0"/>
              </a:rPr>
              <a:t>的危险</a:t>
            </a:r>
          </a:p>
          <a:p>
            <a:pPr>
              <a:lnSpc>
                <a:spcPct val="130000"/>
              </a:lnSpc>
            </a:pPr>
            <a:r>
              <a:rPr lang="en-US" altLang="zh-CN" sz="2000" b="1" dirty="0">
                <a:latin typeface="Calibri" panose="020F0502020204030204" pitchFamily="34" charset="0"/>
              </a:rPr>
              <a:t>12 </a:t>
            </a:r>
            <a:r>
              <a:rPr lang="en-US" altLang="zh-CN" sz="2000" b="1" dirty="0">
                <a:solidFill>
                  <a:schemeClr val="accent1"/>
                </a:solidFill>
                <a:latin typeface="Calibri" panose="020F0502020204030204" pitchFamily="34" charset="0"/>
              </a:rPr>
              <a:t>value</a:t>
            </a:r>
            <a:r>
              <a:rPr lang="en-US" altLang="zh-CN" sz="2000" b="1" dirty="0">
                <a:latin typeface="Calibri" panose="020F0502020204030204" pitchFamily="34" charset="0"/>
              </a:rPr>
              <a:t> /'væljuː/                                           vt. </a:t>
            </a:r>
            <a:r>
              <a:rPr lang="zh-CN" altLang="en-US" sz="2000" b="1" dirty="0">
                <a:latin typeface="Calibri" panose="020F0502020204030204" pitchFamily="34" charset="0"/>
              </a:rPr>
              <a:t>重视</a:t>
            </a:r>
          </a:p>
          <a:p>
            <a:pPr>
              <a:lnSpc>
                <a:spcPct val="130000"/>
              </a:lnSpc>
            </a:pPr>
            <a:r>
              <a:rPr lang="en-US" altLang="zh-CN" sz="2000" b="1" dirty="0">
                <a:latin typeface="Calibri" panose="020F0502020204030204" pitchFamily="34" charset="0"/>
              </a:rPr>
              <a:t>                                                                            n. </a:t>
            </a:r>
            <a:r>
              <a:rPr lang="zh-CN" altLang="en-US" sz="2000" b="1" dirty="0">
                <a:latin typeface="Calibri" panose="020F0502020204030204" pitchFamily="34" charset="0"/>
              </a:rPr>
              <a:t>价值</a:t>
            </a:r>
          </a:p>
          <a:p>
            <a:pPr>
              <a:lnSpc>
                <a:spcPct val="130000"/>
              </a:lnSpc>
            </a:pPr>
            <a:r>
              <a:rPr lang="en-US" altLang="zh-CN" sz="2000" b="1" dirty="0">
                <a:latin typeface="Calibri" panose="020F0502020204030204" pitchFamily="34" charset="0"/>
              </a:rPr>
              <a:t>13 </a:t>
            </a:r>
            <a:r>
              <a:rPr lang="en-US" altLang="zh-CN" sz="2000" b="1" dirty="0">
                <a:solidFill>
                  <a:schemeClr val="accent1"/>
                </a:solidFill>
                <a:latin typeface="Calibri" panose="020F0502020204030204" pitchFamily="34" charset="0"/>
              </a:rPr>
              <a:t>destiny</a:t>
            </a:r>
            <a:r>
              <a:rPr lang="en-US" altLang="zh-CN" sz="2000" b="1" dirty="0">
                <a:latin typeface="Calibri" panose="020F0502020204030204" pitchFamily="34" charset="0"/>
              </a:rPr>
              <a:t> /'destəni/                                     n. </a:t>
            </a:r>
            <a:r>
              <a:rPr lang="zh-CN" altLang="en-US" sz="2000" b="1" dirty="0">
                <a:latin typeface="Calibri" panose="020F0502020204030204" pitchFamily="34" charset="0"/>
              </a:rPr>
              <a:t>命运</a:t>
            </a:r>
          </a:p>
          <a:p>
            <a:pPr>
              <a:lnSpc>
                <a:spcPct val="130000"/>
              </a:lnSpc>
            </a:pPr>
            <a:r>
              <a:rPr lang="en-US" altLang="zh-CN" sz="2000" b="1" dirty="0">
                <a:latin typeface="Calibri" panose="020F0502020204030204" pitchFamily="34" charset="0"/>
              </a:rPr>
              <a:t>14 </a:t>
            </a:r>
            <a:r>
              <a:rPr lang="en-US" altLang="zh-CN" sz="2000" b="1" dirty="0">
                <a:solidFill>
                  <a:schemeClr val="accent1"/>
                </a:solidFill>
                <a:latin typeface="Calibri" panose="020F0502020204030204" pitchFamily="34" charset="0"/>
              </a:rPr>
              <a:t>bold</a:t>
            </a:r>
            <a:r>
              <a:rPr lang="en-US" altLang="zh-CN" sz="2000" b="1" dirty="0">
                <a:latin typeface="Calibri" panose="020F0502020204030204" pitchFamily="34" charset="0"/>
              </a:rPr>
              <a:t> /bəʊld/                                              adj. </a:t>
            </a:r>
            <a:r>
              <a:rPr lang="zh-CN" altLang="en-US" sz="2000" b="1" dirty="0">
                <a:latin typeface="Calibri" panose="020F0502020204030204" pitchFamily="34" charset="0"/>
              </a:rPr>
              <a:t>大胆的；无畏的</a:t>
            </a:r>
          </a:p>
          <a:p>
            <a:pPr>
              <a:lnSpc>
                <a:spcPct val="130000"/>
              </a:lnSpc>
            </a:pPr>
            <a:r>
              <a:rPr lang="en-US" altLang="zh-CN" sz="2000" b="1" dirty="0">
                <a:latin typeface="Calibri" panose="020F0502020204030204" pitchFamily="34" charset="0"/>
              </a:rPr>
              <a:t>15 </a:t>
            </a:r>
            <a:r>
              <a:rPr lang="en-US" altLang="zh-CN" sz="2000" b="1" dirty="0">
                <a:solidFill>
                  <a:schemeClr val="accent1"/>
                </a:solidFill>
                <a:latin typeface="Calibri" panose="020F0502020204030204" pitchFamily="34" charset="0"/>
              </a:rPr>
              <a:t>experiment </a:t>
            </a:r>
            <a:r>
              <a:rPr lang="en-US" altLang="zh-CN" sz="2000" b="1" dirty="0">
                <a:latin typeface="Calibri" panose="020F0502020204030204" pitchFamily="34" charset="0"/>
              </a:rPr>
              <a:t>/ɪk'sperɪmənt/                     vi. &amp; n. </a:t>
            </a:r>
            <a:r>
              <a:rPr lang="zh-CN" altLang="en-US" sz="2000" b="1" dirty="0">
                <a:latin typeface="Calibri" panose="020F0502020204030204" pitchFamily="34" charset="0"/>
              </a:rPr>
              <a:t>实验；尝试</a:t>
            </a:r>
          </a:p>
          <a:p>
            <a:pPr>
              <a:lnSpc>
                <a:spcPct val="130000"/>
              </a:lnSpc>
            </a:pPr>
            <a:r>
              <a:rPr lang="en-US" altLang="zh-CN" sz="2000" b="1" dirty="0">
                <a:latin typeface="Calibri" panose="020F0502020204030204" pitchFamily="34" charset="0"/>
              </a:rPr>
              <a:t>16 </a:t>
            </a:r>
            <a:r>
              <a:rPr lang="en-US" altLang="zh-CN" sz="2000" b="1" dirty="0">
                <a:solidFill>
                  <a:schemeClr val="accent1"/>
                </a:solidFill>
                <a:latin typeface="Calibri" panose="020F0502020204030204" pitchFamily="34" charset="0"/>
              </a:rPr>
              <a:t>challenge </a:t>
            </a:r>
            <a:r>
              <a:rPr lang="en-US" altLang="zh-CN" sz="2000" b="1" dirty="0">
                <a:latin typeface="Calibri" panose="020F0502020204030204" pitchFamily="34" charset="0"/>
              </a:rPr>
              <a:t>/'tʃælɪndʒ/                                vt. &amp; n. </a:t>
            </a:r>
            <a:r>
              <a:rPr lang="zh-CN" altLang="en-US" sz="2000" b="1" dirty="0">
                <a:latin typeface="Calibri" panose="020F0502020204030204" pitchFamily="34" charset="0"/>
              </a:rPr>
              <a:t>挑战；怀疑</a:t>
            </a:r>
          </a:p>
          <a:p>
            <a:pPr>
              <a:lnSpc>
                <a:spcPct val="130000"/>
              </a:lnSpc>
            </a:pPr>
            <a:r>
              <a:rPr lang="en-US" altLang="zh-CN" sz="2000" b="1" dirty="0">
                <a:latin typeface="Calibri" panose="020F0502020204030204" pitchFamily="34" charset="0"/>
              </a:rPr>
              <a:t>17 </a:t>
            </a:r>
            <a:r>
              <a:rPr lang="en-US" altLang="zh-CN" sz="2000" b="1" dirty="0">
                <a:solidFill>
                  <a:schemeClr val="accent1"/>
                </a:solidFill>
                <a:latin typeface="Calibri" panose="020F0502020204030204" pitchFamily="34" charset="0"/>
              </a:rPr>
              <a:t>blossom</a:t>
            </a:r>
            <a:r>
              <a:rPr lang="en-US" altLang="zh-CN" sz="2000" b="1" dirty="0">
                <a:latin typeface="Calibri" panose="020F0502020204030204" pitchFamily="34" charset="0"/>
              </a:rPr>
              <a:t> /'blɒsəm/                                    vi. </a:t>
            </a:r>
            <a:r>
              <a:rPr lang="zh-CN" altLang="en-US" sz="2000" b="1" dirty="0">
                <a:latin typeface="Calibri" panose="020F0502020204030204" pitchFamily="34" charset="0"/>
              </a:rPr>
              <a:t>发展成；开花</a:t>
            </a:r>
            <a:endParaRPr lang="zh-CN" altLang="en-US" sz="2000" dirty="0">
              <a:latin typeface="Calibri" panose="020F0502020204030204" pitchFamily="34" charset="0"/>
            </a:endParaRPr>
          </a:p>
        </p:txBody>
      </p:sp>
      <p:pic>
        <p:nvPicPr>
          <p:cNvPr id="68611" name="图片 2" descr="A000220151119A40PPIC.png"/>
          <p:cNvPicPr>
            <a:picLocks noChangeAspect="1"/>
          </p:cNvPicPr>
          <p:nvPr/>
        </p:nvPicPr>
        <p:blipFill>
          <a:blip r:embed="rId3" cstate="print"/>
          <a:stretch>
            <a:fillRect/>
          </a:stretch>
        </p:blipFill>
        <p:spPr>
          <a:xfrm>
            <a:off x="0" y="2352675"/>
            <a:ext cx="2881313" cy="3967163"/>
          </a:xfrm>
          <a:prstGeom prst="rect">
            <a:avLst/>
          </a:prstGeom>
          <a:noFill/>
          <a:ln w="9525">
            <a:noFill/>
          </a:ln>
        </p:spPr>
      </p:pic>
      <p:pic>
        <p:nvPicPr>
          <p:cNvPr id="4" name="Picture 2" descr="C:\Users\xiaanwen\Desktop\播放.png"/>
          <p:cNvPicPr>
            <a:picLocks noChangeAspect="1"/>
          </p:cNvPicPr>
          <p:nvPr/>
        </p:nvPicPr>
        <p:blipFill>
          <a:blip r:embed="rId4" cstate="print"/>
          <a:srcRect t="8850" b="8286"/>
          <a:stretch>
            <a:fillRect/>
          </a:stretch>
        </p:blipFill>
        <p:spPr>
          <a:xfrm>
            <a:off x="609600" y="385763"/>
            <a:ext cx="1071563" cy="712787"/>
          </a:xfrm>
          <a:prstGeom prst="rect">
            <a:avLst/>
          </a:prstGeom>
          <a:noFill/>
          <a:ln w="9525">
            <a:noFill/>
          </a:ln>
        </p:spPr>
      </p:pic>
      <p:pic>
        <p:nvPicPr>
          <p:cNvPr id="5" name="B2.mp3">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407900" y="419100"/>
            <a:ext cx="304800" cy="3048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3"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743" fill="hold"/>
                                        <p:tgtEl>
                                          <p:spTgt spid="5"/>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p:cNvPicPr>
          <p:nvPr/>
        </p:nvPicPr>
        <p:blipFill>
          <a:blip r:embed="rId3" cstate="print"/>
          <a:stretch>
            <a:fillRect/>
          </a:stretch>
        </p:blipFill>
        <p:spPr>
          <a:xfrm>
            <a:off x="527050" y="457200"/>
            <a:ext cx="5784850" cy="433388"/>
          </a:xfrm>
          <a:prstGeom prst="rect">
            <a:avLst/>
          </a:prstGeom>
          <a:noFill/>
          <a:ln w="9525">
            <a:noFill/>
          </a:ln>
        </p:spPr>
      </p:pic>
      <p:sp>
        <p:nvSpPr>
          <p:cNvPr id="3" name="矩形 2"/>
          <p:cNvSpPr/>
          <p:nvPr/>
        </p:nvSpPr>
        <p:spPr>
          <a:xfrm>
            <a:off x="1252538" y="2033588"/>
            <a:ext cx="6096000" cy="289401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drive off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驾车离开</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be proud of…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为</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感到自豪</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take… seriously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重视，认真对待</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make up one’s mind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下决心，决定</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be in control of…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控制</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6   make use of…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利用</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   blossom into…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成长为</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pic>
        <p:nvPicPr>
          <p:cNvPr id="69636" name="Picture 3" descr="D:\PPT素材\dr.png"/>
          <p:cNvPicPr>
            <a:picLocks noChangeAspect="1"/>
          </p:cNvPicPr>
          <p:nvPr/>
        </p:nvPicPr>
        <p:blipFill>
          <a:blip r:embed="rId4" cstate="print"/>
          <a:stretch>
            <a:fillRect/>
          </a:stretch>
        </p:blipFill>
        <p:spPr>
          <a:xfrm>
            <a:off x="7740650" y="654050"/>
            <a:ext cx="3333750" cy="5772150"/>
          </a:xfrm>
          <a:prstGeom prst="rect">
            <a:avLst/>
          </a:prstGeom>
          <a:noFill/>
          <a:ln w="9525">
            <a:noFill/>
          </a:ln>
        </p:spPr>
      </p:pic>
      <p:pic>
        <p:nvPicPr>
          <p:cNvPr id="5" name="Picture 2" descr="C:\Users\xiaanwen\Desktop\播放.png"/>
          <p:cNvPicPr>
            <a:picLocks noChangeAspect="1"/>
          </p:cNvPicPr>
          <p:nvPr/>
        </p:nvPicPr>
        <p:blipFill>
          <a:blip r:embed="rId5" cstate="print"/>
          <a:srcRect t="8850" b="8286"/>
          <a:stretch>
            <a:fillRect/>
          </a:stretch>
        </p:blipFill>
        <p:spPr>
          <a:xfrm>
            <a:off x="317500" y="5249863"/>
            <a:ext cx="1071563" cy="712787"/>
          </a:xfrm>
          <a:prstGeom prst="rect">
            <a:avLst/>
          </a:prstGeom>
          <a:noFill/>
          <a:ln w="9525">
            <a:noFill/>
          </a:ln>
        </p:spPr>
      </p:pic>
      <p:pic>
        <p:nvPicPr>
          <p:cNvPr id="6" name="B3.mp3">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192000" y="990600"/>
            <a:ext cx="304800" cy="3048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4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241" fill="hold"/>
                                        <p:tgtEl>
                                          <p:spTgt spid="6"/>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p:cNvPicPr>
          <p:nvPr/>
        </p:nvPicPr>
        <p:blipFill>
          <a:blip r:embed="rId2" cstate="print"/>
          <a:stretch>
            <a:fillRect/>
          </a:stretch>
        </p:blipFill>
        <p:spPr>
          <a:xfrm>
            <a:off x="642938" y="423863"/>
            <a:ext cx="5835650" cy="485775"/>
          </a:xfrm>
          <a:prstGeom prst="rect">
            <a:avLst/>
          </a:prstGeom>
          <a:noFill/>
          <a:ln w="9525">
            <a:noFill/>
          </a:ln>
        </p:spPr>
      </p:pic>
      <p:sp>
        <p:nvSpPr>
          <p:cNvPr id="3" name="矩形 2"/>
          <p:cNvSpPr/>
          <p:nvPr/>
        </p:nvSpPr>
        <p:spPr>
          <a:xfrm>
            <a:off x="1911350" y="1585913"/>
            <a:ext cx="8715375" cy="4246563"/>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This letter is for a _________.</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freshman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sophomore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junior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senior</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The parents wrote this letter _______.</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before their child went to school</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when they drove off from home to send their child to college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after they left their child’s college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when their child registered in college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The parents are very _____ their child.</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ashamed of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proud of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sorry for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worried about</a:t>
            </a:r>
          </a:p>
        </p:txBody>
      </p:sp>
      <p:sp>
        <p:nvSpPr>
          <p:cNvPr id="4" name="矩形 3"/>
          <p:cNvSpPr/>
          <p:nvPr/>
        </p:nvSpPr>
        <p:spPr>
          <a:xfrm>
            <a:off x="4929188" y="1568450"/>
            <a:ext cx="447675" cy="5222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5" name="矩形 4"/>
          <p:cNvSpPr/>
          <p:nvPr/>
        </p:nvSpPr>
        <p:spPr>
          <a:xfrm>
            <a:off x="6173788" y="2478088"/>
            <a:ext cx="376238"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rPr>
              <a:t>C</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6" name="矩形 5"/>
          <p:cNvSpPr/>
          <p:nvPr/>
        </p:nvSpPr>
        <p:spPr>
          <a:xfrm>
            <a:off x="4992688" y="4741863"/>
            <a:ext cx="409575"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54188" y="939800"/>
            <a:ext cx="8716963" cy="4657725"/>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The parents want their child to plan his study by thinking _______.</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what he wants to do</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where he wants to live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what he wants to learn</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all of above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According to the text, which one is NOT correct?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college, you will discover what learning is about.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college, you can make mistakes without punishment.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college, you will have a lot of free time.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college, being in control of your life will make you feel great.</a:t>
            </a:r>
          </a:p>
        </p:txBody>
      </p:sp>
      <p:sp>
        <p:nvSpPr>
          <p:cNvPr id="4" name="矩形 3"/>
          <p:cNvSpPr/>
          <p:nvPr/>
        </p:nvSpPr>
        <p:spPr>
          <a:xfrm>
            <a:off x="1014413" y="965200"/>
            <a:ext cx="447675"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5" name="矩形 4"/>
          <p:cNvSpPr/>
          <p:nvPr/>
        </p:nvSpPr>
        <p:spPr>
          <a:xfrm>
            <a:off x="1055688" y="3214688"/>
            <a:ext cx="381000"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rPr>
              <a:t>B</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组合 30"/>
          <p:cNvGrpSpPr/>
          <p:nvPr/>
        </p:nvGrpSpPr>
        <p:grpSpPr>
          <a:xfrm>
            <a:off x="1039178" y="2879725"/>
            <a:ext cx="10064750" cy="1700213"/>
            <a:chOff x="257730" y="3987889"/>
            <a:chExt cx="10064047" cy="1699593"/>
          </a:xfrm>
        </p:grpSpPr>
        <p:sp>
          <p:nvSpPr>
            <p:cNvPr id="32" name="矩形 1"/>
            <p:cNvSpPr>
              <a:spLocks noChangeArrowheads="1"/>
            </p:cNvSpPr>
            <p:nvPr/>
          </p:nvSpPr>
          <p:spPr bwMode="auto">
            <a:xfrm>
              <a:off x="257730"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3" name="矩形 21"/>
            <p:cNvSpPr>
              <a:spLocks noChangeArrowheads="1"/>
            </p:cNvSpPr>
            <p:nvPr/>
          </p:nvSpPr>
          <p:spPr bwMode="auto">
            <a:xfrm>
              <a:off x="1948299"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9" name="矩形 1"/>
            <p:cNvSpPr>
              <a:spLocks noChangeArrowheads="1"/>
            </p:cNvSpPr>
            <p:nvPr/>
          </p:nvSpPr>
          <p:spPr bwMode="auto">
            <a:xfrm>
              <a:off x="3635694"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0" name="矩形 21"/>
            <p:cNvSpPr>
              <a:spLocks noChangeArrowheads="1"/>
            </p:cNvSpPr>
            <p:nvPr/>
          </p:nvSpPr>
          <p:spPr bwMode="auto">
            <a:xfrm>
              <a:off x="5308802" y="3987889"/>
              <a:ext cx="1574690" cy="1699593"/>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8" name="矩形 1"/>
            <p:cNvSpPr>
              <a:spLocks noChangeArrowheads="1"/>
            </p:cNvSpPr>
            <p:nvPr/>
          </p:nvSpPr>
          <p:spPr bwMode="auto">
            <a:xfrm>
              <a:off x="6981910" y="3987889"/>
              <a:ext cx="167152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9" name="矩形 21"/>
            <p:cNvSpPr>
              <a:spLocks noChangeArrowheads="1"/>
            </p:cNvSpPr>
            <p:nvPr/>
          </p:nvSpPr>
          <p:spPr bwMode="auto">
            <a:xfrm>
              <a:off x="8747087"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gr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custDataLst>
              <p:tags r:id="rId1"/>
            </p:custDataLst>
          </p:nvPr>
        </p:nvGrpSpPr>
        <p:grpSpPr>
          <a:xfrm>
            <a:off x="473075" y="330200"/>
            <a:ext cx="1831340" cy="1465580"/>
            <a:chOff x="1077" y="534"/>
            <a:chExt cx="3806" cy="3419"/>
          </a:xfrm>
        </p:grpSpPr>
        <p:sp>
          <p:nvSpPr>
            <p:cNvPr id="88" name="PA_ImportSvg_636777017743303179"/>
            <p:cNvSpPr/>
            <p:nvPr>
              <p:custDataLst>
                <p:tags r:id="rId62"/>
              </p:custDataLst>
            </p:nvPr>
          </p:nvSpPr>
          <p:spPr>
            <a:xfrm>
              <a:off x="1914" y="1105"/>
              <a:ext cx="2222" cy="2225"/>
            </a:xfrm>
            <a:custGeom>
              <a:avLst/>
              <a:gdLst/>
              <a:ahLst/>
              <a:cxnLst/>
              <a:rect l="l" t="t" r="r" b="b"/>
              <a:pathLst>
                <a:path w="691722" h="692786">
                  <a:moveTo>
                    <a:pt x="676101" y="290196"/>
                  </a:moveTo>
                  <a:cubicBezTo>
                    <a:pt x="660353" y="177674"/>
                    <a:pt x="601806" y="108205"/>
                    <a:pt x="501984" y="58167"/>
                  </a:cubicBezTo>
                  <a:cubicBezTo>
                    <a:pt x="444580" y="29211"/>
                    <a:pt x="313389" y="1"/>
                    <a:pt x="255350" y="14606"/>
                  </a:cubicBezTo>
                  <a:cubicBezTo>
                    <a:pt x="197310" y="29206"/>
                    <a:pt x="148162" y="66930"/>
                    <a:pt x="105109" y="96394"/>
                  </a:cubicBezTo>
                  <a:cubicBezTo>
                    <a:pt x="62058" y="125861"/>
                    <a:pt x="3509" y="247905"/>
                    <a:pt x="1350" y="337694"/>
                  </a:cubicBezTo>
                  <a:cubicBezTo>
                    <a:pt x="0" y="381393"/>
                    <a:pt x="7250" y="424932"/>
                    <a:pt x="22686" y="465837"/>
                  </a:cubicBezTo>
                  <a:cubicBezTo>
                    <a:pt x="39078" y="509038"/>
                    <a:pt x="66911" y="546968"/>
                    <a:pt x="103204" y="575565"/>
                  </a:cubicBezTo>
                  <a:cubicBezTo>
                    <a:pt x="146093" y="620976"/>
                    <a:pt x="201096" y="653149"/>
                    <a:pt x="261700" y="668275"/>
                  </a:cubicBezTo>
                  <a:cubicBezTo>
                    <a:pt x="355553" y="692786"/>
                    <a:pt x="463630" y="648082"/>
                    <a:pt x="546053" y="594869"/>
                  </a:cubicBezTo>
                  <a:cubicBezTo>
                    <a:pt x="642700" y="532004"/>
                    <a:pt x="691722" y="402210"/>
                    <a:pt x="676101" y="290196"/>
                  </a:cubicBezTo>
                  <a:close/>
                  <a:moveTo>
                    <a:pt x="539703" y="284354"/>
                  </a:moveTo>
                  <a:cubicBezTo>
                    <a:pt x="538560" y="268987"/>
                    <a:pt x="537290" y="252477"/>
                    <a:pt x="535131" y="235967"/>
                  </a:cubicBezTo>
                  <a:cubicBezTo>
                    <a:pt x="537544" y="239523"/>
                    <a:pt x="541227" y="244730"/>
                    <a:pt x="541481" y="244984"/>
                  </a:cubicBezTo>
                  <a:cubicBezTo>
                    <a:pt x="544275" y="249810"/>
                    <a:pt x="546942" y="254763"/>
                    <a:pt x="549355" y="259843"/>
                  </a:cubicBezTo>
                  <a:cubicBezTo>
                    <a:pt x="551768" y="264923"/>
                    <a:pt x="552530" y="266701"/>
                    <a:pt x="553927" y="270130"/>
                  </a:cubicBezTo>
                  <a:cubicBezTo>
                    <a:pt x="555767" y="278512"/>
                    <a:pt x="557124" y="286993"/>
                    <a:pt x="557991" y="295530"/>
                  </a:cubicBezTo>
                  <a:cubicBezTo>
                    <a:pt x="557991" y="297181"/>
                    <a:pt x="557991" y="298705"/>
                    <a:pt x="557991" y="300229"/>
                  </a:cubicBezTo>
                  <a:cubicBezTo>
                    <a:pt x="557991" y="299213"/>
                    <a:pt x="557991" y="305563"/>
                    <a:pt x="557991" y="307341"/>
                  </a:cubicBezTo>
                  <a:cubicBezTo>
                    <a:pt x="558272" y="315387"/>
                    <a:pt x="558102" y="323443"/>
                    <a:pt x="557483" y="331471"/>
                  </a:cubicBezTo>
                  <a:cubicBezTo>
                    <a:pt x="557483" y="338329"/>
                    <a:pt x="555832" y="345060"/>
                    <a:pt x="554689" y="351791"/>
                  </a:cubicBezTo>
                  <a:cubicBezTo>
                    <a:pt x="554630" y="352041"/>
                    <a:pt x="554630" y="352302"/>
                    <a:pt x="554689" y="352553"/>
                  </a:cubicBezTo>
                  <a:cubicBezTo>
                    <a:pt x="554673" y="352849"/>
                    <a:pt x="554673" y="353146"/>
                    <a:pt x="554689" y="353442"/>
                  </a:cubicBezTo>
                  <a:cubicBezTo>
                    <a:pt x="553927" y="356744"/>
                    <a:pt x="552911" y="359919"/>
                    <a:pt x="552022" y="363221"/>
                  </a:cubicBezTo>
                  <a:cubicBezTo>
                    <a:pt x="550117" y="369698"/>
                    <a:pt x="547831" y="375921"/>
                    <a:pt x="545418" y="382398"/>
                  </a:cubicBezTo>
                  <a:cubicBezTo>
                    <a:pt x="544148" y="385573"/>
                    <a:pt x="542751" y="388621"/>
                    <a:pt x="541354" y="391669"/>
                  </a:cubicBezTo>
                  <a:cubicBezTo>
                    <a:pt x="541354" y="392685"/>
                    <a:pt x="540465" y="393574"/>
                    <a:pt x="540084" y="394463"/>
                  </a:cubicBezTo>
                  <a:cubicBezTo>
                    <a:pt x="539835" y="394997"/>
                    <a:pt x="539538" y="395508"/>
                    <a:pt x="539195" y="395987"/>
                  </a:cubicBezTo>
                  <a:cubicBezTo>
                    <a:pt x="536274" y="401321"/>
                    <a:pt x="536274" y="401321"/>
                    <a:pt x="533099" y="406274"/>
                  </a:cubicBezTo>
                  <a:cubicBezTo>
                    <a:pt x="533099" y="405004"/>
                    <a:pt x="533099" y="401321"/>
                    <a:pt x="533099" y="399924"/>
                  </a:cubicBezTo>
                  <a:cubicBezTo>
                    <a:pt x="533474" y="390994"/>
                    <a:pt x="534622" y="382113"/>
                    <a:pt x="536528" y="373381"/>
                  </a:cubicBezTo>
                  <a:cubicBezTo>
                    <a:pt x="541242" y="343949"/>
                    <a:pt x="542308" y="314047"/>
                    <a:pt x="539703" y="284354"/>
                  </a:cubicBezTo>
                  <a:close/>
                  <a:moveTo>
                    <a:pt x="472393" y="596647"/>
                  </a:moveTo>
                  <a:cubicBezTo>
                    <a:pt x="471758" y="596647"/>
                    <a:pt x="462868" y="600584"/>
                    <a:pt x="460455" y="601473"/>
                  </a:cubicBezTo>
                  <a:cubicBezTo>
                    <a:pt x="454486" y="603759"/>
                    <a:pt x="448390" y="605791"/>
                    <a:pt x="442421" y="607696"/>
                  </a:cubicBezTo>
                  <a:cubicBezTo>
                    <a:pt x="431990" y="610970"/>
                    <a:pt x="421392" y="613683"/>
                    <a:pt x="410671" y="615824"/>
                  </a:cubicBezTo>
                  <a:cubicBezTo>
                    <a:pt x="405337" y="616967"/>
                    <a:pt x="400003" y="617983"/>
                    <a:pt x="394542" y="618872"/>
                  </a:cubicBezTo>
                  <a:lnTo>
                    <a:pt x="393145" y="618872"/>
                  </a:lnTo>
                  <a:lnTo>
                    <a:pt x="385144" y="619634"/>
                  </a:lnTo>
                  <a:cubicBezTo>
                    <a:pt x="369193" y="621221"/>
                    <a:pt x="353146" y="621603"/>
                    <a:pt x="337138" y="620777"/>
                  </a:cubicBezTo>
                  <a:cubicBezTo>
                    <a:pt x="335782" y="619589"/>
                    <a:pt x="334290" y="618566"/>
                    <a:pt x="332693" y="617729"/>
                  </a:cubicBezTo>
                  <a:cubicBezTo>
                    <a:pt x="332060" y="617369"/>
                    <a:pt x="331375" y="617112"/>
                    <a:pt x="330661" y="616967"/>
                  </a:cubicBezTo>
                  <a:cubicBezTo>
                    <a:pt x="326553" y="613014"/>
                    <a:pt x="321314" y="610439"/>
                    <a:pt x="315675" y="609601"/>
                  </a:cubicBezTo>
                  <a:cubicBezTo>
                    <a:pt x="311103" y="608966"/>
                    <a:pt x="306785" y="608458"/>
                    <a:pt x="302213" y="608077"/>
                  </a:cubicBezTo>
                  <a:cubicBezTo>
                    <a:pt x="306658" y="608077"/>
                    <a:pt x="305007" y="608077"/>
                    <a:pt x="302848" y="608077"/>
                  </a:cubicBezTo>
                  <a:cubicBezTo>
                    <a:pt x="321705" y="607189"/>
                    <a:pt x="340446" y="604639"/>
                    <a:pt x="358855" y="600457"/>
                  </a:cubicBezTo>
                  <a:cubicBezTo>
                    <a:pt x="376785" y="598578"/>
                    <a:pt x="394383" y="594307"/>
                    <a:pt x="411179" y="587757"/>
                  </a:cubicBezTo>
                  <a:cubicBezTo>
                    <a:pt x="436122" y="592195"/>
                    <a:pt x="461579" y="592965"/>
                    <a:pt x="486744" y="590043"/>
                  </a:cubicBezTo>
                  <a:cubicBezTo>
                    <a:pt x="482045" y="592075"/>
                    <a:pt x="477600" y="594361"/>
                    <a:pt x="472393" y="596647"/>
                  </a:cubicBezTo>
                  <a:close/>
                  <a:moveTo>
                    <a:pt x="628984" y="400305"/>
                  </a:moveTo>
                  <a:cubicBezTo>
                    <a:pt x="628984" y="401067"/>
                    <a:pt x="628984" y="403480"/>
                    <a:pt x="628984" y="405258"/>
                  </a:cubicBezTo>
                  <a:cubicBezTo>
                    <a:pt x="628984" y="407036"/>
                    <a:pt x="627841" y="412497"/>
                    <a:pt x="627079" y="415926"/>
                  </a:cubicBezTo>
                  <a:cubicBezTo>
                    <a:pt x="624460" y="429546"/>
                    <a:pt x="620722" y="442926"/>
                    <a:pt x="615903" y="455931"/>
                  </a:cubicBezTo>
                  <a:cubicBezTo>
                    <a:pt x="614887" y="458979"/>
                    <a:pt x="613617" y="462027"/>
                    <a:pt x="612474" y="465075"/>
                  </a:cubicBezTo>
                  <a:lnTo>
                    <a:pt x="612474" y="466218"/>
                  </a:lnTo>
                  <a:cubicBezTo>
                    <a:pt x="609807" y="472187"/>
                    <a:pt x="606759" y="477902"/>
                    <a:pt x="603711" y="483617"/>
                  </a:cubicBezTo>
                  <a:cubicBezTo>
                    <a:pt x="582651" y="503358"/>
                    <a:pt x="559233" y="520420"/>
                    <a:pt x="533988" y="534417"/>
                  </a:cubicBezTo>
                  <a:cubicBezTo>
                    <a:pt x="509014" y="541868"/>
                    <a:pt x="482777" y="544116"/>
                    <a:pt x="456899" y="541021"/>
                  </a:cubicBezTo>
                  <a:lnTo>
                    <a:pt x="456899" y="541021"/>
                  </a:lnTo>
                  <a:lnTo>
                    <a:pt x="465027" y="537084"/>
                  </a:lnTo>
                  <a:cubicBezTo>
                    <a:pt x="469472" y="534671"/>
                    <a:pt x="473790" y="532258"/>
                    <a:pt x="477727" y="529591"/>
                  </a:cubicBezTo>
                  <a:cubicBezTo>
                    <a:pt x="493954" y="520994"/>
                    <a:pt x="509162" y="510599"/>
                    <a:pt x="523066" y="498603"/>
                  </a:cubicBezTo>
                  <a:cubicBezTo>
                    <a:pt x="559537" y="464754"/>
                    <a:pt x="583446" y="419533"/>
                    <a:pt x="590884" y="370333"/>
                  </a:cubicBezTo>
                  <a:cubicBezTo>
                    <a:pt x="597075" y="335782"/>
                    <a:pt x="596037" y="300323"/>
                    <a:pt x="587836" y="266193"/>
                  </a:cubicBezTo>
                  <a:cubicBezTo>
                    <a:pt x="584395" y="246043"/>
                    <a:pt x="578774" y="226327"/>
                    <a:pt x="571072" y="207392"/>
                  </a:cubicBezTo>
                  <a:cubicBezTo>
                    <a:pt x="571464" y="207965"/>
                    <a:pt x="571888" y="208517"/>
                    <a:pt x="572342" y="209043"/>
                  </a:cubicBezTo>
                  <a:lnTo>
                    <a:pt x="576279" y="214123"/>
                  </a:lnTo>
                  <a:lnTo>
                    <a:pt x="581867" y="222124"/>
                  </a:lnTo>
                  <a:cubicBezTo>
                    <a:pt x="585677" y="227458"/>
                    <a:pt x="589106" y="233046"/>
                    <a:pt x="592535" y="238507"/>
                  </a:cubicBezTo>
                  <a:cubicBezTo>
                    <a:pt x="599296" y="249702"/>
                    <a:pt x="605320" y="261326"/>
                    <a:pt x="610569" y="273305"/>
                  </a:cubicBezTo>
                  <a:cubicBezTo>
                    <a:pt x="610569" y="274321"/>
                    <a:pt x="612728" y="278512"/>
                    <a:pt x="612982" y="279274"/>
                  </a:cubicBezTo>
                  <a:cubicBezTo>
                    <a:pt x="614252" y="282195"/>
                    <a:pt x="615268" y="285243"/>
                    <a:pt x="616411" y="288291"/>
                  </a:cubicBezTo>
                  <a:cubicBezTo>
                    <a:pt x="618570" y="294514"/>
                    <a:pt x="620348" y="300991"/>
                    <a:pt x="622126" y="306833"/>
                  </a:cubicBezTo>
                  <a:cubicBezTo>
                    <a:pt x="623904" y="312675"/>
                    <a:pt x="625428" y="319533"/>
                    <a:pt x="626698" y="325883"/>
                  </a:cubicBezTo>
                  <a:cubicBezTo>
                    <a:pt x="627460" y="329058"/>
                    <a:pt x="627968" y="332233"/>
                    <a:pt x="628603" y="335408"/>
                  </a:cubicBezTo>
                  <a:cubicBezTo>
                    <a:pt x="629238" y="338583"/>
                    <a:pt x="629238" y="339218"/>
                    <a:pt x="629492" y="341123"/>
                  </a:cubicBezTo>
                  <a:cubicBezTo>
                    <a:pt x="630620" y="354174"/>
                    <a:pt x="630790" y="367290"/>
                    <a:pt x="630000" y="380366"/>
                  </a:cubicBezTo>
                  <a:cubicBezTo>
                    <a:pt x="630000" y="387097"/>
                    <a:pt x="630000" y="393701"/>
                    <a:pt x="628984" y="400305"/>
                  </a:cubicBezTo>
                  <a:close/>
                </a:path>
              </a:pathLst>
            </a:custGeom>
            <a:blipFill dpi="0" rotWithShape="0">
              <a:blip r:embed="rId75" cstate="screen"/>
              <a:srcRect/>
              <a:stretch>
                <a:fillRect l="-68000" t="-26000" r="-64000" b="-28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1" name="PA-任意多边形 7"/>
            <p:cNvSpPr/>
            <p:nvPr>
              <p:custDataLst>
                <p:tags r:id="rId63"/>
              </p:custDataLst>
            </p:nvPr>
          </p:nvSpPr>
          <p:spPr>
            <a:xfrm>
              <a:off x="1713" y="804"/>
              <a:ext cx="547" cy="525"/>
            </a:xfrm>
            <a:custGeom>
              <a:avLst/>
              <a:gdLst/>
              <a:ahLst/>
              <a:cxnLst/>
              <a:rect l="0" t="0" r="0" b="0"/>
              <a:pathLst>
                <a:path w="170435" h="163577">
                  <a:moveTo>
                    <a:pt x="163576" y="113030"/>
                  </a:moveTo>
                  <a:cubicBezTo>
                    <a:pt x="156718" y="80772"/>
                    <a:pt x="90805" y="6096"/>
                    <a:pt x="76200" y="4318"/>
                  </a:cubicBezTo>
                  <a:cubicBezTo>
                    <a:pt x="47498" y="0"/>
                    <a:pt x="0" y="52070"/>
                    <a:pt x="12700" y="87376"/>
                  </a:cubicBezTo>
                  <a:cubicBezTo>
                    <a:pt x="25397" y="122683"/>
                    <a:pt x="127635" y="163576"/>
                    <a:pt x="139700" y="159639"/>
                  </a:cubicBezTo>
                  <a:cubicBezTo>
                    <a:pt x="151765" y="155702"/>
                    <a:pt x="170434" y="145796"/>
                    <a:pt x="163576" y="113030"/>
                  </a:cubicBezTo>
                  <a:close/>
                </a:path>
              </a:pathLst>
            </a:custGeom>
            <a:blipFill dpi="0" rotWithShape="0">
              <a:blip r:embed="rId75" cstate="screen"/>
              <a:srcRect/>
              <a:stretch>
                <a:fillRect l="-241000" t="-51000" r="-604000" b="-499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PA-任意多边形 8"/>
            <p:cNvSpPr/>
            <p:nvPr>
              <p:custDataLst>
                <p:tags r:id="rId64"/>
              </p:custDataLst>
            </p:nvPr>
          </p:nvSpPr>
          <p:spPr>
            <a:xfrm>
              <a:off x="2710" y="3335"/>
              <a:ext cx="425" cy="618"/>
            </a:xfrm>
            <a:custGeom>
              <a:avLst/>
              <a:gdLst/>
              <a:ahLst/>
              <a:cxnLst/>
              <a:rect l="0" t="0" r="0" b="0"/>
              <a:pathLst>
                <a:path w="132336" h="192279">
                  <a:moveTo>
                    <a:pt x="40259" y="25019"/>
                  </a:moveTo>
                  <a:cubicBezTo>
                    <a:pt x="18796" y="50419"/>
                    <a:pt x="0" y="147447"/>
                    <a:pt x="6985" y="160401"/>
                  </a:cubicBezTo>
                  <a:cubicBezTo>
                    <a:pt x="20955" y="185801"/>
                    <a:pt x="91440" y="192278"/>
                    <a:pt x="111887" y="160401"/>
                  </a:cubicBezTo>
                  <a:cubicBezTo>
                    <a:pt x="132335" y="128525"/>
                    <a:pt x="102870" y="23114"/>
                    <a:pt x="92075" y="16002"/>
                  </a:cubicBezTo>
                  <a:cubicBezTo>
                    <a:pt x="81280" y="8890"/>
                    <a:pt x="61722" y="0"/>
                    <a:pt x="40259" y="25019"/>
                  </a:cubicBezTo>
                  <a:close/>
                </a:path>
              </a:pathLst>
            </a:custGeom>
            <a:blipFill dpi="0" rotWithShape="0">
              <a:blip r:embed="rId75" cstate="screen"/>
              <a:srcRect/>
              <a:stretch>
                <a:fillRect l="-545000" t="-454000" r="-57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PA-任意多边形 9"/>
            <p:cNvSpPr/>
            <p:nvPr>
              <p:custDataLst>
                <p:tags r:id="rId65"/>
              </p:custDataLst>
            </p:nvPr>
          </p:nvSpPr>
          <p:spPr>
            <a:xfrm>
              <a:off x="2782" y="538"/>
              <a:ext cx="362" cy="514"/>
            </a:xfrm>
            <a:custGeom>
              <a:avLst/>
              <a:gdLst/>
              <a:ahLst/>
              <a:cxnLst/>
              <a:rect l="0" t="0" r="0" b="0"/>
              <a:pathLst>
                <a:path w="112650" h="159894">
                  <a:moveTo>
                    <a:pt x="96774" y="115189"/>
                  </a:moveTo>
                  <a:cubicBezTo>
                    <a:pt x="103342" y="93158"/>
                    <a:pt x="108642" y="70770"/>
                    <a:pt x="112649" y="48133"/>
                  </a:cubicBezTo>
                  <a:cubicBezTo>
                    <a:pt x="110649" y="36466"/>
                    <a:pt x="105261" y="25645"/>
                    <a:pt x="97155" y="17018"/>
                  </a:cubicBezTo>
                  <a:cubicBezTo>
                    <a:pt x="91440" y="11176"/>
                    <a:pt x="24638" y="0"/>
                    <a:pt x="18161" y="9398"/>
                  </a:cubicBezTo>
                  <a:cubicBezTo>
                    <a:pt x="10403" y="17358"/>
                    <a:pt x="4959" y="27280"/>
                    <a:pt x="2413" y="38100"/>
                  </a:cubicBezTo>
                  <a:cubicBezTo>
                    <a:pt x="2413" y="48768"/>
                    <a:pt x="0" y="106172"/>
                    <a:pt x="7239" y="131445"/>
                  </a:cubicBezTo>
                  <a:cubicBezTo>
                    <a:pt x="14477" y="156718"/>
                    <a:pt x="36957" y="159893"/>
                    <a:pt x="55880" y="153289"/>
                  </a:cubicBezTo>
                  <a:cubicBezTo>
                    <a:pt x="67114" y="154346"/>
                    <a:pt x="78102" y="149548"/>
                    <a:pt x="84963" y="140589"/>
                  </a:cubicBezTo>
                  <a:cubicBezTo>
                    <a:pt x="90499" y="132962"/>
                    <a:pt x="94510" y="124337"/>
                    <a:pt x="96774" y="115189"/>
                  </a:cubicBezTo>
                  <a:close/>
                </a:path>
              </a:pathLst>
            </a:custGeom>
            <a:blipFill dpi="0" rotWithShape="0">
              <a:blip r:embed="rId75" cstate="screen"/>
              <a:srcRect/>
              <a:stretch>
                <a:fillRect l="-660000" t="-1000" r="-669000" b="-565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PA-任意多边形 10"/>
            <p:cNvSpPr/>
            <p:nvPr>
              <p:custDataLst>
                <p:tags r:id="rId66"/>
              </p:custDataLst>
            </p:nvPr>
          </p:nvSpPr>
          <p:spPr>
            <a:xfrm>
              <a:off x="1303" y="2464"/>
              <a:ext cx="576" cy="429"/>
            </a:xfrm>
            <a:custGeom>
              <a:avLst/>
              <a:gdLst/>
              <a:ahLst/>
              <a:cxnLst/>
              <a:rect l="0" t="0" r="0" b="0"/>
              <a:pathLst>
                <a:path w="179326" h="133730">
                  <a:moveTo>
                    <a:pt x="147320" y="7239"/>
                  </a:moveTo>
                  <a:cubicBezTo>
                    <a:pt x="116078" y="0"/>
                    <a:pt x="23622" y="27813"/>
                    <a:pt x="15621" y="39751"/>
                  </a:cubicBezTo>
                  <a:cubicBezTo>
                    <a:pt x="0" y="63246"/>
                    <a:pt x="26289" y="126873"/>
                    <a:pt x="62611" y="130302"/>
                  </a:cubicBezTo>
                  <a:cubicBezTo>
                    <a:pt x="98933" y="133729"/>
                    <a:pt x="176530" y="60579"/>
                    <a:pt x="177927" y="47879"/>
                  </a:cubicBezTo>
                  <a:cubicBezTo>
                    <a:pt x="179325" y="35179"/>
                    <a:pt x="178181" y="14478"/>
                    <a:pt x="147320" y="7239"/>
                  </a:cubicBezTo>
                  <a:close/>
                </a:path>
              </a:pathLst>
            </a:custGeom>
            <a:blipFill dpi="0" rotWithShape="0">
              <a:blip r:embed="rId75" cstate="screen"/>
              <a:srcRect/>
              <a:stretch>
                <a:fillRect l="-158000" t="-450000" r="-640000" b="-24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PA-任意多边形 11"/>
            <p:cNvSpPr/>
            <p:nvPr>
              <p:custDataLst>
                <p:tags r:id="rId67"/>
              </p:custDataLst>
            </p:nvPr>
          </p:nvSpPr>
          <p:spPr>
            <a:xfrm>
              <a:off x="3543" y="3292"/>
              <a:ext cx="312" cy="444"/>
            </a:xfrm>
            <a:custGeom>
              <a:avLst/>
              <a:gdLst/>
              <a:ahLst/>
              <a:cxnLst/>
              <a:rect l="0" t="0" r="0" b="0"/>
              <a:pathLst>
                <a:path w="97032" h="138177">
                  <a:moveTo>
                    <a:pt x="1146" y="51689"/>
                  </a:moveTo>
                  <a:cubicBezTo>
                    <a:pt x="0" y="71569"/>
                    <a:pt x="0" y="91499"/>
                    <a:pt x="1146" y="111379"/>
                  </a:cubicBezTo>
                  <a:cubicBezTo>
                    <a:pt x="5437" y="120921"/>
                    <a:pt x="12522" y="128937"/>
                    <a:pt x="21466" y="134366"/>
                  </a:cubicBezTo>
                  <a:cubicBezTo>
                    <a:pt x="27562" y="138176"/>
                    <a:pt x="86109" y="134366"/>
                    <a:pt x="89665" y="124841"/>
                  </a:cubicBezTo>
                  <a:cubicBezTo>
                    <a:pt x="94453" y="116535"/>
                    <a:pt x="96992" y="107123"/>
                    <a:pt x="97031" y="97536"/>
                  </a:cubicBezTo>
                  <a:cubicBezTo>
                    <a:pt x="92352" y="70864"/>
                    <a:pt x="84595" y="44824"/>
                    <a:pt x="73917" y="19939"/>
                  </a:cubicBezTo>
                  <a:cubicBezTo>
                    <a:pt x="62614" y="0"/>
                    <a:pt x="43183" y="2032"/>
                    <a:pt x="28578" y="11303"/>
                  </a:cubicBezTo>
                  <a:cubicBezTo>
                    <a:pt x="18896" y="12646"/>
                    <a:pt x="10591" y="18887"/>
                    <a:pt x="6607" y="27813"/>
                  </a:cubicBezTo>
                  <a:cubicBezTo>
                    <a:pt x="3328" y="35366"/>
                    <a:pt x="1476" y="43461"/>
                    <a:pt x="1146" y="51689"/>
                  </a:cubicBezTo>
                  <a:close/>
                </a:path>
              </a:pathLst>
            </a:custGeom>
            <a:blipFill dpi="0" rotWithShape="0">
              <a:blip r:embed="rId75" cstate="screen"/>
              <a:srcRect/>
              <a:stretch>
                <a:fillRect l="-1010000" t="-621000" r="-549000" b="-49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PA-任意多边形 12"/>
            <p:cNvSpPr/>
            <p:nvPr>
              <p:custDataLst>
                <p:tags r:id="rId68"/>
              </p:custDataLst>
            </p:nvPr>
          </p:nvSpPr>
          <p:spPr>
            <a:xfrm>
              <a:off x="4061" y="1322"/>
              <a:ext cx="508" cy="486"/>
            </a:xfrm>
            <a:custGeom>
              <a:avLst/>
              <a:gdLst/>
              <a:ahLst/>
              <a:cxnLst/>
              <a:rect l="0" t="0" r="0" b="0"/>
              <a:pathLst>
                <a:path w="158118" h="151258">
                  <a:moveTo>
                    <a:pt x="86616" y="140208"/>
                  </a:moveTo>
                  <a:cubicBezTo>
                    <a:pt x="107103" y="129774"/>
                    <a:pt x="126989" y="118199"/>
                    <a:pt x="146179" y="105537"/>
                  </a:cubicBezTo>
                  <a:cubicBezTo>
                    <a:pt x="153211" y="96174"/>
                    <a:pt x="157360" y="84964"/>
                    <a:pt x="158117" y="73279"/>
                  </a:cubicBezTo>
                  <a:cubicBezTo>
                    <a:pt x="158117" y="65151"/>
                    <a:pt x="111381" y="0"/>
                    <a:pt x="85727" y="8255"/>
                  </a:cubicBezTo>
                  <a:cubicBezTo>
                    <a:pt x="60073" y="16511"/>
                    <a:pt x="26672" y="64008"/>
                    <a:pt x="13337" y="86741"/>
                  </a:cubicBezTo>
                  <a:cubicBezTo>
                    <a:pt x="0" y="109473"/>
                    <a:pt x="27307" y="151257"/>
                    <a:pt x="59946" y="149606"/>
                  </a:cubicBezTo>
                  <a:cubicBezTo>
                    <a:pt x="69489" y="148784"/>
                    <a:pt x="78666" y="145550"/>
                    <a:pt x="86616" y="140208"/>
                  </a:cubicBezTo>
                  <a:close/>
                </a:path>
              </a:pathLst>
            </a:custGeom>
            <a:blipFill dpi="0" rotWithShape="0">
              <a:blip r:embed="rId75" cstate="screen"/>
              <a:srcRect/>
              <a:stretch>
                <a:fillRect l="-722000" t="-162000" r="-196000" b="-44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PA-任意多边形 13"/>
            <p:cNvSpPr/>
            <p:nvPr>
              <p:custDataLst>
                <p:tags r:id="rId69"/>
              </p:custDataLst>
            </p:nvPr>
          </p:nvSpPr>
          <p:spPr>
            <a:xfrm>
              <a:off x="3612" y="534"/>
              <a:ext cx="612" cy="696"/>
            </a:xfrm>
            <a:custGeom>
              <a:avLst/>
              <a:gdLst/>
              <a:ahLst/>
              <a:cxnLst/>
              <a:rect l="0" t="0" r="0" b="0"/>
              <a:pathLst>
                <a:path w="190501" h="216553">
                  <a:moveTo>
                    <a:pt x="177800" y="118872"/>
                  </a:moveTo>
                  <a:cubicBezTo>
                    <a:pt x="190500" y="58420"/>
                    <a:pt x="137668" y="4699"/>
                    <a:pt x="79375" y="1270"/>
                  </a:cubicBezTo>
                  <a:cubicBezTo>
                    <a:pt x="56769" y="0"/>
                    <a:pt x="1397" y="143256"/>
                    <a:pt x="0" y="156845"/>
                  </a:cubicBezTo>
                  <a:cubicBezTo>
                    <a:pt x="127" y="181772"/>
                    <a:pt x="16190" y="203820"/>
                    <a:pt x="39878" y="211582"/>
                  </a:cubicBezTo>
                  <a:cubicBezTo>
                    <a:pt x="59229" y="216552"/>
                    <a:pt x="79769" y="213435"/>
                    <a:pt x="96774" y="202946"/>
                  </a:cubicBezTo>
                  <a:cubicBezTo>
                    <a:pt x="109220" y="196469"/>
                    <a:pt x="172847" y="144272"/>
                    <a:pt x="177800" y="118872"/>
                  </a:cubicBezTo>
                  <a:close/>
                </a:path>
              </a:pathLst>
            </a:custGeom>
            <a:blipFill dpi="0" rotWithShape="0">
              <a:blip r:embed="rId75" cstate="screen"/>
              <a:srcRect/>
              <a:stretch>
                <a:fillRect l="-526000" r="-219000" b="-391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PA-任意多边形 14"/>
            <p:cNvSpPr/>
            <p:nvPr>
              <p:custDataLst>
                <p:tags r:id="rId70"/>
              </p:custDataLst>
            </p:nvPr>
          </p:nvSpPr>
          <p:spPr>
            <a:xfrm>
              <a:off x="1781" y="3077"/>
              <a:ext cx="630" cy="695"/>
            </a:xfrm>
            <a:custGeom>
              <a:avLst/>
              <a:gdLst/>
              <a:ahLst/>
              <a:cxnLst/>
              <a:rect l="0" t="0" r="0" b="0"/>
              <a:pathLst>
                <a:path w="196289" h="216338">
                  <a:moveTo>
                    <a:pt x="15367" y="91242"/>
                  </a:moveTo>
                  <a:cubicBezTo>
                    <a:pt x="0" y="150932"/>
                    <a:pt x="49530" y="207447"/>
                    <a:pt x="107569" y="213924"/>
                  </a:cubicBezTo>
                  <a:cubicBezTo>
                    <a:pt x="130048" y="216337"/>
                    <a:pt x="193040" y="76256"/>
                    <a:pt x="194945" y="62794"/>
                  </a:cubicBezTo>
                  <a:cubicBezTo>
                    <a:pt x="196288" y="37853"/>
                    <a:pt x="181419" y="14884"/>
                    <a:pt x="158115" y="5898"/>
                  </a:cubicBezTo>
                  <a:cubicBezTo>
                    <a:pt x="139033" y="0"/>
                    <a:pt x="118378" y="2061"/>
                    <a:pt x="100838" y="11613"/>
                  </a:cubicBezTo>
                  <a:cubicBezTo>
                    <a:pt x="88138" y="17328"/>
                    <a:pt x="21717" y="66096"/>
                    <a:pt x="15367" y="91242"/>
                  </a:cubicBezTo>
                  <a:close/>
                </a:path>
              </a:pathLst>
            </a:custGeom>
            <a:blipFill dpi="0" rotWithShape="0">
              <a:blip r:embed="rId75" cstate="screen"/>
              <a:srcRect/>
              <a:stretch>
                <a:fillRect l="-220000" t="-366000" r="-500000" b="-26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PA-任意多边形 15"/>
            <p:cNvSpPr/>
            <p:nvPr>
              <p:custDataLst>
                <p:tags r:id="rId71"/>
              </p:custDataLst>
            </p:nvPr>
          </p:nvSpPr>
          <p:spPr>
            <a:xfrm>
              <a:off x="1077" y="1683"/>
              <a:ext cx="745" cy="579"/>
            </a:xfrm>
            <a:custGeom>
              <a:avLst/>
              <a:gdLst/>
              <a:ahLst/>
              <a:cxnLst/>
              <a:rect l="0" t="0" r="0" b="0"/>
              <a:pathLst>
                <a:path w="232045" h="180341">
                  <a:moveTo>
                    <a:pt x="66421" y="11938"/>
                  </a:moveTo>
                  <a:cubicBezTo>
                    <a:pt x="11049" y="38862"/>
                    <a:pt x="0" y="113538"/>
                    <a:pt x="32639" y="161671"/>
                  </a:cubicBezTo>
                  <a:cubicBezTo>
                    <a:pt x="45339" y="180340"/>
                    <a:pt x="192786" y="137795"/>
                    <a:pt x="204343" y="130556"/>
                  </a:cubicBezTo>
                  <a:cubicBezTo>
                    <a:pt x="224163" y="115396"/>
                    <a:pt x="232044" y="89246"/>
                    <a:pt x="223901" y="65659"/>
                  </a:cubicBezTo>
                  <a:cubicBezTo>
                    <a:pt x="216289" y="46900"/>
                    <a:pt x="201327" y="32077"/>
                    <a:pt x="182499" y="24638"/>
                  </a:cubicBezTo>
                  <a:cubicBezTo>
                    <a:pt x="169926" y="19050"/>
                    <a:pt x="89789" y="0"/>
                    <a:pt x="66421" y="11938"/>
                  </a:cubicBezTo>
                  <a:close/>
                </a:path>
              </a:pathLst>
            </a:custGeom>
            <a:blipFill dpi="0" rotWithShape="0">
              <a:blip r:embed="rId75" cstate="screen"/>
              <a:srcRect/>
              <a:stretch>
                <a:fillRect l="-92000" t="-198000" r="-502000" b="-29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PA-任意多边形 16"/>
            <p:cNvSpPr/>
            <p:nvPr>
              <p:custDataLst>
                <p:tags r:id="rId72"/>
              </p:custDataLst>
            </p:nvPr>
          </p:nvSpPr>
          <p:spPr>
            <a:xfrm>
              <a:off x="4158" y="1933"/>
              <a:ext cx="725" cy="591"/>
            </a:xfrm>
            <a:custGeom>
              <a:avLst/>
              <a:gdLst/>
              <a:ahLst/>
              <a:cxnLst/>
              <a:rect l="0" t="0" r="0" b="0"/>
              <a:pathLst>
                <a:path w="225807" h="184151">
                  <a:moveTo>
                    <a:pt x="173863" y="169672"/>
                  </a:moveTo>
                  <a:cubicBezTo>
                    <a:pt x="224663" y="135509"/>
                    <a:pt x="225806" y="60325"/>
                    <a:pt x="186563" y="17272"/>
                  </a:cubicBezTo>
                  <a:cubicBezTo>
                    <a:pt x="171831" y="0"/>
                    <a:pt x="31496" y="62357"/>
                    <a:pt x="20447" y="71120"/>
                  </a:cubicBezTo>
                  <a:cubicBezTo>
                    <a:pt x="1778" y="86614"/>
                    <a:pt x="0" y="117729"/>
                    <a:pt x="10033" y="138049"/>
                  </a:cubicBezTo>
                  <a:cubicBezTo>
                    <a:pt x="20289" y="155186"/>
                    <a:pt x="37065" y="167424"/>
                    <a:pt x="56515" y="171958"/>
                  </a:cubicBezTo>
                  <a:cubicBezTo>
                    <a:pt x="70358" y="176149"/>
                    <a:pt x="152273" y="184150"/>
                    <a:pt x="173863" y="169672"/>
                  </a:cubicBezTo>
                  <a:close/>
                </a:path>
              </a:pathLst>
            </a:custGeom>
            <a:blipFill dpi="0" rotWithShape="0">
              <a:blip r:embed="rId75" cstate="screen"/>
              <a:srcRect/>
              <a:stretch>
                <a:fillRect l="-519000" t="-237000" r="-94000" b="-241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PA-任意多边形 17"/>
            <p:cNvSpPr/>
            <p:nvPr>
              <p:custDataLst>
                <p:tags r:id="rId73"/>
              </p:custDataLst>
            </p:nvPr>
          </p:nvSpPr>
          <p:spPr>
            <a:xfrm>
              <a:off x="3984" y="2898"/>
              <a:ext cx="697" cy="679"/>
            </a:xfrm>
            <a:custGeom>
              <a:avLst/>
              <a:gdLst/>
              <a:ahLst/>
              <a:cxnLst/>
              <a:rect l="0" t="0" r="0" b="0"/>
              <a:pathLst>
                <a:path w="217082" h="211329">
                  <a:moveTo>
                    <a:pt x="84366" y="193675"/>
                  </a:moveTo>
                  <a:cubicBezTo>
                    <a:pt x="143421" y="211328"/>
                    <a:pt x="203238" y="160528"/>
                    <a:pt x="213271" y="99695"/>
                  </a:cubicBezTo>
                  <a:cubicBezTo>
                    <a:pt x="217081" y="76327"/>
                    <a:pt x="80048" y="6731"/>
                    <a:pt x="66586" y="4318"/>
                  </a:cubicBezTo>
                  <a:cubicBezTo>
                    <a:pt x="42583" y="0"/>
                    <a:pt x="16802" y="19812"/>
                    <a:pt x="7150" y="42418"/>
                  </a:cubicBezTo>
                  <a:cubicBezTo>
                    <a:pt x="0" y="62009"/>
                    <a:pt x="820" y="83623"/>
                    <a:pt x="9436" y="102616"/>
                  </a:cubicBezTo>
                  <a:cubicBezTo>
                    <a:pt x="14389" y="116205"/>
                    <a:pt x="59474" y="186309"/>
                    <a:pt x="84366" y="193675"/>
                  </a:cubicBezTo>
                  <a:close/>
                </a:path>
              </a:pathLst>
            </a:custGeom>
            <a:blipFill dpi="0" rotWithShape="0">
              <a:blip r:embed="rId75" cstate="screen"/>
              <a:srcRect/>
              <a:stretch>
                <a:fillRect l="-515000" t="-348000" r="-127000" b="-55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2" name="文本框 101"/>
          <p:cNvSpPr txBox="1"/>
          <p:nvPr/>
        </p:nvSpPr>
        <p:spPr>
          <a:xfrm>
            <a:off x="2616200" y="681355"/>
            <a:ext cx="3297555" cy="953135"/>
          </a:xfrm>
          <a:prstGeom prst="rect">
            <a:avLst/>
          </a:prstGeom>
          <a:noFill/>
        </p:spPr>
        <p:txBody>
          <a:bodyPr wrap="square" rtlCol="0">
            <a:spAutoFit/>
          </a:bodyPr>
          <a:lstStyle/>
          <a:p>
            <a:r>
              <a:rPr lang="en-US" altLang="zh-CN" sz="2800" b="1" i="1">
                <a:latin typeface="Times New Roman" panose="02020603050405020304" pitchFamily="18" charset="0"/>
                <a:cs typeface="Times New Roman" panose="02020603050405020304" pitchFamily="18" charset="0"/>
              </a:rPr>
              <a:t>Fill in “Personal </a:t>
            </a:r>
          </a:p>
          <a:p>
            <a:r>
              <a:rPr lang="en-US" altLang="zh-CN" sz="2800" b="1" i="1">
                <a:latin typeface="Times New Roman" panose="02020603050405020304" pitchFamily="18" charset="0"/>
                <a:cs typeface="Times New Roman" panose="02020603050405020304" pitchFamily="18" charset="0"/>
              </a:rPr>
              <a:t>Information Form”</a:t>
            </a:r>
          </a:p>
        </p:txBody>
      </p:sp>
      <p:grpSp>
        <p:nvGrpSpPr>
          <p:cNvPr id="142" name="组合 141"/>
          <p:cNvGrpSpPr/>
          <p:nvPr>
            <p:custDataLst>
              <p:tags r:id="rId2"/>
            </p:custDataLst>
          </p:nvPr>
        </p:nvGrpSpPr>
        <p:grpSpPr>
          <a:xfrm>
            <a:off x="561975" y="2380615"/>
            <a:ext cx="1476375" cy="1603375"/>
            <a:chOff x="695" y="3545"/>
            <a:chExt cx="2325" cy="2525"/>
          </a:xfrm>
        </p:grpSpPr>
        <p:sp>
          <p:nvSpPr>
            <p:cNvPr id="143" name="PA-任意多边形 1"/>
            <p:cNvSpPr/>
            <p:nvPr>
              <p:custDataLst>
                <p:tags r:id="rId59"/>
              </p:custDataLst>
            </p:nvPr>
          </p:nvSpPr>
          <p:spPr>
            <a:xfrm rot="822341">
              <a:off x="2085" y="5458"/>
              <a:ext cx="328" cy="268"/>
            </a:xfrm>
            <a:custGeom>
              <a:avLst/>
              <a:gdLst/>
              <a:ahLst/>
              <a:cxnLst/>
              <a:rect l="0" t="0" r="0" b="0"/>
              <a:pathLst>
                <a:path w="2471308" h="2019301">
                  <a:moveTo>
                    <a:pt x="2395107" y="2019300"/>
                  </a:moveTo>
                  <a:cubicBezTo>
                    <a:pt x="2395107" y="2019300"/>
                    <a:pt x="1010807" y="1143000"/>
                    <a:pt x="896507" y="1079500"/>
                  </a:cubicBezTo>
                  <a:cubicBezTo>
                    <a:pt x="782201" y="1016009"/>
                    <a:pt x="20207" y="406400"/>
                    <a:pt x="7507" y="266700"/>
                  </a:cubicBezTo>
                  <a:cubicBezTo>
                    <a:pt x="0" y="177958"/>
                    <a:pt x="0" y="88742"/>
                    <a:pt x="7507" y="0"/>
                  </a:cubicBezTo>
                  <a:cubicBezTo>
                    <a:pt x="7507" y="0"/>
                    <a:pt x="286907" y="419100"/>
                    <a:pt x="388507" y="508000"/>
                  </a:cubicBezTo>
                  <a:cubicBezTo>
                    <a:pt x="490101" y="596908"/>
                    <a:pt x="807607" y="914400"/>
                    <a:pt x="1468007" y="1295400"/>
                  </a:cubicBezTo>
                  <a:cubicBezTo>
                    <a:pt x="2128418" y="1676381"/>
                    <a:pt x="2471307" y="1981200"/>
                    <a:pt x="2471307" y="1981200"/>
                  </a:cubicBezTo>
                </a:path>
              </a:pathLst>
            </a:custGeom>
            <a:blipFill dpi="0" rotWithShape="0">
              <a:blip r:embed="rId76" cstate="screen"/>
              <a:srcRect/>
              <a:stretch>
                <a:fillRect l="-564000" t="-714000" r="-324000" b="-128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4" name="PA_ImportSvg_636772883520059434"/>
            <p:cNvSpPr/>
            <p:nvPr>
              <p:custDataLst>
                <p:tags r:id="rId60"/>
              </p:custDataLst>
            </p:nvPr>
          </p:nvSpPr>
          <p:spPr>
            <a:xfrm rot="822341">
              <a:off x="695" y="3545"/>
              <a:ext cx="2325" cy="2525"/>
            </a:xfrm>
            <a:custGeom>
              <a:avLst/>
              <a:gdLst/>
              <a:ahLst/>
              <a:cxnLst/>
              <a:rect l="l" t="t" r="r" b="b"/>
              <a:pathLst>
                <a:path w="17525240" h="19033751">
                  <a:moveTo>
                    <a:pt x="17186529" y="11186033"/>
                  </a:moveTo>
                  <a:cubicBezTo>
                    <a:pt x="17167606" y="11184509"/>
                    <a:pt x="17155033" y="11176381"/>
                    <a:pt x="17156939" y="11155172"/>
                  </a:cubicBezTo>
                  <a:cubicBezTo>
                    <a:pt x="17285590" y="11149457"/>
                    <a:pt x="17409796" y="11085576"/>
                    <a:pt x="17525239" y="11030458"/>
                  </a:cubicBezTo>
                  <a:cubicBezTo>
                    <a:pt x="17294099" y="10927461"/>
                    <a:pt x="16989172" y="10936986"/>
                    <a:pt x="16769335" y="11060302"/>
                  </a:cubicBezTo>
                  <a:cubicBezTo>
                    <a:pt x="16794735" y="11028934"/>
                    <a:pt x="16819499" y="10997437"/>
                    <a:pt x="16845535" y="10966831"/>
                  </a:cubicBezTo>
                  <a:cubicBezTo>
                    <a:pt x="16648812" y="10913872"/>
                    <a:pt x="16435960" y="10989563"/>
                    <a:pt x="16298292" y="11137137"/>
                  </a:cubicBezTo>
                  <a:cubicBezTo>
                    <a:pt x="16303789" y="11064343"/>
                    <a:pt x="16328315" y="10994272"/>
                    <a:pt x="16369412" y="10933937"/>
                  </a:cubicBezTo>
                  <a:cubicBezTo>
                    <a:pt x="16414497" y="10863198"/>
                    <a:pt x="15985364" y="11109578"/>
                    <a:pt x="15943835" y="11156060"/>
                  </a:cubicBezTo>
                  <a:cubicBezTo>
                    <a:pt x="15889097" y="11082527"/>
                    <a:pt x="15984094" y="10984356"/>
                    <a:pt x="16025115" y="10937367"/>
                  </a:cubicBezTo>
                  <a:cubicBezTo>
                    <a:pt x="15783815" y="10869802"/>
                    <a:pt x="15509622" y="10879200"/>
                    <a:pt x="15294865" y="11018520"/>
                  </a:cubicBezTo>
                  <a:cubicBezTo>
                    <a:pt x="15288388" y="10944733"/>
                    <a:pt x="15342236" y="10901552"/>
                    <a:pt x="15398752" y="10870057"/>
                  </a:cubicBezTo>
                  <a:cubicBezTo>
                    <a:pt x="15035150" y="11009757"/>
                    <a:pt x="14777975" y="11159363"/>
                    <a:pt x="14512165" y="11327257"/>
                  </a:cubicBezTo>
                  <a:cubicBezTo>
                    <a:pt x="14977875" y="11014837"/>
                    <a:pt x="15451965" y="10591419"/>
                    <a:pt x="15848967" y="10224643"/>
                  </a:cubicBezTo>
                  <a:cubicBezTo>
                    <a:pt x="15819504" y="10216007"/>
                    <a:pt x="15789785" y="10208006"/>
                    <a:pt x="15760067" y="10199243"/>
                  </a:cubicBezTo>
                  <a:cubicBezTo>
                    <a:pt x="16023465" y="9998074"/>
                    <a:pt x="16263623" y="9721087"/>
                    <a:pt x="16393544" y="9425939"/>
                  </a:cubicBezTo>
                  <a:cubicBezTo>
                    <a:pt x="16215744" y="9502901"/>
                    <a:pt x="15994763" y="9501377"/>
                    <a:pt x="15809344" y="9519538"/>
                  </a:cubicBezTo>
                  <a:cubicBezTo>
                    <a:pt x="16111857" y="9392538"/>
                    <a:pt x="16396210" y="9151238"/>
                    <a:pt x="16520544" y="8852153"/>
                  </a:cubicBezTo>
                  <a:cubicBezTo>
                    <a:pt x="16469744" y="8876792"/>
                    <a:pt x="16418944" y="8888730"/>
                    <a:pt x="16366111" y="8877553"/>
                  </a:cubicBezTo>
                  <a:cubicBezTo>
                    <a:pt x="16477999" y="8773160"/>
                    <a:pt x="16627097" y="8636253"/>
                    <a:pt x="16623286" y="8479155"/>
                  </a:cubicBezTo>
                  <a:cubicBezTo>
                    <a:pt x="16491841" y="8535288"/>
                    <a:pt x="16353284" y="8558911"/>
                    <a:pt x="16214727" y="8573897"/>
                  </a:cubicBezTo>
                  <a:cubicBezTo>
                    <a:pt x="16510256" y="8429117"/>
                    <a:pt x="16726156" y="8154797"/>
                    <a:pt x="16786227" y="7849997"/>
                  </a:cubicBezTo>
                  <a:cubicBezTo>
                    <a:pt x="16692786" y="7886851"/>
                    <a:pt x="16593175" y="7905558"/>
                    <a:pt x="16492730" y="7905115"/>
                  </a:cubicBezTo>
                  <a:cubicBezTo>
                    <a:pt x="16558135" y="7863205"/>
                    <a:pt x="16937230" y="7516368"/>
                    <a:pt x="16902178" y="7528814"/>
                  </a:cubicBezTo>
                  <a:cubicBezTo>
                    <a:pt x="16867125" y="7541261"/>
                    <a:pt x="16772765" y="7561199"/>
                    <a:pt x="16725520" y="7541514"/>
                  </a:cubicBezTo>
                  <a:cubicBezTo>
                    <a:pt x="16834458" y="7490286"/>
                    <a:pt x="16930080" y="7414571"/>
                    <a:pt x="17004920" y="7320280"/>
                  </a:cubicBezTo>
                  <a:cubicBezTo>
                    <a:pt x="16979520" y="7332980"/>
                    <a:pt x="16959073" y="7332980"/>
                    <a:pt x="16948279" y="7307580"/>
                  </a:cubicBezTo>
                  <a:cubicBezTo>
                    <a:pt x="17108298" y="7205980"/>
                    <a:pt x="17226663" y="7043039"/>
                    <a:pt x="17339058" y="6896736"/>
                  </a:cubicBezTo>
                  <a:cubicBezTo>
                    <a:pt x="16981425" y="6954648"/>
                    <a:pt x="16599410" y="7191503"/>
                    <a:pt x="16396337" y="7490588"/>
                  </a:cubicBezTo>
                  <a:cubicBezTo>
                    <a:pt x="16409037" y="7437248"/>
                    <a:pt x="16421737" y="7384162"/>
                    <a:pt x="16435453" y="7330949"/>
                  </a:cubicBezTo>
                  <a:cubicBezTo>
                    <a:pt x="16152369" y="7418452"/>
                    <a:pt x="15928595" y="7660005"/>
                    <a:pt x="15845030" y="7924928"/>
                  </a:cubicBezTo>
                  <a:cubicBezTo>
                    <a:pt x="15805914" y="7829551"/>
                    <a:pt x="15796008" y="7759828"/>
                    <a:pt x="15809469" y="7647814"/>
                  </a:cubicBezTo>
                  <a:cubicBezTo>
                    <a:pt x="15822926" y="7535799"/>
                    <a:pt x="15430500" y="8126730"/>
                    <a:pt x="15406370" y="8208772"/>
                  </a:cubicBezTo>
                  <a:cubicBezTo>
                    <a:pt x="15291307" y="8168386"/>
                    <a:pt x="15351125" y="7989570"/>
                    <a:pt x="15374111" y="7907274"/>
                  </a:cubicBezTo>
                  <a:cubicBezTo>
                    <a:pt x="15025115" y="8012049"/>
                    <a:pt x="14756637" y="8291195"/>
                    <a:pt x="14569948" y="8604250"/>
                  </a:cubicBezTo>
                  <a:cubicBezTo>
                    <a:pt x="14515973" y="8528050"/>
                    <a:pt x="14606524" y="8362950"/>
                    <a:pt x="14658848" y="8286750"/>
                  </a:cubicBezTo>
                  <a:cubicBezTo>
                    <a:pt x="14481048" y="8439150"/>
                    <a:pt x="14282801" y="8593709"/>
                    <a:pt x="13985748" y="9086850"/>
                  </a:cubicBezTo>
                  <a:cubicBezTo>
                    <a:pt x="14361286" y="8444230"/>
                    <a:pt x="15312644" y="6844919"/>
                    <a:pt x="15276576" y="6027928"/>
                  </a:cubicBezTo>
                  <a:cubicBezTo>
                    <a:pt x="15221586" y="6134862"/>
                    <a:pt x="15148813" y="6236081"/>
                    <a:pt x="15035276" y="6219825"/>
                  </a:cubicBezTo>
                  <a:cubicBezTo>
                    <a:pt x="15274671" y="5814060"/>
                    <a:pt x="15319375" y="5287645"/>
                    <a:pt x="15241015" y="4819523"/>
                  </a:cubicBezTo>
                  <a:cubicBezTo>
                    <a:pt x="15163800" y="4895723"/>
                    <a:pt x="15001239" y="5073523"/>
                    <a:pt x="14893289" y="4964430"/>
                  </a:cubicBezTo>
                  <a:cubicBezTo>
                    <a:pt x="14969489" y="4886960"/>
                    <a:pt x="15398750" y="4074541"/>
                    <a:pt x="15284323" y="4157472"/>
                  </a:cubicBezTo>
                  <a:cubicBezTo>
                    <a:pt x="15169891" y="4240397"/>
                    <a:pt x="15087346" y="4271772"/>
                    <a:pt x="14961361" y="4283583"/>
                  </a:cubicBezTo>
                  <a:cubicBezTo>
                    <a:pt x="15205201" y="4026535"/>
                    <a:pt x="15345790" y="3621024"/>
                    <a:pt x="15285211" y="3240024"/>
                  </a:cubicBezTo>
                  <a:cubicBezTo>
                    <a:pt x="15234411" y="3288792"/>
                    <a:pt x="15183611" y="3334893"/>
                    <a:pt x="15132048" y="3381883"/>
                  </a:cubicBezTo>
                  <a:cubicBezTo>
                    <a:pt x="15347948" y="2965450"/>
                    <a:pt x="15395319" y="2379599"/>
                    <a:pt x="15261208" y="1929638"/>
                  </a:cubicBezTo>
                  <a:cubicBezTo>
                    <a:pt x="15163164" y="2148586"/>
                    <a:pt x="15050388" y="2384044"/>
                    <a:pt x="15027528" y="2631186"/>
                  </a:cubicBezTo>
                  <a:cubicBezTo>
                    <a:pt x="14994381" y="2633726"/>
                    <a:pt x="14983205" y="2609088"/>
                    <a:pt x="14982951" y="2572766"/>
                  </a:cubicBezTo>
                  <a:cubicBezTo>
                    <a:pt x="14920965" y="2717372"/>
                    <a:pt x="14891110" y="2873710"/>
                    <a:pt x="14895447" y="3030982"/>
                  </a:cubicBezTo>
                  <a:cubicBezTo>
                    <a:pt x="14847187" y="2988437"/>
                    <a:pt x="14816835" y="2867025"/>
                    <a:pt x="14811119" y="2818765"/>
                  </a:cubicBezTo>
                  <a:cubicBezTo>
                    <a:pt x="14805408" y="2770505"/>
                    <a:pt x="14635225" y="3419729"/>
                    <a:pt x="14625572" y="3520948"/>
                  </a:cubicBezTo>
                  <a:cubicBezTo>
                    <a:pt x="14569398" y="3403614"/>
                    <a:pt x="14534973" y="3277063"/>
                    <a:pt x="14523972" y="3147441"/>
                  </a:cubicBezTo>
                  <a:cubicBezTo>
                    <a:pt x="14224126" y="3401441"/>
                    <a:pt x="14042642" y="3818382"/>
                    <a:pt x="14047341" y="4248531"/>
                  </a:cubicBezTo>
                  <a:cubicBezTo>
                    <a:pt x="13987270" y="4078859"/>
                    <a:pt x="13936470" y="3903980"/>
                    <a:pt x="13925294" y="3717544"/>
                  </a:cubicBezTo>
                  <a:cubicBezTo>
                    <a:pt x="13751939" y="3807714"/>
                    <a:pt x="13683994" y="4063746"/>
                    <a:pt x="13631416" y="4256532"/>
                  </a:cubicBezTo>
                  <a:cubicBezTo>
                    <a:pt x="13589505" y="4201922"/>
                    <a:pt x="13574775" y="4136390"/>
                    <a:pt x="13573630" y="4062222"/>
                  </a:cubicBezTo>
                  <a:cubicBezTo>
                    <a:pt x="13315186" y="4387215"/>
                    <a:pt x="13207617" y="4862957"/>
                    <a:pt x="13236192" y="5290312"/>
                  </a:cubicBezTo>
                  <a:cubicBezTo>
                    <a:pt x="13153134" y="5063871"/>
                    <a:pt x="13029436" y="4807712"/>
                    <a:pt x="13015466" y="4555744"/>
                  </a:cubicBezTo>
                  <a:cubicBezTo>
                    <a:pt x="12764260" y="4884801"/>
                    <a:pt x="12593699" y="5330444"/>
                    <a:pt x="12519150" y="5757672"/>
                  </a:cubicBezTo>
                  <a:cubicBezTo>
                    <a:pt x="12493750" y="5728208"/>
                    <a:pt x="12468350" y="5698490"/>
                    <a:pt x="12442950" y="5669534"/>
                  </a:cubicBezTo>
                  <a:cubicBezTo>
                    <a:pt x="12285597" y="6259068"/>
                    <a:pt x="12113766" y="6940803"/>
                    <a:pt x="12015341" y="7585583"/>
                  </a:cubicBezTo>
                  <a:cubicBezTo>
                    <a:pt x="12120626" y="6424930"/>
                    <a:pt x="12239498" y="4229100"/>
                    <a:pt x="12239498" y="4229100"/>
                  </a:cubicBezTo>
                  <a:lnTo>
                    <a:pt x="12137898" y="4292600"/>
                  </a:lnTo>
                  <a:cubicBezTo>
                    <a:pt x="12188698" y="3683000"/>
                    <a:pt x="11909298" y="3060700"/>
                    <a:pt x="11909298" y="3060700"/>
                  </a:cubicBezTo>
                  <a:cubicBezTo>
                    <a:pt x="11883898" y="3200400"/>
                    <a:pt x="11477498" y="3721100"/>
                    <a:pt x="11477498" y="3721100"/>
                  </a:cubicBezTo>
                  <a:cubicBezTo>
                    <a:pt x="11731498" y="3098800"/>
                    <a:pt x="11452098" y="2501900"/>
                    <a:pt x="11452098" y="2501900"/>
                  </a:cubicBezTo>
                  <a:cubicBezTo>
                    <a:pt x="11437050" y="2569761"/>
                    <a:pt x="11396019" y="2629028"/>
                    <a:pt x="11337798" y="2667000"/>
                  </a:cubicBezTo>
                  <a:cubicBezTo>
                    <a:pt x="11363198" y="2222500"/>
                    <a:pt x="11185398" y="2082800"/>
                    <a:pt x="11185398" y="2082800"/>
                  </a:cubicBezTo>
                  <a:cubicBezTo>
                    <a:pt x="11134598" y="2273300"/>
                    <a:pt x="10905998" y="2552700"/>
                    <a:pt x="10905998" y="2552700"/>
                  </a:cubicBezTo>
                  <a:cubicBezTo>
                    <a:pt x="11134598" y="1943100"/>
                    <a:pt x="10740898" y="1384300"/>
                    <a:pt x="10740898" y="1384300"/>
                  </a:cubicBezTo>
                  <a:cubicBezTo>
                    <a:pt x="10677398" y="1562100"/>
                    <a:pt x="10524998" y="1701800"/>
                    <a:pt x="10524998" y="1701800"/>
                  </a:cubicBezTo>
                  <a:cubicBezTo>
                    <a:pt x="10601198" y="1435100"/>
                    <a:pt x="10563098" y="889000"/>
                    <a:pt x="10550398" y="977900"/>
                  </a:cubicBezTo>
                  <a:cubicBezTo>
                    <a:pt x="10537698" y="1066800"/>
                    <a:pt x="10397998" y="1155700"/>
                    <a:pt x="10397998" y="1155700"/>
                  </a:cubicBezTo>
                  <a:cubicBezTo>
                    <a:pt x="10486898" y="952500"/>
                    <a:pt x="10448798" y="698500"/>
                    <a:pt x="10448798" y="698500"/>
                  </a:cubicBezTo>
                  <a:cubicBezTo>
                    <a:pt x="10436098" y="762000"/>
                    <a:pt x="10385298" y="736600"/>
                    <a:pt x="10385298" y="736600"/>
                  </a:cubicBezTo>
                  <a:cubicBezTo>
                    <a:pt x="10448798" y="596900"/>
                    <a:pt x="10359898" y="0"/>
                    <a:pt x="10359898" y="0"/>
                  </a:cubicBezTo>
                  <a:cubicBezTo>
                    <a:pt x="10359898" y="0"/>
                    <a:pt x="9877298" y="635000"/>
                    <a:pt x="10029698" y="1231900"/>
                  </a:cubicBezTo>
                  <a:lnTo>
                    <a:pt x="9915398" y="1041400"/>
                  </a:lnTo>
                  <a:cubicBezTo>
                    <a:pt x="9915398" y="1041400"/>
                    <a:pt x="9610598" y="1473200"/>
                    <a:pt x="9915398" y="2006600"/>
                  </a:cubicBezTo>
                  <a:cubicBezTo>
                    <a:pt x="9915398" y="2006600"/>
                    <a:pt x="9699498" y="1905000"/>
                    <a:pt x="9623298" y="1752600"/>
                  </a:cubicBezTo>
                  <a:cubicBezTo>
                    <a:pt x="9547085" y="1600207"/>
                    <a:pt x="9356598" y="2540000"/>
                    <a:pt x="9623298" y="3136900"/>
                  </a:cubicBezTo>
                  <a:cubicBezTo>
                    <a:pt x="9623298" y="3136900"/>
                    <a:pt x="9470898" y="3225800"/>
                    <a:pt x="9293098" y="2882900"/>
                  </a:cubicBezTo>
                  <a:cubicBezTo>
                    <a:pt x="9293098" y="2882900"/>
                    <a:pt x="8912098" y="3619500"/>
                    <a:pt x="9166098" y="4305300"/>
                  </a:cubicBezTo>
                  <a:cubicBezTo>
                    <a:pt x="9166098" y="4305300"/>
                    <a:pt x="9000998" y="4292600"/>
                    <a:pt x="8962898" y="4051300"/>
                  </a:cubicBezTo>
                  <a:cubicBezTo>
                    <a:pt x="8962898" y="4051300"/>
                    <a:pt x="8674989" y="4951349"/>
                    <a:pt x="9381998" y="6832600"/>
                  </a:cubicBezTo>
                  <a:cubicBezTo>
                    <a:pt x="9089898" y="6071616"/>
                    <a:pt x="8447151" y="4379087"/>
                    <a:pt x="8447151" y="4379087"/>
                  </a:cubicBezTo>
                  <a:lnTo>
                    <a:pt x="8369300" y="4483100"/>
                  </a:lnTo>
                  <a:cubicBezTo>
                    <a:pt x="8173212" y="3903218"/>
                    <a:pt x="7635621" y="3461258"/>
                    <a:pt x="7635621" y="3461258"/>
                  </a:cubicBezTo>
                  <a:cubicBezTo>
                    <a:pt x="7666609" y="3600958"/>
                    <a:pt x="7464552" y="4260215"/>
                    <a:pt x="7464552" y="4260215"/>
                  </a:cubicBezTo>
                  <a:cubicBezTo>
                    <a:pt x="7470140" y="3576701"/>
                    <a:pt x="6942963" y="3157982"/>
                    <a:pt x="6942963" y="3157982"/>
                  </a:cubicBezTo>
                  <a:cubicBezTo>
                    <a:pt x="6954145" y="3229371"/>
                    <a:pt x="6936411" y="3302272"/>
                    <a:pt x="6893687" y="3360547"/>
                  </a:cubicBezTo>
                  <a:cubicBezTo>
                    <a:pt x="6738747" y="2942971"/>
                    <a:pt x="6501003" y="2895854"/>
                    <a:pt x="6501003" y="2895854"/>
                  </a:cubicBezTo>
                  <a:cubicBezTo>
                    <a:pt x="6526403" y="3092958"/>
                    <a:pt x="6407531" y="3451860"/>
                    <a:pt x="6407531" y="3451860"/>
                  </a:cubicBezTo>
                  <a:cubicBezTo>
                    <a:pt x="6392418" y="2791460"/>
                    <a:pt x="5764403" y="2459228"/>
                    <a:pt x="5764403" y="2459228"/>
                  </a:cubicBezTo>
                  <a:cubicBezTo>
                    <a:pt x="5772023" y="2650363"/>
                    <a:pt x="5673725" y="2847086"/>
                    <a:pt x="5673725" y="2847086"/>
                  </a:cubicBezTo>
                  <a:cubicBezTo>
                    <a:pt x="5642864" y="2568956"/>
                    <a:pt x="5381625" y="2087245"/>
                    <a:pt x="5405120" y="2173986"/>
                  </a:cubicBezTo>
                  <a:cubicBezTo>
                    <a:pt x="5428622" y="2260726"/>
                    <a:pt x="5322316" y="2405507"/>
                    <a:pt x="5322316" y="2405507"/>
                  </a:cubicBezTo>
                  <a:cubicBezTo>
                    <a:pt x="5330190" y="2179574"/>
                    <a:pt x="5188077" y="1964817"/>
                    <a:pt x="5188077" y="1964817"/>
                  </a:cubicBezTo>
                  <a:cubicBezTo>
                    <a:pt x="5200777" y="2028317"/>
                    <a:pt x="5138928" y="2028317"/>
                    <a:pt x="5138928" y="2028317"/>
                  </a:cubicBezTo>
                  <a:cubicBezTo>
                    <a:pt x="5146802" y="1871980"/>
                    <a:pt x="4813554" y="1366901"/>
                    <a:pt x="4813554" y="1366901"/>
                  </a:cubicBezTo>
                  <a:cubicBezTo>
                    <a:pt x="4813554" y="1366901"/>
                    <a:pt x="4580382" y="2165731"/>
                    <a:pt x="4978654" y="2641981"/>
                  </a:cubicBezTo>
                  <a:lnTo>
                    <a:pt x="4784852" y="2519807"/>
                  </a:lnTo>
                  <a:cubicBezTo>
                    <a:pt x="4784852" y="2519807"/>
                    <a:pt x="4650105" y="3052318"/>
                    <a:pt x="5177409" y="3401568"/>
                  </a:cubicBezTo>
                  <a:cubicBezTo>
                    <a:pt x="5177409" y="3401568"/>
                    <a:pt x="4916170" y="3406522"/>
                    <a:pt x="4776724" y="3301873"/>
                  </a:cubicBezTo>
                  <a:cubicBezTo>
                    <a:pt x="4637284" y="3197217"/>
                    <a:pt x="4825365" y="4142105"/>
                    <a:pt x="5339588" y="4566539"/>
                  </a:cubicBezTo>
                  <a:cubicBezTo>
                    <a:pt x="5339588" y="4566539"/>
                    <a:pt x="5220589" y="4716780"/>
                    <a:pt x="4900168" y="4484116"/>
                  </a:cubicBezTo>
                  <a:cubicBezTo>
                    <a:pt x="4900168" y="4484116"/>
                    <a:pt x="4811268" y="5329682"/>
                    <a:pt x="5349240" y="5841111"/>
                  </a:cubicBezTo>
                  <a:cubicBezTo>
                    <a:pt x="5349240" y="5841111"/>
                    <a:pt x="5175885" y="5904611"/>
                    <a:pt x="5038979" y="5701411"/>
                  </a:cubicBezTo>
                  <a:cubicBezTo>
                    <a:pt x="5038979" y="5701411"/>
                    <a:pt x="5874004" y="6925818"/>
                    <a:pt x="6997954" y="8310245"/>
                  </a:cubicBezTo>
                  <a:cubicBezTo>
                    <a:pt x="6500114" y="7761478"/>
                    <a:pt x="5973191" y="7394194"/>
                    <a:pt x="5460111" y="6989445"/>
                  </a:cubicBezTo>
                  <a:cubicBezTo>
                    <a:pt x="5451221" y="7031610"/>
                    <a:pt x="5443347" y="7074027"/>
                    <a:pt x="5434711" y="7116445"/>
                  </a:cubicBezTo>
                  <a:cubicBezTo>
                    <a:pt x="5123815" y="6813804"/>
                    <a:pt x="4709160" y="6562726"/>
                    <a:pt x="4281170" y="6465951"/>
                  </a:cubicBezTo>
                  <a:cubicBezTo>
                    <a:pt x="4408170" y="6685915"/>
                    <a:pt x="4430904" y="6986016"/>
                    <a:pt x="4476624" y="7233031"/>
                  </a:cubicBezTo>
                  <a:cubicBezTo>
                    <a:pt x="4265804" y="6857112"/>
                    <a:pt x="3895726" y="6536944"/>
                    <a:pt x="3463037" y="6448679"/>
                  </a:cubicBezTo>
                  <a:cubicBezTo>
                    <a:pt x="3503296" y="6511163"/>
                    <a:pt x="3525521" y="6575679"/>
                    <a:pt x="3515361" y="6651117"/>
                  </a:cubicBezTo>
                  <a:cubicBezTo>
                    <a:pt x="3356738" y="6527547"/>
                    <a:pt x="3147061" y="6362573"/>
                    <a:pt x="2928621" y="6409817"/>
                  </a:cubicBezTo>
                  <a:cubicBezTo>
                    <a:pt x="3021839" y="6572886"/>
                    <a:pt x="3070099" y="6754241"/>
                    <a:pt x="3106421" y="6937756"/>
                  </a:cubicBezTo>
                  <a:cubicBezTo>
                    <a:pt x="2867537" y="6575285"/>
                    <a:pt x="2462426" y="6357197"/>
                    <a:pt x="2028318" y="6357366"/>
                  </a:cubicBezTo>
                  <a:cubicBezTo>
                    <a:pt x="2090780" y="6476050"/>
                    <a:pt x="2128009" y="6606375"/>
                    <a:pt x="2137665" y="6740144"/>
                  </a:cubicBezTo>
                  <a:cubicBezTo>
                    <a:pt x="2071879" y="6662675"/>
                    <a:pt x="1543940" y="6242050"/>
                    <a:pt x="1565403" y="6286373"/>
                  </a:cubicBezTo>
                  <a:cubicBezTo>
                    <a:pt x="1586867" y="6330695"/>
                    <a:pt x="1624966" y="6453124"/>
                    <a:pt x="1601725" y="6522593"/>
                  </a:cubicBezTo>
                  <a:cubicBezTo>
                    <a:pt x="1517759" y="6388285"/>
                    <a:pt x="1400344" y="6278092"/>
                    <a:pt x="1260984" y="6202807"/>
                  </a:cubicBezTo>
                  <a:cubicBezTo>
                    <a:pt x="1280923" y="6233161"/>
                    <a:pt x="1283971" y="6261608"/>
                    <a:pt x="1250316" y="6282944"/>
                  </a:cubicBezTo>
                  <a:cubicBezTo>
                    <a:pt x="1090042" y="6093333"/>
                    <a:pt x="848996" y="5976748"/>
                    <a:pt x="631445" y="5863844"/>
                  </a:cubicBezTo>
                  <a:cubicBezTo>
                    <a:pt x="752095" y="6332855"/>
                    <a:pt x="1125983" y="6786753"/>
                    <a:pt x="1567562" y="6981444"/>
                  </a:cubicBezTo>
                  <a:cubicBezTo>
                    <a:pt x="1491362" y="6978524"/>
                    <a:pt x="1415162" y="6976491"/>
                    <a:pt x="1338962" y="6971412"/>
                  </a:cubicBezTo>
                  <a:cubicBezTo>
                    <a:pt x="1492759" y="7331203"/>
                    <a:pt x="1855852" y="7569581"/>
                    <a:pt x="2236344" y="7611618"/>
                  </a:cubicBezTo>
                  <a:cubicBezTo>
                    <a:pt x="2107058" y="7690358"/>
                    <a:pt x="2009522" y="7722616"/>
                    <a:pt x="1852042" y="7734300"/>
                  </a:cubicBezTo>
                  <a:cubicBezTo>
                    <a:pt x="1694561" y="7745975"/>
                    <a:pt x="2564893" y="8119872"/>
                    <a:pt x="2682495" y="8130413"/>
                  </a:cubicBezTo>
                  <a:cubicBezTo>
                    <a:pt x="2638553" y="8297164"/>
                    <a:pt x="2381378" y="8264144"/>
                    <a:pt x="2263395" y="8255000"/>
                  </a:cubicBezTo>
                  <a:cubicBezTo>
                    <a:pt x="2448561" y="8699500"/>
                    <a:pt x="2785873" y="9106535"/>
                    <a:pt x="3245105" y="9275445"/>
                  </a:cubicBezTo>
                  <a:cubicBezTo>
                    <a:pt x="3143505" y="9369171"/>
                    <a:pt x="3016505" y="9336277"/>
                    <a:pt x="2903094" y="9285986"/>
                  </a:cubicBezTo>
                  <a:cubicBezTo>
                    <a:pt x="3263900" y="9889236"/>
                    <a:pt x="5582793" y="11028426"/>
                    <a:pt x="6703187" y="11516360"/>
                  </a:cubicBezTo>
                  <a:cubicBezTo>
                    <a:pt x="6064758" y="11278235"/>
                    <a:pt x="5339461" y="11098911"/>
                    <a:pt x="4711827" y="10954131"/>
                  </a:cubicBezTo>
                  <a:cubicBezTo>
                    <a:pt x="4724527" y="10992231"/>
                    <a:pt x="4737227" y="11031220"/>
                    <a:pt x="4749927" y="11069700"/>
                  </a:cubicBezTo>
                  <a:cubicBezTo>
                    <a:pt x="4338574" y="10932668"/>
                    <a:pt x="3861562" y="10877676"/>
                    <a:pt x="3445256" y="10956670"/>
                  </a:cubicBezTo>
                  <a:cubicBezTo>
                    <a:pt x="3658743" y="11092941"/>
                    <a:pt x="3818890" y="11335511"/>
                    <a:pt x="3974465" y="11524995"/>
                  </a:cubicBezTo>
                  <a:cubicBezTo>
                    <a:pt x="3615436" y="11289537"/>
                    <a:pt x="3144393" y="11159997"/>
                    <a:pt x="2728214" y="11247881"/>
                  </a:cubicBezTo>
                  <a:cubicBezTo>
                    <a:pt x="2792349" y="11285092"/>
                    <a:pt x="2842514" y="11331066"/>
                    <a:pt x="2867914" y="11397614"/>
                  </a:cubicBezTo>
                  <a:cubicBezTo>
                    <a:pt x="2672461" y="11353545"/>
                    <a:pt x="2413762" y="11293728"/>
                    <a:pt x="2245614" y="11414885"/>
                  </a:cubicBezTo>
                  <a:cubicBezTo>
                    <a:pt x="2402840" y="11516485"/>
                    <a:pt x="2529840" y="11650090"/>
                    <a:pt x="2647315" y="11789917"/>
                  </a:cubicBezTo>
                  <a:cubicBezTo>
                    <a:pt x="2273808" y="11575795"/>
                    <a:pt x="1816735" y="11545696"/>
                    <a:pt x="1440815" y="11707494"/>
                  </a:cubicBezTo>
                  <a:cubicBezTo>
                    <a:pt x="1549393" y="11782137"/>
                    <a:pt x="1642573" y="11876999"/>
                    <a:pt x="1715262" y="11986894"/>
                  </a:cubicBezTo>
                  <a:cubicBezTo>
                    <a:pt x="1621790" y="11946635"/>
                    <a:pt x="967105" y="11792203"/>
                    <a:pt x="1006348" y="11821794"/>
                  </a:cubicBezTo>
                  <a:cubicBezTo>
                    <a:pt x="1045590" y="11851387"/>
                    <a:pt x="1137412" y="11938000"/>
                    <a:pt x="1149858" y="12004929"/>
                  </a:cubicBezTo>
                  <a:cubicBezTo>
                    <a:pt x="1014393" y="11924209"/>
                    <a:pt x="861894" y="11876363"/>
                    <a:pt x="704596" y="11865229"/>
                  </a:cubicBezTo>
                  <a:cubicBezTo>
                    <a:pt x="736092" y="11883263"/>
                    <a:pt x="752094" y="11905869"/>
                    <a:pt x="732917" y="11936223"/>
                  </a:cubicBezTo>
                  <a:cubicBezTo>
                    <a:pt x="505079" y="11837289"/>
                    <a:pt x="241300" y="11829796"/>
                    <a:pt x="0" y="11816588"/>
                  </a:cubicBezTo>
                  <a:cubicBezTo>
                    <a:pt x="324612" y="12163679"/>
                    <a:pt x="861441" y="12403455"/>
                    <a:pt x="1335532" y="12400788"/>
                  </a:cubicBezTo>
                  <a:cubicBezTo>
                    <a:pt x="1268222" y="12426188"/>
                    <a:pt x="1201547" y="12453493"/>
                    <a:pt x="1133094" y="12476988"/>
                  </a:cubicBezTo>
                  <a:cubicBezTo>
                    <a:pt x="1435227" y="12720447"/>
                    <a:pt x="1861693" y="12784074"/>
                    <a:pt x="2211197" y="12677013"/>
                  </a:cubicBezTo>
                  <a:cubicBezTo>
                    <a:pt x="2136013" y="12791313"/>
                    <a:pt x="2066671" y="12854813"/>
                    <a:pt x="1935607" y="12923139"/>
                  </a:cubicBezTo>
                  <a:cubicBezTo>
                    <a:pt x="1804538" y="12991457"/>
                    <a:pt x="2734183" y="12979273"/>
                    <a:pt x="2841117" y="12944094"/>
                  </a:cubicBezTo>
                  <a:cubicBezTo>
                    <a:pt x="2881249" y="13099923"/>
                    <a:pt x="2642870" y="13168376"/>
                    <a:pt x="2536317" y="13204698"/>
                  </a:cubicBezTo>
                  <a:cubicBezTo>
                    <a:pt x="2905506" y="13507465"/>
                    <a:pt x="3388487" y="13721460"/>
                    <a:pt x="3865753" y="13691108"/>
                  </a:cubicBezTo>
                  <a:cubicBezTo>
                    <a:pt x="3821684" y="13807441"/>
                    <a:pt x="3695954" y="13827506"/>
                    <a:pt x="3574288" y="13827761"/>
                  </a:cubicBezTo>
                  <a:cubicBezTo>
                    <a:pt x="4270121" y="14260323"/>
                    <a:pt x="7182231" y="13564998"/>
                    <a:pt x="7936230" y="13520294"/>
                  </a:cubicBezTo>
                  <a:cubicBezTo>
                    <a:pt x="7278498" y="13628117"/>
                    <a:pt x="6160262" y="13995781"/>
                    <a:pt x="5645277" y="14503274"/>
                  </a:cubicBezTo>
                  <a:cubicBezTo>
                    <a:pt x="5750052" y="14479907"/>
                    <a:pt x="5862193" y="14472794"/>
                    <a:pt x="5922645" y="14564362"/>
                  </a:cubicBezTo>
                  <a:cubicBezTo>
                    <a:pt x="5505958" y="14630783"/>
                    <a:pt x="5131689" y="14908913"/>
                    <a:pt x="4872736" y="15241146"/>
                  </a:cubicBezTo>
                  <a:cubicBezTo>
                    <a:pt x="4971288" y="15251813"/>
                    <a:pt x="5190236" y="15264513"/>
                    <a:pt x="5185664" y="15406246"/>
                  </a:cubicBezTo>
                  <a:cubicBezTo>
                    <a:pt x="5086731" y="15396721"/>
                    <a:pt x="4283964" y="15566138"/>
                    <a:pt x="4410075" y="15599921"/>
                  </a:cubicBezTo>
                  <a:cubicBezTo>
                    <a:pt x="4536184" y="15633711"/>
                    <a:pt x="4608322" y="15674724"/>
                    <a:pt x="4695190" y="15758416"/>
                  </a:cubicBezTo>
                  <a:cubicBezTo>
                    <a:pt x="4373499" y="15734032"/>
                    <a:pt x="4018788" y="15871574"/>
                    <a:pt x="3806190" y="16139416"/>
                  </a:cubicBezTo>
                  <a:cubicBezTo>
                    <a:pt x="3869690" y="16146909"/>
                    <a:pt x="3932174" y="16156942"/>
                    <a:pt x="3995293" y="16166213"/>
                  </a:cubicBezTo>
                  <a:cubicBezTo>
                    <a:pt x="3586735" y="16256510"/>
                    <a:pt x="3171190" y="16567026"/>
                    <a:pt x="2959100" y="16928213"/>
                  </a:cubicBezTo>
                  <a:cubicBezTo>
                    <a:pt x="3164459" y="16869921"/>
                    <a:pt x="3390011" y="16812389"/>
                    <a:pt x="3566923" y="16683357"/>
                  </a:cubicBezTo>
                  <a:cubicBezTo>
                    <a:pt x="3589275" y="16705836"/>
                    <a:pt x="3579623" y="16728315"/>
                    <a:pt x="3556382" y="16749905"/>
                  </a:cubicBezTo>
                  <a:cubicBezTo>
                    <a:pt x="3689461" y="16709696"/>
                    <a:pt x="3811255" y="16638839"/>
                    <a:pt x="3911982" y="16543021"/>
                  </a:cubicBezTo>
                  <a:cubicBezTo>
                    <a:pt x="3914268" y="16602838"/>
                    <a:pt x="3853308" y="16696310"/>
                    <a:pt x="3825114" y="16728949"/>
                  </a:cubicBezTo>
                  <a:cubicBezTo>
                    <a:pt x="3796920" y="16761589"/>
                    <a:pt x="4330574" y="16501619"/>
                    <a:pt x="4403218" y="16448787"/>
                  </a:cubicBezTo>
                  <a:cubicBezTo>
                    <a:pt x="4362022" y="16557464"/>
                    <a:pt x="4300227" y="16657165"/>
                    <a:pt x="4221227" y="16742411"/>
                  </a:cubicBezTo>
                  <a:cubicBezTo>
                    <a:pt x="4576827" y="16808831"/>
                    <a:pt x="4963923" y="16694150"/>
                    <a:pt x="5243958" y="16437611"/>
                  </a:cubicBezTo>
                  <a:cubicBezTo>
                    <a:pt x="5169917" y="16580867"/>
                    <a:pt x="5086605" y="16720567"/>
                    <a:pt x="4970908" y="16838423"/>
                  </a:cubicBezTo>
                  <a:cubicBezTo>
                    <a:pt x="5138675" y="16910306"/>
                    <a:pt x="5349749" y="16808579"/>
                    <a:pt x="5509515" y="16732760"/>
                  </a:cubicBezTo>
                  <a:cubicBezTo>
                    <a:pt x="5499736" y="16795117"/>
                    <a:pt x="5465827" y="16844394"/>
                    <a:pt x="5417821" y="16888844"/>
                  </a:cubicBezTo>
                  <a:cubicBezTo>
                    <a:pt x="5793233" y="16883763"/>
                    <a:pt x="6173598" y="16680945"/>
                    <a:pt x="6436869" y="16408530"/>
                  </a:cubicBezTo>
                  <a:cubicBezTo>
                    <a:pt x="6339714" y="16601824"/>
                    <a:pt x="6249036" y="16841727"/>
                    <a:pt x="6091683" y="17000477"/>
                  </a:cubicBezTo>
                  <a:cubicBezTo>
                    <a:pt x="6465444" y="16987777"/>
                    <a:pt x="6865367" y="16848077"/>
                    <a:pt x="7193027" y="16650084"/>
                  </a:cubicBezTo>
                  <a:cubicBezTo>
                    <a:pt x="7189344" y="16685772"/>
                    <a:pt x="7185533" y="16721331"/>
                    <a:pt x="7182613" y="16757019"/>
                  </a:cubicBezTo>
                  <a:cubicBezTo>
                    <a:pt x="7821169" y="16449807"/>
                    <a:pt x="8368666" y="16016863"/>
                    <a:pt x="8930641" y="15587095"/>
                  </a:cubicBezTo>
                  <a:cubicBezTo>
                    <a:pt x="8623428" y="15915771"/>
                    <a:pt x="8165466" y="16187806"/>
                    <a:pt x="8132192" y="16664056"/>
                  </a:cubicBezTo>
                  <a:cubicBezTo>
                    <a:pt x="8178039" y="16608430"/>
                    <a:pt x="8235951" y="16558265"/>
                    <a:pt x="8313929" y="16580490"/>
                  </a:cubicBezTo>
                  <a:cubicBezTo>
                    <a:pt x="8118476" y="16787754"/>
                    <a:pt x="8049769" y="17086966"/>
                    <a:pt x="8070724" y="17366239"/>
                  </a:cubicBezTo>
                  <a:cubicBezTo>
                    <a:pt x="8129905" y="17330806"/>
                    <a:pt x="8255763" y="17246732"/>
                    <a:pt x="8322945" y="17322043"/>
                  </a:cubicBezTo>
                  <a:cubicBezTo>
                    <a:pt x="8264272" y="17358111"/>
                    <a:pt x="7907910" y="17779243"/>
                    <a:pt x="7993380" y="17743937"/>
                  </a:cubicBezTo>
                  <a:cubicBezTo>
                    <a:pt x="8066642" y="17711212"/>
                    <a:pt x="8147332" y="17698715"/>
                    <a:pt x="8227061" y="17707742"/>
                  </a:cubicBezTo>
                  <a:cubicBezTo>
                    <a:pt x="8039101" y="17828520"/>
                    <a:pt x="7912354" y="18046832"/>
                    <a:pt x="7927214" y="18273908"/>
                  </a:cubicBezTo>
                  <a:cubicBezTo>
                    <a:pt x="7965314" y="18251429"/>
                    <a:pt x="8004811" y="18230728"/>
                    <a:pt x="8043927" y="18209392"/>
                  </a:cubicBezTo>
                  <a:cubicBezTo>
                    <a:pt x="7864476" y="18425292"/>
                    <a:pt x="7789165" y="18758667"/>
                    <a:pt x="7850379" y="19033750"/>
                  </a:cubicBezTo>
                  <a:cubicBezTo>
                    <a:pt x="7934199" y="18918434"/>
                    <a:pt x="8029449" y="18795116"/>
                    <a:pt x="8063104" y="18654909"/>
                  </a:cubicBezTo>
                  <a:cubicBezTo>
                    <a:pt x="8086345" y="18657322"/>
                    <a:pt x="8092314" y="18672817"/>
                    <a:pt x="8089901" y="18693772"/>
                  </a:cubicBezTo>
                  <a:cubicBezTo>
                    <a:pt x="8142813" y="18618446"/>
                    <a:pt x="8175043" y="18530559"/>
                    <a:pt x="8183373" y="18438884"/>
                  </a:cubicBezTo>
                  <a:cubicBezTo>
                    <a:pt x="8213979" y="18468983"/>
                    <a:pt x="8226426" y="18542516"/>
                    <a:pt x="8226933" y="18571091"/>
                  </a:cubicBezTo>
                  <a:cubicBezTo>
                    <a:pt x="8227442" y="18599666"/>
                    <a:pt x="8392033" y="18243812"/>
                    <a:pt x="8406130" y="18186408"/>
                  </a:cubicBezTo>
                  <a:cubicBezTo>
                    <a:pt x="8436532" y="18258324"/>
                    <a:pt x="8451584" y="18335797"/>
                    <a:pt x="8450326" y="18413865"/>
                  </a:cubicBezTo>
                  <a:cubicBezTo>
                    <a:pt x="8676875" y="18301855"/>
                    <a:pt x="8831279" y="18082726"/>
                    <a:pt x="8860536" y="17831698"/>
                  </a:cubicBezTo>
                  <a:cubicBezTo>
                    <a:pt x="8890127" y="17936473"/>
                    <a:pt x="8912987" y="18043280"/>
                    <a:pt x="8907526" y="18152373"/>
                  </a:cubicBezTo>
                  <a:cubicBezTo>
                    <a:pt x="9034526" y="18119860"/>
                    <a:pt x="9100185" y="17979653"/>
                    <a:pt x="9150350" y="17874242"/>
                  </a:cubicBezTo>
                  <a:cubicBezTo>
                    <a:pt x="9173726" y="17909113"/>
                    <a:pt x="9183112" y="17951507"/>
                    <a:pt x="9176639" y="17992987"/>
                  </a:cubicBezTo>
                  <a:cubicBezTo>
                    <a:pt x="9379839" y="17834618"/>
                    <a:pt x="9488424" y="17571855"/>
                    <a:pt x="9499092" y="17321665"/>
                  </a:cubicBezTo>
                  <a:cubicBezTo>
                    <a:pt x="9540622" y="17462001"/>
                    <a:pt x="9608439" y="17623799"/>
                    <a:pt x="9600692" y="17771118"/>
                  </a:cubicBezTo>
                  <a:cubicBezTo>
                    <a:pt x="9799066" y="17609448"/>
                    <a:pt x="9949435" y="17371195"/>
                    <a:pt x="10031857" y="17132943"/>
                  </a:cubicBezTo>
                  <a:cubicBezTo>
                    <a:pt x="10047225" y="17152882"/>
                    <a:pt x="10062718" y="17172949"/>
                    <a:pt x="10078466" y="17192506"/>
                  </a:cubicBezTo>
                  <a:cubicBezTo>
                    <a:pt x="10277475" y="16768707"/>
                    <a:pt x="10662666" y="16055220"/>
                    <a:pt x="10760075" y="15599798"/>
                  </a:cubicBezTo>
                  <a:cubicBezTo>
                    <a:pt x="10760075" y="15599798"/>
                    <a:pt x="10836275" y="16717398"/>
                    <a:pt x="11039475" y="16920598"/>
                  </a:cubicBezTo>
                  <a:lnTo>
                    <a:pt x="11064875" y="16742798"/>
                  </a:lnTo>
                  <a:cubicBezTo>
                    <a:pt x="11064875" y="16742798"/>
                    <a:pt x="11153775" y="17263498"/>
                    <a:pt x="11268075" y="17403198"/>
                  </a:cubicBezTo>
                  <a:cubicBezTo>
                    <a:pt x="11268075" y="17403198"/>
                    <a:pt x="11471275" y="16768198"/>
                    <a:pt x="11649075" y="16526898"/>
                  </a:cubicBezTo>
                  <a:cubicBezTo>
                    <a:pt x="11826856" y="16285584"/>
                    <a:pt x="11814175" y="15955398"/>
                    <a:pt x="11864975" y="15790298"/>
                  </a:cubicBezTo>
                  <a:cubicBezTo>
                    <a:pt x="11915767" y="15625195"/>
                    <a:pt x="11953875" y="15053698"/>
                    <a:pt x="11776075" y="14583798"/>
                  </a:cubicBezTo>
                  <a:cubicBezTo>
                    <a:pt x="11598239" y="14113912"/>
                    <a:pt x="11674475" y="13872598"/>
                    <a:pt x="11674475" y="13872598"/>
                  </a:cubicBezTo>
                  <a:lnTo>
                    <a:pt x="11699875" y="13326498"/>
                  </a:lnTo>
                  <a:lnTo>
                    <a:pt x="12286488" y="13618598"/>
                  </a:lnTo>
                  <a:cubicBezTo>
                    <a:pt x="12694793" y="13797287"/>
                    <a:pt x="13122021" y="14043540"/>
                    <a:pt x="13577315" y="14057764"/>
                  </a:cubicBezTo>
                  <a:cubicBezTo>
                    <a:pt x="13536295" y="14040746"/>
                    <a:pt x="13482574" y="14022457"/>
                    <a:pt x="13477494" y="13972039"/>
                  </a:cubicBezTo>
                  <a:cubicBezTo>
                    <a:pt x="13701649" y="14053065"/>
                    <a:pt x="13911960" y="14078338"/>
                    <a:pt x="14147800" y="14039983"/>
                  </a:cubicBezTo>
                  <a:cubicBezTo>
                    <a:pt x="14108430" y="14016234"/>
                    <a:pt x="14020800" y="13979531"/>
                    <a:pt x="14058900" y="13924032"/>
                  </a:cubicBezTo>
                  <a:cubicBezTo>
                    <a:pt x="14097000" y="13944606"/>
                    <a:pt x="14471523" y="14052810"/>
                    <a:pt x="14464030" y="14023220"/>
                  </a:cubicBezTo>
                  <a:cubicBezTo>
                    <a:pt x="14456538" y="13993630"/>
                    <a:pt x="14389481" y="13963149"/>
                    <a:pt x="14390370" y="13916921"/>
                  </a:cubicBezTo>
                  <a:cubicBezTo>
                    <a:pt x="14574901" y="13997312"/>
                    <a:pt x="14761590" y="13976865"/>
                    <a:pt x="14953487" y="13925176"/>
                  </a:cubicBezTo>
                  <a:cubicBezTo>
                    <a:pt x="14924785" y="13913746"/>
                    <a:pt x="14897226" y="13900665"/>
                    <a:pt x="14869668" y="13886441"/>
                  </a:cubicBezTo>
                  <a:cubicBezTo>
                    <a:pt x="15133065" y="13909935"/>
                    <a:pt x="15391510" y="13856088"/>
                    <a:pt x="15646273" y="13792333"/>
                  </a:cubicBezTo>
                  <a:cubicBezTo>
                    <a:pt x="15534639" y="13766933"/>
                    <a:pt x="15423260" y="13731246"/>
                    <a:pt x="15310358" y="13714482"/>
                  </a:cubicBezTo>
                  <a:cubicBezTo>
                    <a:pt x="15310358" y="13699750"/>
                    <a:pt x="15323058" y="13699370"/>
                    <a:pt x="15334996" y="13699243"/>
                  </a:cubicBezTo>
                  <a:cubicBezTo>
                    <a:pt x="15268015" y="13675480"/>
                    <a:pt x="15197404" y="13663575"/>
                    <a:pt x="15126334" y="13664064"/>
                  </a:cubicBezTo>
                  <a:cubicBezTo>
                    <a:pt x="15117318" y="13632568"/>
                    <a:pt x="15235300" y="13653776"/>
                    <a:pt x="15203550" y="13628630"/>
                  </a:cubicBezTo>
                  <a:cubicBezTo>
                    <a:pt x="15171800" y="13603484"/>
                    <a:pt x="14952216" y="13572116"/>
                    <a:pt x="14883256" y="13575671"/>
                  </a:cubicBezTo>
                  <a:cubicBezTo>
                    <a:pt x="14934944" y="13551033"/>
                    <a:pt x="14997556" y="13539603"/>
                    <a:pt x="15056865" y="13531093"/>
                  </a:cubicBezTo>
                  <a:cubicBezTo>
                    <a:pt x="14887067" y="13418699"/>
                    <a:pt x="14707488" y="13381614"/>
                    <a:pt x="14505431" y="13387456"/>
                  </a:cubicBezTo>
                  <a:cubicBezTo>
                    <a:pt x="14587320" y="13359845"/>
                    <a:pt x="14671776" y="13340528"/>
                    <a:pt x="14757526" y="13329797"/>
                  </a:cubicBezTo>
                  <a:cubicBezTo>
                    <a:pt x="14681326" y="13263249"/>
                    <a:pt x="14578583" y="13251692"/>
                    <a:pt x="14481936" y="13237341"/>
                  </a:cubicBezTo>
                  <a:cubicBezTo>
                    <a:pt x="14510232" y="13222156"/>
                    <a:pt x="14541660" y="13213724"/>
                    <a:pt x="14573757" y="13212704"/>
                  </a:cubicBezTo>
                  <a:cubicBezTo>
                    <a:pt x="14370557" y="13127867"/>
                    <a:pt x="14173071" y="13118342"/>
                    <a:pt x="13956792" y="13147044"/>
                  </a:cubicBezTo>
                  <a:cubicBezTo>
                    <a:pt x="14068552" y="13101324"/>
                    <a:pt x="14176629" y="13054081"/>
                    <a:pt x="14295628" y="13030078"/>
                  </a:cubicBezTo>
                  <a:cubicBezTo>
                    <a:pt x="14155088" y="12982431"/>
                    <a:pt x="14007654" y="12958273"/>
                    <a:pt x="13859256" y="12958576"/>
                  </a:cubicBezTo>
                  <a:cubicBezTo>
                    <a:pt x="14349349" y="12921111"/>
                    <a:pt x="15185898" y="12796397"/>
                    <a:pt x="15535656" y="12706100"/>
                  </a:cubicBezTo>
                  <a:cubicBezTo>
                    <a:pt x="15521051" y="12688447"/>
                    <a:pt x="15506066" y="12671175"/>
                    <a:pt x="15491206" y="12653904"/>
                  </a:cubicBezTo>
                  <a:cubicBezTo>
                    <a:pt x="15713965" y="12621392"/>
                    <a:pt x="15948406" y="12528047"/>
                    <a:pt x="16123540" y="12378313"/>
                  </a:cubicBezTo>
                  <a:cubicBezTo>
                    <a:pt x="15992856" y="12360025"/>
                    <a:pt x="15862302" y="12270998"/>
                    <a:pt x="15746223" y="12209276"/>
                  </a:cubicBezTo>
                  <a:cubicBezTo>
                    <a:pt x="15967585" y="12243312"/>
                    <a:pt x="16216123" y="12191496"/>
                    <a:pt x="16389479" y="12036937"/>
                  </a:cubicBezTo>
                  <a:cubicBezTo>
                    <a:pt x="16351788" y="12035358"/>
                    <a:pt x="16316105" y="12019514"/>
                    <a:pt x="16289657" y="11992614"/>
                  </a:cubicBezTo>
                  <a:cubicBezTo>
                    <a:pt x="16391257" y="11965945"/>
                    <a:pt x="16524734" y="11931528"/>
                    <a:pt x="16574519" y="11823196"/>
                  </a:cubicBezTo>
                  <a:cubicBezTo>
                    <a:pt x="16477999" y="11809099"/>
                    <a:pt x="16388082" y="11769983"/>
                    <a:pt x="16301087" y="11725153"/>
                  </a:cubicBezTo>
                  <a:cubicBezTo>
                    <a:pt x="16527388" y="11742114"/>
                    <a:pt x="16746471" y="11641331"/>
                    <a:pt x="16880842" y="11458453"/>
                  </a:cubicBezTo>
                  <a:cubicBezTo>
                    <a:pt x="16811961" y="11445806"/>
                    <a:pt x="16746525" y="11418757"/>
                    <a:pt x="16688819" y="11379078"/>
                  </a:cubicBezTo>
                  <a:cubicBezTo>
                    <a:pt x="16741524" y="11376537"/>
                    <a:pt x="17081503" y="11290812"/>
                    <a:pt x="17057119" y="11285351"/>
                  </a:cubicBezTo>
                  <a:cubicBezTo>
                    <a:pt x="17032734" y="11279892"/>
                    <a:pt x="16969742" y="11255887"/>
                    <a:pt x="16948406" y="11223248"/>
                  </a:cubicBezTo>
                  <a:cubicBezTo>
                    <a:pt x="17029678" y="11232259"/>
                    <a:pt x="17111883" y="11219411"/>
                    <a:pt x="17186529" y="11186033"/>
                  </a:cubicBezTo>
                  <a:close/>
                  <a:moveTo>
                    <a:pt x="13119100" y="8439785"/>
                  </a:moveTo>
                  <a:cubicBezTo>
                    <a:pt x="13186663" y="8180070"/>
                    <a:pt x="13243940" y="7943088"/>
                    <a:pt x="13286739" y="7741285"/>
                  </a:cubicBezTo>
                  <a:cubicBezTo>
                    <a:pt x="13629639" y="6115685"/>
                    <a:pt x="14620239" y="3524885"/>
                    <a:pt x="14620239" y="3524885"/>
                  </a:cubicBezTo>
                  <a:lnTo>
                    <a:pt x="13119100" y="8439785"/>
                  </a:lnTo>
                  <a:cubicBezTo>
                    <a:pt x="12644120" y="10265156"/>
                    <a:pt x="11661140" y="13214986"/>
                    <a:pt x="11661140" y="13214986"/>
                  </a:cubicBezTo>
                  <a:moveTo>
                    <a:pt x="10213340" y="553085"/>
                  </a:moveTo>
                  <a:lnTo>
                    <a:pt x="10937240" y="7426198"/>
                  </a:lnTo>
                  <a:cubicBezTo>
                    <a:pt x="11281537" y="10369550"/>
                    <a:pt x="11546840" y="13214986"/>
                    <a:pt x="11546840" y="13214986"/>
                  </a:cubicBezTo>
                  <a:lnTo>
                    <a:pt x="10937240" y="7426199"/>
                  </a:lnTo>
                  <a:cubicBezTo>
                    <a:pt x="10905998" y="7158482"/>
                    <a:pt x="10905998" y="7158482"/>
                    <a:pt x="10873740" y="6890386"/>
                  </a:cubicBezTo>
                  <a:cubicBezTo>
                    <a:pt x="10535666" y="4066413"/>
                    <a:pt x="10111359" y="1336294"/>
                    <a:pt x="10213848" y="552450"/>
                  </a:cubicBezTo>
                  <a:moveTo>
                    <a:pt x="1399540" y="12122785"/>
                  </a:moveTo>
                  <a:cubicBezTo>
                    <a:pt x="2263140" y="12033885"/>
                    <a:pt x="11343640" y="13443586"/>
                    <a:pt x="11343640" y="13443586"/>
                  </a:cubicBezTo>
                  <a:moveTo>
                    <a:pt x="4396740" y="16351886"/>
                  </a:moveTo>
                  <a:lnTo>
                    <a:pt x="11254740" y="13557886"/>
                  </a:lnTo>
                  <a:cubicBezTo>
                    <a:pt x="11254740" y="13557886"/>
                    <a:pt x="4778248" y="16313150"/>
                    <a:pt x="4397248" y="16351250"/>
                  </a:cubicBezTo>
                  <a:moveTo>
                    <a:pt x="8308340" y="18104486"/>
                  </a:moveTo>
                  <a:cubicBezTo>
                    <a:pt x="9349740" y="16085186"/>
                    <a:pt x="11343640" y="13684886"/>
                    <a:pt x="11343640" y="13684886"/>
                  </a:cubicBezTo>
                  <a:moveTo>
                    <a:pt x="11343640" y="16529686"/>
                  </a:moveTo>
                  <a:lnTo>
                    <a:pt x="11394440" y="13773786"/>
                  </a:lnTo>
                  <a:cubicBezTo>
                    <a:pt x="11394440" y="13773786"/>
                    <a:pt x="11433048" y="16236950"/>
                    <a:pt x="11344148" y="16529050"/>
                  </a:cubicBezTo>
                  <a:moveTo>
                    <a:pt x="1729740" y="6636386"/>
                  </a:moveTo>
                  <a:cubicBezTo>
                    <a:pt x="1983740" y="6737986"/>
                    <a:pt x="11432540" y="13341986"/>
                    <a:pt x="11432540" y="13341986"/>
                  </a:cubicBezTo>
                  <a:moveTo>
                    <a:pt x="5196840" y="2661286"/>
                  </a:moveTo>
                  <a:lnTo>
                    <a:pt x="11432540" y="13176886"/>
                  </a:lnTo>
                  <a:cubicBezTo>
                    <a:pt x="11432540" y="13176886"/>
                    <a:pt x="5349748" y="3079750"/>
                    <a:pt x="5197348" y="2660650"/>
                  </a:cubicBezTo>
                  <a:moveTo>
                    <a:pt x="11643360" y="13291438"/>
                  </a:moveTo>
                  <a:lnTo>
                    <a:pt x="11598148" y="13341350"/>
                  </a:lnTo>
                  <a:lnTo>
                    <a:pt x="11641836" y="13291947"/>
                  </a:lnTo>
                  <a:lnTo>
                    <a:pt x="11496548" y="13341350"/>
                  </a:lnTo>
                  <a:lnTo>
                    <a:pt x="11648948" y="13283692"/>
                  </a:lnTo>
                  <a:cubicBezTo>
                    <a:pt x="12123420" y="12747117"/>
                    <a:pt x="15773019" y="8624315"/>
                    <a:pt x="16271748" y="8185150"/>
                  </a:cubicBezTo>
                  <a:lnTo>
                    <a:pt x="11650980" y="13282930"/>
                  </a:lnTo>
                  <a:lnTo>
                    <a:pt x="15966948" y="11652250"/>
                  </a:lnTo>
                  <a:cubicBezTo>
                    <a:pt x="15240636" y="12054459"/>
                    <a:pt x="12331700" y="13056363"/>
                    <a:pt x="11643360" y="13291438"/>
                  </a:cubicBezTo>
                  <a:close/>
                </a:path>
              </a:pathLst>
            </a:custGeom>
            <a:blipFill dpi="0" rotWithShape="0">
              <a:blip r:embed="rId76" cstate="screen"/>
              <a:srcRect/>
              <a:stretch>
                <a:fillRect l="-20000" r="-20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45" name="PA-椭圆 14"/>
            <p:cNvSpPr/>
            <p:nvPr>
              <p:custDataLst>
                <p:tags r:id="rId61"/>
              </p:custDataLst>
            </p:nvPr>
          </p:nvSpPr>
          <p:spPr>
            <a:xfrm rot="822341">
              <a:off x="2060" y="5366"/>
              <a:ext cx="86" cy="123"/>
            </a:xfrm>
            <a:prstGeom prst="ellipse">
              <a:avLst/>
            </a:prstGeom>
            <a:blipFill dpi="0" rotWithShape="0">
              <a:blip r:embed="rId76" cstate="screen"/>
              <a:srcRect/>
              <a:stretch>
                <a:fillRect l="-2119000" t="-1482000" r="-1548000" b="-473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6" name="文本框 145"/>
          <p:cNvSpPr txBox="1"/>
          <p:nvPr/>
        </p:nvSpPr>
        <p:spPr>
          <a:xfrm>
            <a:off x="2616200" y="3009900"/>
            <a:ext cx="3086100" cy="521970"/>
          </a:xfrm>
          <a:prstGeom prst="rect">
            <a:avLst/>
          </a:prstGeom>
          <a:noFill/>
        </p:spPr>
        <p:txBody>
          <a:bodyPr wrap="square" rtlCol="0">
            <a:spAutoFit/>
          </a:bodyPr>
          <a:lstStyle/>
          <a:p>
            <a:r>
              <a:rPr lang="en-US" altLang="zh-CN" sz="2800" b="1" i="1">
                <a:latin typeface="Times New Roman" panose="02020603050405020304" pitchFamily="18" charset="0"/>
                <a:cs typeface="Times New Roman" panose="02020603050405020304" pitchFamily="18" charset="0"/>
              </a:rPr>
              <a:t>Self-introduction</a:t>
            </a:r>
          </a:p>
        </p:txBody>
      </p:sp>
      <p:grpSp>
        <p:nvGrpSpPr>
          <p:cNvPr id="182" name="组合 181"/>
          <p:cNvGrpSpPr/>
          <p:nvPr>
            <p:custDataLst>
              <p:tags r:id="rId3"/>
            </p:custDataLst>
          </p:nvPr>
        </p:nvGrpSpPr>
        <p:grpSpPr>
          <a:xfrm>
            <a:off x="589280" y="4471035"/>
            <a:ext cx="1583690" cy="1664970"/>
            <a:chOff x="745" y="5777"/>
            <a:chExt cx="2731" cy="3256"/>
          </a:xfrm>
        </p:grpSpPr>
        <p:sp>
          <p:nvSpPr>
            <p:cNvPr id="183" name="PA-任意多边形 1150"/>
            <p:cNvSpPr/>
            <p:nvPr>
              <p:custDataLst>
                <p:tags r:id="rId37"/>
              </p:custDataLst>
            </p:nvPr>
          </p:nvSpPr>
          <p:spPr>
            <a:xfrm>
              <a:off x="1285" y="6282"/>
              <a:ext cx="1676" cy="2091"/>
            </a:xfrm>
            <a:custGeom>
              <a:avLst/>
              <a:gdLst/>
              <a:ahLst/>
              <a:cxnLst/>
              <a:rect l="0" t="0" r="0" b="0"/>
              <a:pathLst>
                <a:path w="5828920" h="7269100">
                  <a:moveTo>
                    <a:pt x="5826506" y="2910840"/>
                  </a:moveTo>
                  <a:cubicBezTo>
                    <a:pt x="5824728" y="1302385"/>
                    <a:pt x="4519295" y="0"/>
                    <a:pt x="2910840" y="2540"/>
                  </a:cubicBezTo>
                  <a:cubicBezTo>
                    <a:pt x="1302384" y="5067"/>
                    <a:pt x="0" y="1309751"/>
                    <a:pt x="2540" y="2918206"/>
                  </a:cubicBezTo>
                  <a:cubicBezTo>
                    <a:pt x="4445" y="4964557"/>
                    <a:pt x="1868043" y="5322316"/>
                    <a:pt x="1870329" y="7269099"/>
                  </a:cubicBezTo>
                  <a:lnTo>
                    <a:pt x="4049141" y="7266559"/>
                  </a:lnTo>
                  <a:cubicBezTo>
                    <a:pt x="4046855" y="5319776"/>
                    <a:pt x="5828919" y="5017389"/>
                    <a:pt x="5826506" y="2910840"/>
                  </a:cubicBezTo>
                  <a:close/>
                </a:path>
              </a:pathLst>
            </a:custGeom>
            <a:blipFill dpi="0" rotWithShape="0">
              <a:blip r:embed="rId77" cstate="screen"/>
              <a:srcRect/>
              <a:stretch>
                <a:fillRect l="-32000" t="-46000" r="-31000" b="-53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PA-任意多边形 1151"/>
            <p:cNvSpPr/>
            <p:nvPr>
              <p:custDataLst>
                <p:tags r:id="rId38"/>
              </p:custDataLst>
            </p:nvPr>
          </p:nvSpPr>
          <p:spPr>
            <a:xfrm>
              <a:off x="1351" y="6366"/>
              <a:ext cx="759" cy="1923"/>
            </a:xfrm>
            <a:custGeom>
              <a:avLst/>
              <a:gdLst/>
              <a:ahLst/>
              <a:cxnLst/>
              <a:rect l="0" t="0" r="0" b="0"/>
              <a:pathLst>
                <a:path w="2640331" h="6685789">
                  <a:moveTo>
                    <a:pt x="1651" y="2682113"/>
                  </a:moveTo>
                  <a:cubicBezTo>
                    <a:pt x="3810" y="4565523"/>
                    <a:pt x="1671193" y="4901692"/>
                    <a:pt x="1789430" y="6685788"/>
                  </a:cubicBezTo>
                  <a:lnTo>
                    <a:pt x="2640330" y="6684772"/>
                  </a:lnTo>
                  <a:lnTo>
                    <a:pt x="2640330" y="0"/>
                  </a:lnTo>
                  <a:cubicBezTo>
                    <a:pt x="1177925" y="22352"/>
                    <a:pt x="0" y="1214882"/>
                    <a:pt x="1651" y="2682113"/>
                  </a:cubicBezTo>
                  <a:close/>
                </a:path>
              </a:pathLst>
            </a:custGeom>
            <a:blipFill dpi="0" rotWithShape="0">
              <a:blip r:embed="rId77" cstate="screen"/>
              <a:srcRect/>
              <a:stretch>
                <a:fillRect l="-80000" t="-54000" r="-180000" b="-6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PA-任意多边形 1152"/>
            <p:cNvSpPr/>
            <p:nvPr>
              <p:custDataLst>
                <p:tags r:id="rId39"/>
              </p:custDataLst>
            </p:nvPr>
          </p:nvSpPr>
          <p:spPr>
            <a:xfrm>
              <a:off x="2111" y="6365"/>
              <a:ext cx="783" cy="1923"/>
            </a:xfrm>
            <a:custGeom>
              <a:avLst/>
              <a:gdLst/>
              <a:ahLst/>
              <a:cxnLst/>
              <a:rect l="0" t="0" r="0" b="0"/>
              <a:pathLst>
                <a:path w="2722881" h="6686932">
                  <a:moveTo>
                    <a:pt x="2720721" y="2678811"/>
                  </a:moveTo>
                  <a:cubicBezTo>
                    <a:pt x="2719324" y="1198245"/>
                    <a:pt x="1517904" y="0"/>
                    <a:pt x="38100" y="1651"/>
                  </a:cubicBezTo>
                  <a:cubicBezTo>
                    <a:pt x="25400" y="1651"/>
                    <a:pt x="12700" y="1651"/>
                    <a:pt x="0" y="1651"/>
                  </a:cubicBezTo>
                  <a:lnTo>
                    <a:pt x="0" y="6686931"/>
                  </a:lnTo>
                  <a:lnTo>
                    <a:pt x="1035177" y="6685787"/>
                  </a:lnTo>
                  <a:cubicBezTo>
                    <a:pt x="1138682" y="4881626"/>
                    <a:pt x="2722880" y="4616323"/>
                    <a:pt x="2720721" y="2678811"/>
                  </a:cubicBezTo>
                  <a:close/>
                </a:path>
              </a:pathLst>
            </a:custGeom>
            <a:blipFill dpi="0" rotWithShape="0">
              <a:blip r:embed="rId77" cstate="screen"/>
              <a:srcRect/>
              <a:stretch>
                <a:fillRect l="-174000" t="-54000" r="-74000" b="-6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PA-任意多边形 1153"/>
            <p:cNvSpPr/>
            <p:nvPr>
              <p:custDataLst>
                <p:tags r:id="rId40"/>
              </p:custDataLst>
            </p:nvPr>
          </p:nvSpPr>
          <p:spPr>
            <a:xfrm>
              <a:off x="1702" y="7329"/>
              <a:ext cx="291" cy="871"/>
            </a:xfrm>
            <a:custGeom>
              <a:avLst/>
              <a:gdLst/>
              <a:ahLst/>
              <a:cxnLst/>
              <a:rect l="0" t="0" r="0" b="0"/>
              <a:pathLst>
                <a:path w="1012824" h="3028926">
                  <a:moveTo>
                    <a:pt x="904974" y="3028901"/>
                  </a:moveTo>
                  <a:cubicBezTo>
                    <a:pt x="861635" y="3028896"/>
                    <a:pt x="823570" y="3000113"/>
                    <a:pt x="811756" y="2958416"/>
                  </a:cubicBezTo>
                  <a:lnTo>
                    <a:pt x="10894" y="132666"/>
                  </a:lnTo>
                  <a:cubicBezTo>
                    <a:pt x="0" y="98894"/>
                    <a:pt x="8411" y="61869"/>
                    <a:pt x="32826" y="36119"/>
                  </a:cubicBezTo>
                  <a:cubicBezTo>
                    <a:pt x="57242" y="10369"/>
                    <a:pt x="93767" y="0"/>
                    <a:pt x="128070" y="9082"/>
                  </a:cubicBezTo>
                  <a:cubicBezTo>
                    <a:pt x="162373" y="18164"/>
                    <a:pt x="188983" y="45248"/>
                    <a:pt x="197457" y="79707"/>
                  </a:cubicBezTo>
                  <a:lnTo>
                    <a:pt x="998319" y="2905457"/>
                  </a:lnTo>
                  <a:cubicBezTo>
                    <a:pt x="1012823" y="2956999"/>
                    <a:pt x="982890" y="3010561"/>
                    <a:pt x="931390" y="3025218"/>
                  </a:cubicBezTo>
                  <a:cubicBezTo>
                    <a:pt x="922802" y="3027685"/>
                    <a:pt x="913909" y="3028925"/>
                    <a:pt x="904974" y="3028901"/>
                  </a:cubicBezTo>
                  <a:close/>
                </a:path>
              </a:pathLst>
            </a:custGeom>
            <a:blipFill dpi="0" rotWithShape="0">
              <a:blip r:embed="rId77" cstate="screen"/>
              <a:srcRect/>
              <a:stretch>
                <a:fillRect l="-328000" t="-229000" r="-509000" b="-14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PA-任意多边形 1154"/>
            <p:cNvSpPr/>
            <p:nvPr>
              <p:custDataLst>
                <p:tags r:id="rId41"/>
              </p:custDataLst>
            </p:nvPr>
          </p:nvSpPr>
          <p:spPr>
            <a:xfrm>
              <a:off x="2280" y="7329"/>
              <a:ext cx="263" cy="871"/>
            </a:xfrm>
            <a:custGeom>
              <a:avLst/>
              <a:gdLst/>
              <a:ahLst/>
              <a:cxnLst/>
              <a:rect l="0" t="0" r="0" b="0"/>
              <a:pathLst>
                <a:path w="915825" h="3028808">
                  <a:moveTo>
                    <a:pt x="107116" y="3028764"/>
                  </a:moveTo>
                  <a:cubicBezTo>
                    <a:pt x="99159" y="3028775"/>
                    <a:pt x="91229" y="3027838"/>
                    <a:pt x="83494" y="3025971"/>
                  </a:cubicBezTo>
                  <a:cubicBezTo>
                    <a:pt x="31577" y="3012919"/>
                    <a:pt x="0" y="2960328"/>
                    <a:pt x="12882" y="2908368"/>
                  </a:cubicBezTo>
                  <a:lnTo>
                    <a:pt x="717986" y="82618"/>
                  </a:lnTo>
                  <a:cubicBezTo>
                    <a:pt x="725456" y="48025"/>
                    <a:pt x="751168" y="20242"/>
                    <a:pt x="785080" y="10121"/>
                  </a:cubicBezTo>
                  <a:cubicBezTo>
                    <a:pt x="818993" y="0"/>
                    <a:pt x="855726" y="9147"/>
                    <a:pt x="880933" y="33988"/>
                  </a:cubicBezTo>
                  <a:cubicBezTo>
                    <a:pt x="906141" y="58829"/>
                    <a:pt x="915824" y="95424"/>
                    <a:pt x="906200" y="129481"/>
                  </a:cubicBezTo>
                  <a:lnTo>
                    <a:pt x="201350" y="2955231"/>
                  </a:lnTo>
                  <a:cubicBezTo>
                    <a:pt x="190557" y="2998477"/>
                    <a:pt x="151688" y="3028807"/>
                    <a:pt x="107116" y="3028764"/>
                  </a:cubicBezTo>
                  <a:close/>
                </a:path>
              </a:pathLst>
            </a:custGeom>
            <a:blipFill dpi="0" rotWithShape="0">
              <a:blip r:embed="rId77" cstate="screen"/>
              <a:srcRect/>
              <a:stretch>
                <a:fillRect l="-583000" t="-229000" r="-354000" b="-14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PA-任意多边形 1155"/>
            <p:cNvSpPr/>
            <p:nvPr>
              <p:custDataLst>
                <p:tags r:id="rId42"/>
              </p:custDataLst>
            </p:nvPr>
          </p:nvSpPr>
          <p:spPr>
            <a:xfrm>
              <a:off x="1630" y="7274"/>
              <a:ext cx="205" cy="172"/>
            </a:xfrm>
            <a:custGeom>
              <a:avLst/>
              <a:gdLst/>
              <a:ahLst/>
              <a:cxnLst/>
              <a:rect l="0" t="0" r="0" b="0"/>
              <a:pathLst>
                <a:path w="711201" h="595758">
                  <a:moveTo>
                    <a:pt x="711200" y="297815"/>
                  </a:moveTo>
                  <a:cubicBezTo>
                    <a:pt x="711200" y="462915"/>
                    <a:pt x="552069" y="595757"/>
                    <a:pt x="355600" y="595757"/>
                  </a:cubicBezTo>
                  <a:cubicBezTo>
                    <a:pt x="159131" y="595757"/>
                    <a:pt x="0" y="462407"/>
                    <a:pt x="0" y="297815"/>
                  </a:cubicBezTo>
                  <a:cubicBezTo>
                    <a:pt x="0" y="133223"/>
                    <a:pt x="159131" y="0"/>
                    <a:pt x="355600" y="0"/>
                  </a:cubicBezTo>
                  <a:cubicBezTo>
                    <a:pt x="552069" y="0"/>
                    <a:pt x="711200" y="133350"/>
                    <a:pt x="711200" y="297815"/>
                  </a:cubicBezTo>
                  <a:close/>
                </a:path>
              </a:pathLst>
            </a:custGeom>
            <a:blipFill dpi="0" rotWithShape="0">
              <a:blip r:embed="rId77" cstate="screen"/>
              <a:srcRect/>
              <a:stretch>
                <a:fillRect l="-432000" t="-1133000" r="-802000" b="-1186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PA-任意多边形 1156"/>
            <p:cNvSpPr/>
            <p:nvPr>
              <p:custDataLst>
                <p:tags r:id="rId43"/>
              </p:custDataLst>
            </p:nvPr>
          </p:nvSpPr>
          <p:spPr>
            <a:xfrm>
              <a:off x="2411" y="7274"/>
              <a:ext cx="205" cy="172"/>
            </a:xfrm>
            <a:custGeom>
              <a:avLst/>
              <a:gdLst/>
              <a:ahLst/>
              <a:cxnLst/>
              <a:rect l="0" t="0" r="0" b="0"/>
              <a:pathLst>
                <a:path w="711201" h="595758">
                  <a:moveTo>
                    <a:pt x="711200" y="297815"/>
                  </a:moveTo>
                  <a:cubicBezTo>
                    <a:pt x="711200" y="462915"/>
                    <a:pt x="552069" y="595757"/>
                    <a:pt x="355600" y="595757"/>
                  </a:cubicBezTo>
                  <a:cubicBezTo>
                    <a:pt x="159131" y="595757"/>
                    <a:pt x="0" y="462407"/>
                    <a:pt x="0" y="297815"/>
                  </a:cubicBezTo>
                  <a:cubicBezTo>
                    <a:pt x="0" y="133223"/>
                    <a:pt x="159258" y="0"/>
                    <a:pt x="355600" y="0"/>
                  </a:cubicBezTo>
                  <a:cubicBezTo>
                    <a:pt x="551942" y="0"/>
                    <a:pt x="711200" y="133350"/>
                    <a:pt x="711200" y="297815"/>
                  </a:cubicBezTo>
                  <a:close/>
                </a:path>
              </a:pathLst>
            </a:custGeom>
            <a:blipFill dpi="0" rotWithShape="0">
              <a:blip r:embed="rId77" cstate="screen"/>
              <a:srcRect/>
              <a:stretch>
                <a:fillRect l="-814000" t="-1133000" r="-420000" b="-1186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PA-任意多边形 1157"/>
            <p:cNvSpPr/>
            <p:nvPr>
              <p:custDataLst>
                <p:tags r:id="rId44"/>
              </p:custDataLst>
            </p:nvPr>
          </p:nvSpPr>
          <p:spPr>
            <a:xfrm>
              <a:off x="1750" y="7166"/>
              <a:ext cx="821" cy="243"/>
            </a:xfrm>
            <a:custGeom>
              <a:avLst/>
              <a:gdLst/>
              <a:ahLst/>
              <a:cxnLst/>
              <a:rect l="0" t="0" r="0" b="0"/>
              <a:pathLst>
                <a:path w="2853943" h="843789">
                  <a:moveTo>
                    <a:pt x="86867" y="710565"/>
                  </a:moveTo>
                  <a:cubicBezTo>
                    <a:pt x="285368" y="667893"/>
                    <a:pt x="479297" y="587756"/>
                    <a:pt x="660526" y="497459"/>
                  </a:cubicBezTo>
                  <a:cubicBezTo>
                    <a:pt x="778763" y="438658"/>
                    <a:pt x="993266" y="345059"/>
                    <a:pt x="1036573" y="203835"/>
                  </a:cubicBezTo>
                  <a:cubicBezTo>
                    <a:pt x="1079884" y="62612"/>
                    <a:pt x="873251" y="7874"/>
                    <a:pt x="770508" y="17399"/>
                  </a:cubicBezTo>
                  <a:cubicBezTo>
                    <a:pt x="593470" y="33655"/>
                    <a:pt x="662177" y="224155"/>
                    <a:pt x="717168" y="325501"/>
                  </a:cubicBezTo>
                  <a:cubicBezTo>
                    <a:pt x="807592" y="492125"/>
                    <a:pt x="922146" y="680339"/>
                    <a:pt x="1105534" y="752094"/>
                  </a:cubicBezTo>
                  <a:cubicBezTo>
                    <a:pt x="1339468" y="843788"/>
                    <a:pt x="1538985" y="738124"/>
                    <a:pt x="1687193" y="556514"/>
                  </a:cubicBezTo>
                  <a:cubicBezTo>
                    <a:pt x="1762251" y="464566"/>
                    <a:pt x="1934843" y="271526"/>
                    <a:pt x="1886076" y="138049"/>
                  </a:cubicBezTo>
                  <a:cubicBezTo>
                    <a:pt x="1835276" y="0"/>
                    <a:pt x="1580386" y="102235"/>
                    <a:pt x="1538096" y="199771"/>
                  </a:cubicBezTo>
                  <a:cubicBezTo>
                    <a:pt x="1461006" y="377571"/>
                    <a:pt x="1786889" y="528955"/>
                    <a:pt x="1900299" y="586232"/>
                  </a:cubicBezTo>
                  <a:cubicBezTo>
                    <a:pt x="2186811" y="730885"/>
                    <a:pt x="2487166" y="776732"/>
                    <a:pt x="2795649" y="665607"/>
                  </a:cubicBezTo>
                  <a:cubicBezTo>
                    <a:pt x="2853942" y="644525"/>
                    <a:pt x="2828796" y="550672"/>
                    <a:pt x="2770249" y="572135"/>
                  </a:cubicBezTo>
                  <a:cubicBezTo>
                    <a:pt x="2407156" y="703453"/>
                    <a:pt x="2006598" y="596646"/>
                    <a:pt x="1711070" y="357251"/>
                  </a:cubicBezTo>
                  <a:cubicBezTo>
                    <a:pt x="1680590" y="332613"/>
                    <a:pt x="1613279" y="283337"/>
                    <a:pt x="1627630" y="237236"/>
                  </a:cubicBezTo>
                  <a:cubicBezTo>
                    <a:pt x="1637155" y="206248"/>
                    <a:pt x="1778634" y="148336"/>
                    <a:pt x="1795778" y="173101"/>
                  </a:cubicBezTo>
                  <a:cubicBezTo>
                    <a:pt x="1812921" y="197867"/>
                    <a:pt x="1757678" y="284734"/>
                    <a:pt x="1746502" y="303530"/>
                  </a:cubicBezTo>
                  <a:cubicBezTo>
                    <a:pt x="1710871" y="365319"/>
                    <a:pt x="1670267" y="424103"/>
                    <a:pt x="1625091" y="479298"/>
                  </a:cubicBezTo>
                  <a:cubicBezTo>
                    <a:pt x="1508251" y="624840"/>
                    <a:pt x="1362074" y="733298"/>
                    <a:pt x="1165224" y="669798"/>
                  </a:cubicBezTo>
                  <a:cubicBezTo>
                    <a:pt x="1016761" y="622046"/>
                    <a:pt x="938148" y="495173"/>
                    <a:pt x="858519" y="371221"/>
                  </a:cubicBezTo>
                  <a:cubicBezTo>
                    <a:pt x="824815" y="321982"/>
                    <a:pt x="795573" y="269832"/>
                    <a:pt x="771143" y="215392"/>
                  </a:cubicBezTo>
                  <a:cubicBezTo>
                    <a:pt x="751966" y="169164"/>
                    <a:pt x="727328" y="121793"/>
                    <a:pt x="787526" y="112522"/>
                  </a:cubicBezTo>
                  <a:cubicBezTo>
                    <a:pt x="810259" y="109093"/>
                    <a:pt x="935100" y="125222"/>
                    <a:pt x="944371" y="160020"/>
                  </a:cubicBezTo>
                  <a:cubicBezTo>
                    <a:pt x="951483" y="186690"/>
                    <a:pt x="911859" y="219075"/>
                    <a:pt x="894460" y="235331"/>
                  </a:cubicBezTo>
                  <a:cubicBezTo>
                    <a:pt x="785621" y="336931"/>
                    <a:pt x="636777" y="403987"/>
                    <a:pt x="502412" y="463931"/>
                  </a:cubicBezTo>
                  <a:cubicBezTo>
                    <a:pt x="360807" y="527431"/>
                    <a:pt x="212852" y="583057"/>
                    <a:pt x="61087" y="615696"/>
                  </a:cubicBezTo>
                  <a:cubicBezTo>
                    <a:pt x="0" y="628396"/>
                    <a:pt x="25908" y="722503"/>
                    <a:pt x="86487" y="709295"/>
                  </a:cubicBezTo>
                </a:path>
              </a:pathLst>
            </a:custGeom>
            <a:blipFill dpi="0" rotWithShape="0">
              <a:blip r:embed="rId77" cstate="screen"/>
              <a:srcRect/>
              <a:stretch>
                <a:fillRect l="-122000" t="-757000" r="-110000" b="-854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2" name="PA-任意多边形 1158"/>
            <p:cNvSpPr/>
            <p:nvPr>
              <p:custDataLst>
                <p:tags r:id="rId45"/>
              </p:custDataLst>
            </p:nvPr>
          </p:nvSpPr>
          <p:spPr>
            <a:xfrm>
              <a:off x="1792" y="8480"/>
              <a:ext cx="684" cy="77"/>
            </a:xfrm>
            <a:custGeom>
              <a:avLst/>
              <a:gdLst/>
              <a:ahLst/>
              <a:cxnLst/>
              <a:rect l="0" t="0" r="0" b="0"/>
              <a:pathLst>
                <a:path w="2379269" h="268707">
                  <a:moveTo>
                    <a:pt x="142713" y="267208"/>
                  </a:moveTo>
                  <a:cubicBezTo>
                    <a:pt x="94433" y="268706"/>
                    <a:pt x="49166" y="243803"/>
                    <a:pt x="24583" y="202223"/>
                  </a:cubicBezTo>
                  <a:cubicBezTo>
                    <a:pt x="0" y="160642"/>
                    <a:pt x="0" y="108978"/>
                    <a:pt x="24583" y="67398"/>
                  </a:cubicBezTo>
                  <a:cubicBezTo>
                    <a:pt x="49166" y="25818"/>
                    <a:pt x="94433" y="916"/>
                    <a:pt x="142713" y="2413"/>
                  </a:cubicBezTo>
                  <a:lnTo>
                    <a:pt x="2250913" y="0"/>
                  </a:lnTo>
                  <a:lnTo>
                    <a:pt x="2250913" y="0"/>
                  </a:lnTo>
                  <a:cubicBezTo>
                    <a:pt x="2322436" y="2219"/>
                    <a:pt x="2379268" y="60840"/>
                    <a:pt x="2379268" y="132398"/>
                  </a:cubicBezTo>
                  <a:cubicBezTo>
                    <a:pt x="2379268" y="203955"/>
                    <a:pt x="2322436" y="262576"/>
                    <a:pt x="2250913" y="264795"/>
                  </a:cubicBezTo>
                  <a:close/>
                </a:path>
              </a:pathLst>
            </a:custGeom>
            <a:blipFill dpi="0" rotWithShape="0">
              <a:blip r:embed="rId77" cstate="screen"/>
              <a:srcRect/>
              <a:stretch>
                <a:fillRect l="-153000" t="-4082000" r="-146000" b="-1196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PA-任意多边形 1159"/>
            <p:cNvSpPr/>
            <p:nvPr>
              <p:custDataLst>
                <p:tags r:id="rId46"/>
              </p:custDataLst>
            </p:nvPr>
          </p:nvSpPr>
          <p:spPr>
            <a:xfrm>
              <a:off x="1836" y="8612"/>
              <a:ext cx="603" cy="77"/>
            </a:xfrm>
            <a:custGeom>
              <a:avLst/>
              <a:gdLst/>
              <a:ahLst/>
              <a:cxnLst/>
              <a:rect l="0" t="0" r="0" b="0"/>
              <a:pathLst>
                <a:path w="2097211" h="268452">
                  <a:moveTo>
                    <a:pt x="132301" y="268451"/>
                  </a:moveTo>
                  <a:cubicBezTo>
                    <a:pt x="59207" y="268363"/>
                    <a:pt x="0" y="209084"/>
                    <a:pt x="0" y="135990"/>
                  </a:cubicBezTo>
                  <a:cubicBezTo>
                    <a:pt x="0" y="62896"/>
                    <a:pt x="59207" y="3618"/>
                    <a:pt x="132301" y="3529"/>
                  </a:cubicBezTo>
                  <a:lnTo>
                    <a:pt x="1954497" y="1498"/>
                  </a:lnTo>
                  <a:lnTo>
                    <a:pt x="1954497" y="1498"/>
                  </a:lnTo>
                  <a:cubicBezTo>
                    <a:pt x="2002777" y="0"/>
                    <a:pt x="2048045" y="24902"/>
                    <a:pt x="2072627" y="66483"/>
                  </a:cubicBezTo>
                  <a:cubicBezTo>
                    <a:pt x="2097210" y="108063"/>
                    <a:pt x="2097210" y="159728"/>
                    <a:pt x="2072627" y="201307"/>
                  </a:cubicBezTo>
                  <a:cubicBezTo>
                    <a:pt x="2048045" y="242888"/>
                    <a:pt x="2002777" y="267790"/>
                    <a:pt x="1954497" y="266292"/>
                  </a:cubicBezTo>
                  <a:close/>
                </a:path>
              </a:pathLst>
            </a:custGeom>
            <a:blipFill dpi="0" rotWithShape="0">
              <a:blip r:embed="rId77" cstate="screen"/>
              <a:srcRect/>
              <a:stretch>
                <a:fillRect l="-181000" t="-4253000" r="-172000" b="-1025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PA-任意多边形 1160"/>
            <p:cNvSpPr/>
            <p:nvPr>
              <p:custDataLst>
                <p:tags r:id="rId47"/>
              </p:custDataLst>
            </p:nvPr>
          </p:nvSpPr>
          <p:spPr>
            <a:xfrm>
              <a:off x="1875" y="8733"/>
              <a:ext cx="524" cy="77"/>
            </a:xfrm>
            <a:custGeom>
              <a:avLst/>
              <a:gdLst/>
              <a:ahLst/>
              <a:cxnLst/>
              <a:rect l="0" t="0" r="0" b="0"/>
              <a:pathLst>
                <a:path w="1822757" h="266701">
                  <a:moveTo>
                    <a:pt x="128355" y="266700"/>
                  </a:moveTo>
                  <a:cubicBezTo>
                    <a:pt x="56832" y="264482"/>
                    <a:pt x="0" y="205860"/>
                    <a:pt x="0" y="134303"/>
                  </a:cubicBezTo>
                  <a:cubicBezTo>
                    <a:pt x="0" y="62745"/>
                    <a:pt x="56832" y="4124"/>
                    <a:pt x="128355" y="1905"/>
                  </a:cubicBezTo>
                  <a:lnTo>
                    <a:pt x="1690455" y="0"/>
                  </a:lnTo>
                  <a:lnTo>
                    <a:pt x="1690455" y="0"/>
                  </a:lnTo>
                  <a:cubicBezTo>
                    <a:pt x="1763548" y="88"/>
                    <a:pt x="1822756" y="59367"/>
                    <a:pt x="1822756" y="132461"/>
                  </a:cubicBezTo>
                  <a:cubicBezTo>
                    <a:pt x="1822756" y="205555"/>
                    <a:pt x="1763548" y="264833"/>
                    <a:pt x="1690455" y="264922"/>
                  </a:cubicBezTo>
                  <a:close/>
                </a:path>
              </a:pathLst>
            </a:custGeom>
            <a:blipFill dpi="0" rotWithShape="0">
              <a:blip r:embed="rId77" cstate="screen"/>
              <a:srcRect/>
              <a:stretch>
                <a:fillRect l="-216000" t="-4433000" r="-205000" b="-874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PA-任意多边形 1161"/>
            <p:cNvSpPr/>
            <p:nvPr>
              <p:custDataLst>
                <p:tags r:id="rId48"/>
              </p:custDataLst>
            </p:nvPr>
          </p:nvSpPr>
          <p:spPr>
            <a:xfrm>
              <a:off x="1983" y="8887"/>
              <a:ext cx="307" cy="146"/>
            </a:xfrm>
            <a:custGeom>
              <a:avLst/>
              <a:gdLst/>
              <a:ahLst/>
              <a:cxnLst/>
              <a:rect l="0" t="0" r="0" b="0"/>
              <a:pathLst>
                <a:path w="1068071" h="507239">
                  <a:moveTo>
                    <a:pt x="0" y="1269"/>
                  </a:moveTo>
                  <a:cubicBezTo>
                    <a:pt x="15503" y="285119"/>
                    <a:pt x="250363" y="507238"/>
                    <a:pt x="534637" y="506900"/>
                  </a:cubicBezTo>
                  <a:cubicBezTo>
                    <a:pt x="818910" y="506563"/>
                    <a:pt x="1053242" y="283886"/>
                    <a:pt x="1068070" y="0"/>
                  </a:cubicBezTo>
                </a:path>
              </a:pathLst>
            </a:custGeom>
            <a:blipFill dpi="0" rotWithShape="0">
              <a:blip r:embed="rId77" cstate="screen"/>
              <a:srcRect/>
              <a:stretch>
                <a:fillRect l="-403000" t="-2438000" r="-386000" b="-306000"/>
              </a:stretch>
            </a:blip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6" name="PA-任意多边形 1162"/>
            <p:cNvSpPr/>
            <p:nvPr>
              <p:custDataLst>
                <p:tags r:id="rId49"/>
              </p:custDataLst>
            </p:nvPr>
          </p:nvSpPr>
          <p:spPr>
            <a:xfrm>
              <a:off x="1798" y="8407"/>
              <a:ext cx="676" cy="436"/>
            </a:xfrm>
            <a:custGeom>
              <a:avLst/>
              <a:gdLst/>
              <a:ahLst/>
              <a:cxnLst/>
              <a:rect l="0" t="0" r="0" b="0"/>
              <a:pathLst>
                <a:path w="2350514" h="1516381">
                  <a:moveTo>
                    <a:pt x="9131" y="113411"/>
                  </a:moveTo>
                  <a:lnTo>
                    <a:pt x="511416" y="1516380"/>
                  </a:lnTo>
                  <a:lnTo>
                    <a:pt x="1823199" y="1516380"/>
                  </a:lnTo>
                  <a:lnTo>
                    <a:pt x="2340978" y="114300"/>
                  </a:lnTo>
                  <a:cubicBezTo>
                    <a:pt x="2350513" y="88212"/>
                    <a:pt x="2346715" y="59112"/>
                    <a:pt x="2330803" y="36346"/>
                  </a:cubicBezTo>
                  <a:cubicBezTo>
                    <a:pt x="2314892" y="13579"/>
                    <a:pt x="2288870" y="11"/>
                    <a:pt x="2261095" y="0"/>
                  </a:cubicBezTo>
                  <a:lnTo>
                    <a:pt x="89395" y="0"/>
                  </a:lnTo>
                  <a:cubicBezTo>
                    <a:pt x="61797" y="49"/>
                    <a:pt x="35932" y="13461"/>
                    <a:pt x="19989" y="35988"/>
                  </a:cubicBezTo>
                  <a:cubicBezTo>
                    <a:pt x="4046" y="58515"/>
                    <a:pt x="0" y="87368"/>
                    <a:pt x="9131" y="113411"/>
                  </a:cubicBezTo>
                  <a:close/>
                </a:path>
              </a:pathLst>
            </a:custGeom>
            <a:blipFill dpi="0" rotWithShape="0">
              <a:blip r:embed="rId77" cstate="screen"/>
              <a:srcRect/>
              <a:stretch>
                <a:fillRect l="-156000" t="-706000" r="-148000" b="-146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PA-任意多边形 1163"/>
            <p:cNvSpPr/>
            <p:nvPr>
              <p:custDataLst>
                <p:tags r:id="rId50"/>
              </p:custDataLst>
            </p:nvPr>
          </p:nvSpPr>
          <p:spPr>
            <a:xfrm>
              <a:off x="2103" y="5777"/>
              <a:ext cx="61" cy="385"/>
            </a:xfrm>
            <a:custGeom>
              <a:avLst/>
              <a:gdLst/>
              <a:ahLst/>
              <a:cxnLst/>
              <a:rect l="0" t="0" r="0" b="0"/>
              <a:pathLst>
                <a:path w="213234" h="1340139">
                  <a:moveTo>
                    <a:pt x="107315" y="1340138"/>
                  </a:moveTo>
                  <a:cubicBezTo>
                    <a:pt x="48797" y="1340138"/>
                    <a:pt x="1340" y="1292737"/>
                    <a:pt x="1270" y="1234220"/>
                  </a:cubicBezTo>
                  <a:lnTo>
                    <a:pt x="0" y="106079"/>
                  </a:lnTo>
                  <a:cubicBezTo>
                    <a:pt x="0" y="47561"/>
                    <a:pt x="47401" y="104"/>
                    <a:pt x="105918" y="34"/>
                  </a:cubicBezTo>
                  <a:lnTo>
                    <a:pt x="105918" y="34"/>
                  </a:lnTo>
                  <a:cubicBezTo>
                    <a:pt x="133998" y="0"/>
                    <a:pt x="160939" y="11131"/>
                    <a:pt x="180806" y="30975"/>
                  </a:cubicBezTo>
                  <a:cubicBezTo>
                    <a:pt x="200673" y="50818"/>
                    <a:pt x="211836" y="77745"/>
                    <a:pt x="211836" y="105825"/>
                  </a:cubicBezTo>
                  <a:lnTo>
                    <a:pt x="213233" y="1234093"/>
                  </a:lnTo>
                  <a:cubicBezTo>
                    <a:pt x="213233" y="1292561"/>
                    <a:pt x="165910" y="1339998"/>
                    <a:pt x="107442" y="1340138"/>
                  </a:cubicBezTo>
                </a:path>
              </a:pathLst>
            </a:custGeom>
            <a:blipFill dpi="0" rotWithShape="0">
              <a:blip r:embed="rId77" cstate="screen"/>
              <a:srcRect/>
              <a:stretch>
                <a:fillRect l="-2220000" t="-116000" r="-2145000" b="-861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8" name="PA-任意多边形 1164"/>
            <p:cNvSpPr/>
            <p:nvPr>
              <p:custDataLst>
                <p:tags r:id="rId51"/>
              </p:custDataLst>
            </p:nvPr>
          </p:nvSpPr>
          <p:spPr>
            <a:xfrm>
              <a:off x="3009" y="6545"/>
              <a:ext cx="346" cy="232"/>
            </a:xfrm>
            <a:custGeom>
              <a:avLst/>
              <a:gdLst/>
              <a:ahLst/>
              <a:cxnLst/>
              <a:rect l="0" t="0" r="0" b="0"/>
              <a:pathLst>
                <a:path w="1202580" h="808290">
                  <a:moveTo>
                    <a:pt x="114889" y="808289"/>
                  </a:moveTo>
                  <a:cubicBezTo>
                    <a:pt x="67277" y="808273"/>
                    <a:pt x="25511" y="776526"/>
                    <a:pt x="12756" y="730653"/>
                  </a:cubicBezTo>
                  <a:cubicBezTo>
                    <a:pt x="0" y="684781"/>
                    <a:pt x="19382" y="636031"/>
                    <a:pt x="60152" y="611439"/>
                  </a:cubicBezTo>
                  <a:lnTo>
                    <a:pt x="1027003" y="30160"/>
                  </a:lnTo>
                  <a:cubicBezTo>
                    <a:pt x="1077154" y="0"/>
                    <a:pt x="1142258" y="16205"/>
                    <a:pt x="1172418" y="66355"/>
                  </a:cubicBezTo>
                  <a:cubicBezTo>
                    <a:pt x="1202579" y="116505"/>
                    <a:pt x="1186373" y="181610"/>
                    <a:pt x="1136223" y="211770"/>
                  </a:cubicBezTo>
                  <a:lnTo>
                    <a:pt x="169372" y="793049"/>
                  </a:lnTo>
                  <a:cubicBezTo>
                    <a:pt x="152934" y="802986"/>
                    <a:pt x="134098" y="808256"/>
                    <a:pt x="114889" y="808289"/>
                  </a:cubicBezTo>
                  <a:close/>
                </a:path>
              </a:pathLst>
            </a:custGeom>
            <a:blipFill dpi="0" rotWithShape="0">
              <a:blip r:embed="rId77" cstate="screen"/>
              <a:srcRect/>
              <a:stretch>
                <a:fillRect l="-655000" t="-523000" r="-35000" b="-1163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PA-任意多边形 1165"/>
            <p:cNvSpPr/>
            <p:nvPr>
              <p:custDataLst>
                <p:tags r:id="rId52"/>
              </p:custDataLst>
            </p:nvPr>
          </p:nvSpPr>
          <p:spPr>
            <a:xfrm>
              <a:off x="3091" y="7232"/>
              <a:ext cx="385" cy="65"/>
            </a:xfrm>
            <a:custGeom>
              <a:avLst/>
              <a:gdLst/>
              <a:ahLst/>
              <a:cxnLst/>
              <a:rect l="0" t="0" r="0" b="0"/>
              <a:pathLst>
                <a:path w="1338345" h="224888">
                  <a:moveTo>
                    <a:pt x="1231440" y="224663"/>
                  </a:moveTo>
                  <a:lnTo>
                    <a:pt x="1230297" y="224663"/>
                  </a:lnTo>
                  <a:lnTo>
                    <a:pt x="102155" y="211963"/>
                  </a:lnTo>
                  <a:cubicBezTo>
                    <a:pt x="45043" y="209701"/>
                    <a:pt x="0" y="162585"/>
                    <a:pt x="307" y="105429"/>
                  </a:cubicBezTo>
                  <a:cubicBezTo>
                    <a:pt x="616" y="48274"/>
                    <a:pt x="46166" y="1645"/>
                    <a:pt x="103299" y="0"/>
                  </a:cubicBezTo>
                  <a:lnTo>
                    <a:pt x="104569" y="0"/>
                  </a:lnTo>
                  <a:lnTo>
                    <a:pt x="1232710" y="12700"/>
                  </a:lnTo>
                  <a:cubicBezTo>
                    <a:pt x="1291207" y="13051"/>
                    <a:pt x="1338344" y="60756"/>
                    <a:pt x="1337992" y="119253"/>
                  </a:cubicBezTo>
                  <a:cubicBezTo>
                    <a:pt x="1337642" y="177750"/>
                    <a:pt x="1289937" y="224887"/>
                    <a:pt x="1231440" y="224536"/>
                  </a:cubicBezTo>
                </a:path>
              </a:pathLst>
            </a:custGeom>
            <a:blipFill dpi="0" rotWithShape="0">
              <a:blip r:embed="rId77" cstate="screen"/>
              <a:srcRect/>
              <a:stretch>
                <a:fillRect l="-609000" t="-2937000" b="-3371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0" name="PA-任意多边形 1166"/>
            <p:cNvSpPr/>
            <p:nvPr>
              <p:custDataLst>
                <p:tags r:id="rId53"/>
              </p:custDataLst>
            </p:nvPr>
          </p:nvSpPr>
          <p:spPr>
            <a:xfrm>
              <a:off x="2857" y="7786"/>
              <a:ext cx="309" cy="279"/>
            </a:xfrm>
            <a:custGeom>
              <a:avLst/>
              <a:gdLst/>
              <a:ahLst/>
              <a:cxnLst/>
              <a:rect l="0" t="0" r="0" b="0"/>
              <a:pathLst>
                <a:path w="1075463" h="968806">
                  <a:moveTo>
                    <a:pt x="961351" y="968724"/>
                  </a:moveTo>
                  <a:cubicBezTo>
                    <a:pt x="935551" y="968805"/>
                    <a:pt x="910630" y="959353"/>
                    <a:pt x="891374" y="942181"/>
                  </a:cubicBezTo>
                  <a:lnTo>
                    <a:pt x="45427" y="195802"/>
                  </a:lnTo>
                  <a:cubicBezTo>
                    <a:pt x="14764" y="171494"/>
                    <a:pt x="0" y="132261"/>
                    <a:pt x="7031" y="93768"/>
                  </a:cubicBezTo>
                  <a:cubicBezTo>
                    <a:pt x="14062" y="55275"/>
                    <a:pt x="41743" y="23795"/>
                    <a:pt x="79020" y="11897"/>
                  </a:cubicBezTo>
                  <a:cubicBezTo>
                    <a:pt x="116296" y="0"/>
                    <a:pt x="157096" y="9623"/>
                    <a:pt x="185127" y="36925"/>
                  </a:cubicBezTo>
                  <a:lnTo>
                    <a:pt x="1030947" y="783432"/>
                  </a:lnTo>
                  <a:cubicBezTo>
                    <a:pt x="1063942" y="812583"/>
                    <a:pt x="1075462" y="859108"/>
                    <a:pt x="1059882" y="900287"/>
                  </a:cubicBezTo>
                  <a:cubicBezTo>
                    <a:pt x="1044302" y="941467"/>
                    <a:pt x="1004871" y="968714"/>
                    <a:pt x="960843" y="968725"/>
                  </a:cubicBezTo>
                </a:path>
              </a:pathLst>
            </a:custGeom>
            <a:blipFill dpi="0" rotWithShape="0">
              <a:blip r:embed="rId77" cstate="screen"/>
              <a:srcRect/>
              <a:stretch>
                <a:fillRect l="-682000" t="-881000" r="-100000" b="-508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1" name="PA-任意多边形 1167"/>
            <p:cNvSpPr/>
            <p:nvPr>
              <p:custDataLst>
                <p:tags r:id="rId54"/>
              </p:custDataLst>
            </p:nvPr>
          </p:nvSpPr>
          <p:spPr>
            <a:xfrm>
              <a:off x="745" y="7234"/>
              <a:ext cx="386" cy="66"/>
            </a:xfrm>
            <a:custGeom>
              <a:avLst/>
              <a:gdLst/>
              <a:ahLst/>
              <a:cxnLst/>
              <a:rect l="0" t="0" r="0" b="0"/>
              <a:pathLst>
                <a:path w="1341805" h="228651">
                  <a:moveTo>
                    <a:pt x="107002" y="228264"/>
                  </a:moveTo>
                  <a:cubicBezTo>
                    <a:pt x="48505" y="228650"/>
                    <a:pt x="771" y="181541"/>
                    <a:pt x="386" y="123045"/>
                  </a:cubicBezTo>
                  <a:cubicBezTo>
                    <a:pt x="0" y="64548"/>
                    <a:pt x="47108" y="16814"/>
                    <a:pt x="105605" y="16428"/>
                  </a:cubicBezTo>
                  <a:lnTo>
                    <a:pt x="1233619" y="807"/>
                  </a:lnTo>
                  <a:cubicBezTo>
                    <a:pt x="1292116" y="0"/>
                    <a:pt x="1340191" y="46767"/>
                    <a:pt x="1340998" y="105265"/>
                  </a:cubicBezTo>
                  <a:cubicBezTo>
                    <a:pt x="1341804" y="163761"/>
                    <a:pt x="1295037" y="211836"/>
                    <a:pt x="1236540" y="212643"/>
                  </a:cubicBezTo>
                  <a:lnTo>
                    <a:pt x="108399" y="228264"/>
                  </a:lnTo>
                </a:path>
              </a:pathLst>
            </a:custGeom>
            <a:blipFill dpi="0" rotWithShape="0">
              <a:blip r:embed="rId77" cstate="screen"/>
              <a:srcRect/>
              <a:stretch>
                <a:fillRect t="-2904000" r="-608000" b="-3326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2" name="PA-任意多边形 1168"/>
            <p:cNvSpPr/>
            <p:nvPr>
              <p:custDataLst>
                <p:tags r:id="rId55"/>
              </p:custDataLst>
            </p:nvPr>
          </p:nvSpPr>
          <p:spPr>
            <a:xfrm>
              <a:off x="1056" y="7787"/>
              <a:ext cx="310" cy="280"/>
            </a:xfrm>
            <a:custGeom>
              <a:avLst/>
              <a:gdLst/>
              <a:ahLst/>
              <a:cxnLst/>
              <a:rect l="0" t="0" r="0" b="0"/>
              <a:pathLst>
                <a:path w="1076969" h="972563">
                  <a:moveTo>
                    <a:pt x="114729" y="972527"/>
                  </a:moveTo>
                  <a:cubicBezTo>
                    <a:pt x="70715" y="972562"/>
                    <a:pt x="31266" y="945374"/>
                    <a:pt x="15633" y="904230"/>
                  </a:cubicBezTo>
                  <a:cubicBezTo>
                    <a:pt x="0" y="863086"/>
                    <a:pt x="11440" y="816563"/>
                    <a:pt x="44371" y="787360"/>
                  </a:cubicBezTo>
                  <a:lnTo>
                    <a:pt x="888540" y="38822"/>
                  </a:lnTo>
                  <a:cubicBezTo>
                    <a:pt x="932343" y="0"/>
                    <a:pt x="999323" y="4037"/>
                    <a:pt x="1038146" y="47840"/>
                  </a:cubicBezTo>
                  <a:cubicBezTo>
                    <a:pt x="1076968" y="91642"/>
                    <a:pt x="1072931" y="158623"/>
                    <a:pt x="1029129" y="197445"/>
                  </a:cubicBezTo>
                  <a:lnTo>
                    <a:pt x="184960" y="945857"/>
                  </a:lnTo>
                  <a:cubicBezTo>
                    <a:pt x="165607" y="963050"/>
                    <a:pt x="140616" y="972540"/>
                    <a:pt x="114729" y="972527"/>
                  </a:cubicBezTo>
                  <a:close/>
                </a:path>
              </a:pathLst>
            </a:custGeom>
            <a:blipFill dpi="0" rotWithShape="0">
              <a:blip r:embed="rId77" cstate="screen"/>
              <a:srcRect/>
              <a:stretch>
                <a:fillRect l="-101000" t="-878000" r="-681000" b="-505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PA-任意多边形 1169"/>
            <p:cNvSpPr/>
            <p:nvPr>
              <p:custDataLst>
                <p:tags r:id="rId56"/>
              </p:custDataLst>
            </p:nvPr>
          </p:nvSpPr>
          <p:spPr>
            <a:xfrm>
              <a:off x="2674" y="5997"/>
              <a:ext cx="252" cy="331"/>
            </a:xfrm>
            <a:custGeom>
              <a:avLst/>
              <a:gdLst/>
              <a:ahLst/>
              <a:cxnLst/>
              <a:rect l="0" t="0" r="0" b="0"/>
              <a:pathLst>
                <a:path w="877004" h="1149884">
                  <a:moveTo>
                    <a:pt x="112254" y="1149845"/>
                  </a:moveTo>
                  <a:cubicBezTo>
                    <a:pt x="72754" y="1149872"/>
                    <a:pt x="36521" y="1127918"/>
                    <a:pt x="18260" y="1092892"/>
                  </a:cubicBezTo>
                  <a:cubicBezTo>
                    <a:pt x="0" y="1057866"/>
                    <a:pt x="2747" y="1015589"/>
                    <a:pt x="25386" y="983221"/>
                  </a:cubicBezTo>
                  <a:lnTo>
                    <a:pt x="670927" y="58026"/>
                  </a:lnTo>
                  <a:cubicBezTo>
                    <a:pt x="704758" y="11102"/>
                    <a:pt x="769980" y="0"/>
                    <a:pt x="817430" y="33090"/>
                  </a:cubicBezTo>
                  <a:cubicBezTo>
                    <a:pt x="864880" y="66181"/>
                    <a:pt x="877003" y="131220"/>
                    <a:pt x="844663" y="179184"/>
                  </a:cubicBezTo>
                  <a:lnTo>
                    <a:pt x="199121" y="1104506"/>
                  </a:lnTo>
                  <a:cubicBezTo>
                    <a:pt x="179347" y="1132943"/>
                    <a:pt x="146891" y="1149883"/>
                    <a:pt x="112254" y="1149845"/>
                  </a:cubicBezTo>
                  <a:close/>
                </a:path>
              </a:pathLst>
            </a:custGeom>
            <a:blipFill dpi="0" rotWithShape="0">
              <a:blip r:embed="rId77" cstate="screen"/>
              <a:srcRect/>
              <a:stretch>
                <a:fillRect l="-765000" t="-202000" r="-218000" b="-954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PA-任意多边形 1170"/>
            <p:cNvSpPr/>
            <p:nvPr>
              <p:custDataLst>
                <p:tags r:id="rId57"/>
              </p:custDataLst>
            </p:nvPr>
          </p:nvSpPr>
          <p:spPr>
            <a:xfrm>
              <a:off x="873" y="6548"/>
              <a:ext cx="346" cy="232"/>
            </a:xfrm>
            <a:custGeom>
              <a:avLst/>
              <a:gdLst/>
              <a:ahLst/>
              <a:cxnLst/>
              <a:rect l="0" t="0" r="0" b="0"/>
              <a:pathLst>
                <a:path w="1204042" h="806067">
                  <a:moveTo>
                    <a:pt x="1089073" y="805990"/>
                  </a:moveTo>
                  <a:cubicBezTo>
                    <a:pt x="1069975" y="805987"/>
                    <a:pt x="1051234" y="800809"/>
                    <a:pt x="1034844" y="791004"/>
                  </a:cubicBezTo>
                  <a:lnTo>
                    <a:pt x="66596" y="211884"/>
                  </a:lnTo>
                  <a:cubicBezTo>
                    <a:pt x="16376" y="181864"/>
                    <a:pt x="0" y="116816"/>
                    <a:pt x="30020" y="66596"/>
                  </a:cubicBezTo>
                  <a:cubicBezTo>
                    <a:pt x="60040" y="16376"/>
                    <a:pt x="125088" y="0"/>
                    <a:pt x="175308" y="30020"/>
                  </a:cubicBezTo>
                  <a:lnTo>
                    <a:pt x="1143556" y="609140"/>
                  </a:lnTo>
                  <a:cubicBezTo>
                    <a:pt x="1184489" y="633589"/>
                    <a:pt x="1204041" y="682374"/>
                    <a:pt x="1191323" y="728325"/>
                  </a:cubicBezTo>
                  <a:cubicBezTo>
                    <a:pt x="1178605" y="774276"/>
                    <a:pt x="1136752" y="806066"/>
                    <a:pt x="1089073" y="805990"/>
                  </a:cubicBezTo>
                  <a:close/>
                </a:path>
              </a:pathLst>
            </a:custGeom>
            <a:blipFill dpi="0" rotWithShape="0">
              <a:blip r:embed="rId77" cstate="screen"/>
              <a:srcRect/>
              <a:stretch>
                <a:fillRect l="-37000" t="-525000" r="-652000" b="-1164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PA-任意多边形 1171"/>
            <p:cNvSpPr/>
            <p:nvPr>
              <p:custDataLst>
                <p:tags r:id="rId58"/>
              </p:custDataLst>
            </p:nvPr>
          </p:nvSpPr>
          <p:spPr>
            <a:xfrm>
              <a:off x="1300" y="5998"/>
              <a:ext cx="253" cy="331"/>
            </a:xfrm>
            <a:custGeom>
              <a:avLst/>
              <a:gdLst/>
              <a:ahLst/>
              <a:cxnLst/>
              <a:rect l="0" t="0" r="0" b="0"/>
              <a:pathLst>
                <a:path w="880275" h="1150086">
                  <a:moveTo>
                    <a:pt x="768165" y="1150054"/>
                  </a:moveTo>
                  <a:cubicBezTo>
                    <a:pt x="733591" y="1150085"/>
                    <a:pt x="701172" y="1133260"/>
                    <a:pt x="681297" y="1104969"/>
                  </a:cubicBezTo>
                  <a:lnTo>
                    <a:pt x="33597" y="181171"/>
                  </a:lnTo>
                  <a:cubicBezTo>
                    <a:pt x="0" y="133265"/>
                    <a:pt x="11599" y="67194"/>
                    <a:pt x="59505" y="33597"/>
                  </a:cubicBezTo>
                  <a:cubicBezTo>
                    <a:pt x="107411" y="0"/>
                    <a:pt x="173482" y="11599"/>
                    <a:pt x="207079" y="59505"/>
                  </a:cubicBezTo>
                  <a:lnTo>
                    <a:pt x="854779" y="983303"/>
                  </a:lnTo>
                  <a:cubicBezTo>
                    <a:pt x="877465" y="1015637"/>
                    <a:pt x="880274" y="1057907"/>
                    <a:pt x="862067" y="1092959"/>
                  </a:cubicBezTo>
                  <a:cubicBezTo>
                    <a:pt x="843861" y="1128011"/>
                    <a:pt x="807663" y="1150020"/>
                    <a:pt x="768165" y="1150054"/>
                  </a:cubicBezTo>
                  <a:close/>
                </a:path>
              </a:pathLst>
            </a:custGeom>
            <a:blipFill dpi="0" rotWithShape="0">
              <a:blip r:embed="rId77" cstate="screen"/>
              <a:srcRect/>
              <a:stretch>
                <a:fillRect l="-219000" t="-202000" r="-760000" b="-953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6" name="文本框 205"/>
          <p:cNvSpPr txBox="1"/>
          <p:nvPr/>
        </p:nvSpPr>
        <p:spPr>
          <a:xfrm>
            <a:off x="2616200" y="5019675"/>
            <a:ext cx="3086100" cy="953135"/>
          </a:xfrm>
          <a:prstGeom prst="rect">
            <a:avLst/>
          </a:prstGeom>
          <a:noFill/>
        </p:spPr>
        <p:txBody>
          <a:bodyPr wrap="square" rtlCol="0">
            <a:spAutoFit/>
          </a:bodyPr>
          <a:lstStyle/>
          <a:p>
            <a:r>
              <a:rPr lang="en-US" altLang="zh-CN" sz="2800" b="1" i="1">
                <a:latin typeface="Times New Roman" panose="02020603050405020304" pitchFamily="18" charset="0"/>
                <a:cs typeface="Times New Roman" panose="02020603050405020304" pitchFamily="18" charset="0"/>
              </a:rPr>
              <a:t>Talk about “University”</a:t>
            </a:r>
          </a:p>
        </p:txBody>
      </p:sp>
      <p:sp>
        <p:nvSpPr>
          <p:cNvPr id="238" name="图片 PA_ImportSvg_636772887052374520"/>
          <p:cNvSpPr/>
          <p:nvPr>
            <p:custDataLst>
              <p:tags r:id="rId4"/>
            </p:custDataLst>
          </p:nvPr>
        </p:nvSpPr>
        <p:spPr>
          <a:xfrm>
            <a:off x="6301309" y="425450"/>
            <a:ext cx="1639162" cy="1464310"/>
          </a:xfrm>
          <a:custGeom>
            <a:avLst/>
            <a:gdLst/>
            <a:ahLst/>
            <a:cxnLst/>
            <a:rect l="l" t="t" r="r" b="b"/>
            <a:pathLst>
              <a:path w="3175255" h="2836546">
                <a:moveTo>
                  <a:pt x="3167126" y="869188"/>
                </a:moveTo>
                <a:cubicBezTo>
                  <a:pt x="3131913" y="813232"/>
                  <a:pt x="3085255" y="765362"/>
                  <a:pt x="3030220" y="728726"/>
                </a:cubicBezTo>
                <a:cubicBezTo>
                  <a:pt x="3030220" y="728726"/>
                  <a:pt x="3078353" y="577088"/>
                  <a:pt x="2919222" y="473456"/>
                </a:cubicBezTo>
                <a:cubicBezTo>
                  <a:pt x="2760084" y="369834"/>
                  <a:pt x="2493899" y="295656"/>
                  <a:pt x="2223897" y="429133"/>
                </a:cubicBezTo>
                <a:cubicBezTo>
                  <a:pt x="1953905" y="562630"/>
                  <a:pt x="1942719" y="614045"/>
                  <a:pt x="1687576" y="451231"/>
                </a:cubicBezTo>
                <a:cubicBezTo>
                  <a:pt x="1432424" y="288431"/>
                  <a:pt x="666750" y="0"/>
                  <a:pt x="655574" y="10795"/>
                </a:cubicBezTo>
                <a:cubicBezTo>
                  <a:pt x="644399" y="21591"/>
                  <a:pt x="641096" y="140843"/>
                  <a:pt x="1030351" y="279781"/>
                </a:cubicBezTo>
                <a:cubicBezTo>
                  <a:pt x="835279" y="245999"/>
                  <a:pt x="141351" y="126238"/>
                  <a:pt x="115951" y="129413"/>
                </a:cubicBezTo>
                <a:cubicBezTo>
                  <a:pt x="86360" y="133223"/>
                  <a:pt x="145542" y="262636"/>
                  <a:pt x="437769" y="332613"/>
                </a:cubicBezTo>
                <a:cubicBezTo>
                  <a:pt x="437769" y="332613"/>
                  <a:pt x="31369" y="314198"/>
                  <a:pt x="23495" y="340106"/>
                </a:cubicBezTo>
                <a:cubicBezTo>
                  <a:pt x="15619" y="366013"/>
                  <a:pt x="93345" y="491998"/>
                  <a:pt x="407797" y="495681"/>
                </a:cubicBezTo>
                <a:cubicBezTo>
                  <a:pt x="407797" y="495681"/>
                  <a:pt x="0" y="547370"/>
                  <a:pt x="22606" y="588137"/>
                </a:cubicBezTo>
                <a:cubicBezTo>
                  <a:pt x="45213" y="628904"/>
                  <a:pt x="193294" y="695325"/>
                  <a:pt x="385572" y="658495"/>
                </a:cubicBezTo>
                <a:lnTo>
                  <a:pt x="100838" y="750824"/>
                </a:lnTo>
                <a:cubicBezTo>
                  <a:pt x="100838" y="750824"/>
                  <a:pt x="26797" y="810006"/>
                  <a:pt x="130429" y="821182"/>
                </a:cubicBezTo>
                <a:cubicBezTo>
                  <a:pt x="234060" y="832367"/>
                  <a:pt x="363347" y="839597"/>
                  <a:pt x="363347" y="839597"/>
                </a:cubicBezTo>
                <a:cubicBezTo>
                  <a:pt x="363347" y="839597"/>
                  <a:pt x="111887" y="965454"/>
                  <a:pt x="396621" y="991362"/>
                </a:cubicBezTo>
                <a:cubicBezTo>
                  <a:pt x="396621" y="991362"/>
                  <a:pt x="322707" y="1054862"/>
                  <a:pt x="470662" y="1083818"/>
                </a:cubicBezTo>
                <a:cubicBezTo>
                  <a:pt x="470662" y="1083818"/>
                  <a:pt x="448437" y="1157732"/>
                  <a:pt x="503936" y="1172718"/>
                </a:cubicBezTo>
                <a:cubicBezTo>
                  <a:pt x="503936" y="1172718"/>
                  <a:pt x="478536" y="1218692"/>
                  <a:pt x="655574" y="1221613"/>
                </a:cubicBezTo>
                <a:cubicBezTo>
                  <a:pt x="655574" y="1221613"/>
                  <a:pt x="666750" y="1272413"/>
                  <a:pt x="762889" y="1261364"/>
                </a:cubicBezTo>
                <a:cubicBezTo>
                  <a:pt x="762889" y="1261364"/>
                  <a:pt x="673989" y="1350264"/>
                  <a:pt x="866394" y="1368679"/>
                </a:cubicBezTo>
                <a:cubicBezTo>
                  <a:pt x="866394" y="1368679"/>
                  <a:pt x="844169" y="1442720"/>
                  <a:pt x="995807" y="1464818"/>
                </a:cubicBezTo>
                <a:cubicBezTo>
                  <a:pt x="988822" y="1463802"/>
                  <a:pt x="1015492" y="1493266"/>
                  <a:pt x="1016762" y="1494028"/>
                </a:cubicBezTo>
                <a:cubicBezTo>
                  <a:pt x="1037336" y="1508252"/>
                  <a:pt x="1066165" y="1502664"/>
                  <a:pt x="1088771" y="1508506"/>
                </a:cubicBezTo>
                <a:cubicBezTo>
                  <a:pt x="1121410" y="1516888"/>
                  <a:pt x="1133729" y="1533906"/>
                  <a:pt x="1155827" y="1563751"/>
                </a:cubicBezTo>
                <a:cubicBezTo>
                  <a:pt x="1169489" y="1585078"/>
                  <a:pt x="1190883" y="1600282"/>
                  <a:pt x="1215517" y="1606169"/>
                </a:cubicBezTo>
                <a:cubicBezTo>
                  <a:pt x="1253617" y="1615694"/>
                  <a:pt x="1297051" y="1608963"/>
                  <a:pt x="1335913" y="1612646"/>
                </a:cubicBezTo>
                <a:cubicBezTo>
                  <a:pt x="1348613" y="1613916"/>
                  <a:pt x="1362329" y="1610233"/>
                  <a:pt x="1374013" y="1616456"/>
                </a:cubicBezTo>
                <a:cubicBezTo>
                  <a:pt x="1390269" y="1624584"/>
                  <a:pt x="1385062" y="1632077"/>
                  <a:pt x="1396238" y="1641856"/>
                </a:cubicBezTo>
                <a:cubicBezTo>
                  <a:pt x="1498727" y="1735201"/>
                  <a:pt x="1630807" y="1612519"/>
                  <a:pt x="1692148" y="1527556"/>
                </a:cubicBezTo>
                <a:cubicBezTo>
                  <a:pt x="1723136" y="1576451"/>
                  <a:pt x="1716278" y="1641856"/>
                  <a:pt x="1730883" y="1697482"/>
                </a:cubicBezTo>
                <a:cubicBezTo>
                  <a:pt x="1736979" y="1720469"/>
                  <a:pt x="1747393" y="1743710"/>
                  <a:pt x="1743583" y="1768094"/>
                </a:cubicBezTo>
                <a:cubicBezTo>
                  <a:pt x="1739773" y="1792478"/>
                  <a:pt x="1718183" y="1809242"/>
                  <a:pt x="1714246" y="1830451"/>
                </a:cubicBezTo>
                <a:cubicBezTo>
                  <a:pt x="1723125" y="1824333"/>
                  <a:pt x="1731415" y="1817403"/>
                  <a:pt x="1739011" y="1809750"/>
                </a:cubicBezTo>
                <a:cubicBezTo>
                  <a:pt x="1740839" y="1830549"/>
                  <a:pt x="1737705" y="1851485"/>
                  <a:pt x="1729867" y="1870837"/>
                </a:cubicBezTo>
                <a:cubicBezTo>
                  <a:pt x="1740905" y="1870883"/>
                  <a:pt x="1751386" y="1865991"/>
                  <a:pt x="1758442" y="1857502"/>
                </a:cubicBezTo>
                <a:cubicBezTo>
                  <a:pt x="1762506" y="1877314"/>
                  <a:pt x="1760728" y="1898523"/>
                  <a:pt x="1779524" y="1911985"/>
                </a:cubicBezTo>
                <a:cubicBezTo>
                  <a:pt x="1779524" y="1896745"/>
                  <a:pt x="1785366" y="1882267"/>
                  <a:pt x="1798320" y="1879346"/>
                </a:cubicBezTo>
                <a:cubicBezTo>
                  <a:pt x="1795145" y="2001774"/>
                  <a:pt x="1878457" y="2102739"/>
                  <a:pt x="1917319" y="2212975"/>
                </a:cubicBezTo>
                <a:cubicBezTo>
                  <a:pt x="1931938" y="2252635"/>
                  <a:pt x="1944319" y="2293085"/>
                  <a:pt x="1954403" y="2334133"/>
                </a:cubicBezTo>
                <a:cubicBezTo>
                  <a:pt x="1968072" y="2391825"/>
                  <a:pt x="1985033" y="2448687"/>
                  <a:pt x="2005203" y="2504440"/>
                </a:cubicBezTo>
                <a:cubicBezTo>
                  <a:pt x="2033778" y="2584831"/>
                  <a:pt x="2063115" y="2659634"/>
                  <a:pt x="2112645" y="2728722"/>
                </a:cubicBezTo>
                <a:cubicBezTo>
                  <a:pt x="2138680" y="2764917"/>
                  <a:pt x="2175383" y="2820162"/>
                  <a:pt x="2219325" y="2836545"/>
                </a:cubicBezTo>
                <a:cubicBezTo>
                  <a:pt x="2232025" y="2749550"/>
                  <a:pt x="2177034" y="2634361"/>
                  <a:pt x="2145919" y="2555748"/>
                </a:cubicBezTo>
                <a:cubicBezTo>
                  <a:pt x="2117090" y="2482723"/>
                  <a:pt x="2083816" y="2405126"/>
                  <a:pt x="2075688" y="2327148"/>
                </a:cubicBezTo>
                <a:cubicBezTo>
                  <a:pt x="2070862" y="2280285"/>
                  <a:pt x="2080514" y="2238248"/>
                  <a:pt x="2086991" y="2193544"/>
                </a:cubicBezTo>
                <a:cubicBezTo>
                  <a:pt x="2093215" y="2140608"/>
                  <a:pt x="2092190" y="2087071"/>
                  <a:pt x="2083943" y="2034413"/>
                </a:cubicBezTo>
                <a:cubicBezTo>
                  <a:pt x="2077466" y="1983613"/>
                  <a:pt x="2039366" y="1885696"/>
                  <a:pt x="2072894" y="1845945"/>
                </a:cubicBezTo>
                <a:cubicBezTo>
                  <a:pt x="2078487" y="1839330"/>
                  <a:pt x="2083421" y="1832184"/>
                  <a:pt x="2087626" y="1824609"/>
                </a:cubicBezTo>
                <a:cubicBezTo>
                  <a:pt x="2092598" y="1837283"/>
                  <a:pt x="2096257" y="1850432"/>
                  <a:pt x="2098548" y="1863852"/>
                </a:cubicBezTo>
                <a:cubicBezTo>
                  <a:pt x="2119376" y="1856867"/>
                  <a:pt x="2132203" y="1830070"/>
                  <a:pt x="2149348" y="1813052"/>
                </a:cubicBezTo>
                <a:cubicBezTo>
                  <a:pt x="2150299" y="1825112"/>
                  <a:pt x="2149313" y="1837246"/>
                  <a:pt x="2146427" y="1848993"/>
                </a:cubicBezTo>
                <a:cubicBezTo>
                  <a:pt x="2204593" y="1832610"/>
                  <a:pt x="2228977" y="1736852"/>
                  <a:pt x="2279142" y="1700403"/>
                </a:cubicBezTo>
                <a:cubicBezTo>
                  <a:pt x="2315210" y="1674241"/>
                  <a:pt x="2395982" y="1610868"/>
                  <a:pt x="2441702" y="1613154"/>
                </a:cubicBezTo>
                <a:cubicBezTo>
                  <a:pt x="2430526" y="1648841"/>
                  <a:pt x="2431288" y="1711452"/>
                  <a:pt x="2473960" y="1727454"/>
                </a:cubicBezTo>
                <a:cubicBezTo>
                  <a:pt x="2468118" y="1703070"/>
                  <a:pt x="2458085" y="1676654"/>
                  <a:pt x="2471674" y="1653286"/>
                </a:cubicBezTo>
                <a:cubicBezTo>
                  <a:pt x="2492375" y="1616964"/>
                  <a:pt x="2508631" y="1634871"/>
                  <a:pt x="2504948" y="1670812"/>
                </a:cubicBezTo>
                <a:cubicBezTo>
                  <a:pt x="2499741" y="1722755"/>
                  <a:pt x="2441448" y="1776857"/>
                  <a:pt x="2493264" y="1825625"/>
                </a:cubicBezTo>
                <a:cubicBezTo>
                  <a:pt x="2463800" y="1766062"/>
                  <a:pt x="2526284" y="1773936"/>
                  <a:pt x="2544826" y="1741043"/>
                </a:cubicBezTo>
                <a:cubicBezTo>
                  <a:pt x="2566289" y="1702943"/>
                  <a:pt x="2537587" y="1642110"/>
                  <a:pt x="2557526" y="1601343"/>
                </a:cubicBezTo>
                <a:cubicBezTo>
                  <a:pt x="2580640" y="1554480"/>
                  <a:pt x="2630551" y="1618361"/>
                  <a:pt x="2657475" y="1644650"/>
                </a:cubicBezTo>
                <a:cubicBezTo>
                  <a:pt x="2684397" y="1670941"/>
                  <a:pt x="2713863" y="1701673"/>
                  <a:pt x="2701417" y="1744218"/>
                </a:cubicBezTo>
                <a:cubicBezTo>
                  <a:pt x="2710946" y="1736121"/>
                  <a:pt x="2717513" y="1725086"/>
                  <a:pt x="2720086" y="1712849"/>
                </a:cubicBezTo>
                <a:cubicBezTo>
                  <a:pt x="2752344" y="1707769"/>
                  <a:pt x="2762885" y="1743456"/>
                  <a:pt x="2760853" y="1770380"/>
                </a:cubicBezTo>
                <a:cubicBezTo>
                  <a:pt x="2795397" y="1737233"/>
                  <a:pt x="2749296" y="1672971"/>
                  <a:pt x="2737866" y="1638554"/>
                </a:cubicBezTo>
                <a:cubicBezTo>
                  <a:pt x="2728849" y="1611630"/>
                  <a:pt x="2735961" y="1576578"/>
                  <a:pt x="2715768" y="1556004"/>
                </a:cubicBezTo>
                <a:cubicBezTo>
                  <a:pt x="2688717" y="1528445"/>
                  <a:pt x="2684272" y="1546352"/>
                  <a:pt x="2675001" y="1505204"/>
                </a:cubicBezTo>
                <a:cubicBezTo>
                  <a:pt x="2671738" y="1482972"/>
                  <a:pt x="2661303" y="1462414"/>
                  <a:pt x="2645283" y="1446657"/>
                </a:cubicBezTo>
                <a:cubicBezTo>
                  <a:pt x="2625725" y="1425448"/>
                  <a:pt x="2616454" y="1400175"/>
                  <a:pt x="2598293" y="1379474"/>
                </a:cubicBezTo>
                <a:cubicBezTo>
                  <a:pt x="2573909" y="1351661"/>
                  <a:pt x="2492502" y="1360297"/>
                  <a:pt x="2453513" y="1366774"/>
                </a:cubicBezTo>
                <a:cubicBezTo>
                  <a:pt x="2459228" y="1328674"/>
                  <a:pt x="2480056" y="1290574"/>
                  <a:pt x="2490978" y="1254125"/>
                </a:cubicBezTo>
                <a:cubicBezTo>
                  <a:pt x="2507234" y="1199515"/>
                  <a:pt x="2521839" y="1147572"/>
                  <a:pt x="2540381" y="1093851"/>
                </a:cubicBezTo>
                <a:cubicBezTo>
                  <a:pt x="2559812" y="1037717"/>
                  <a:pt x="2562987" y="976757"/>
                  <a:pt x="2607818" y="932815"/>
                </a:cubicBezTo>
                <a:cubicBezTo>
                  <a:pt x="2606167" y="939546"/>
                  <a:pt x="2606929" y="950087"/>
                  <a:pt x="2605405" y="957072"/>
                </a:cubicBezTo>
                <a:cubicBezTo>
                  <a:pt x="2617431" y="945776"/>
                  <a:pt x="2626987" y="932112"/>
                  <a:pt x="2633472" y="916940"/>
                </a:cubicBezTo>
                <a:cubicBezTo>
                  <a:pt x="2633472" y="921512"/>
                  <a:pt x="2634869" y="926465"/>
                  <a:pt x="2635123" y="931037"/>
                </a:cubicBezTo>
                <a:cubicBezTo>
                  <a:pt x="2648458" y="920369"/>
                  <a:pt x="2656840" y="901700"/>
                  <a:pt x="2670556" y="891032"/>
                </a:cubicBezTo>
                <a:cubicBezTo>
                  <a:pt x="2670556" y="895604"/>
                  <a:pt x="2671445" y="900684"/>
                  <a:pt x="2671826" y="905256"/>
                </a:cubicBezTo>
                <a:cubicBezTo>
                  <a:pt x="2760726" y="850392"/>
                  <a:pt x="2817622" y="772033"/>
                  <a:pt x="2934081" y="790956"/>
                </a:cubicBezTo>
                <a:cubicBezTo>
                  <a:pt x="2975864" y="797687"/>
                  <a:pt x="3022981" y="819785"/>
                  <a:pt x="3063494" y="835533"/>
                </a:cubicBezTo>
                <a:cubicBezTo>
                  <a:pt x="3093085" y="846963"/>
                  <a:pt x="3139694" y="855980"/>
                  <a:pt x="3155061" y="869061"/>
                </a:cubicBezTo>
                <a:cubicBezTo>
                  <a:pt x="3155188" y="869442"/>
                  <a:pt x="3175254" y="882269"/>
                  <a:pt x="3167126" y="869188"/>
                </a:cubicBezTo>
                <a:close/>
                <a:moveTo>
                  <a:pt x="2505075" y="1446911"/>
                </a:moveTo>
                <a:cubicBezTo>
                  <a:pt x="2545461" y="1434211"/>
                  <a:pt x="2626360" y="1519174"/>
                  <a:pt x="2593975" y="1510411"/>
                </a:cubicBezTo>
                <a:cubicBezTo>
                  <a:pt x="2561590" y="1501649"/>
                  <a:pt x="2505075" y="1510411"/>
                  <a:pt x="2505075" y="1510411"/>
                </a:cubicBezTo>
                <a:moveTo>
                  <a:pt x="2477516" y="1511300"/>
                </a:moveTo>
                <a:cubicBezTo>
                  <a:pt x="2473198" y="1556512"/>
                  <a:pt x="2337054" y="1612900"/>
                  <a:pt x="2337054" y="1612900"/>
                </a:cubicBezTo>
                <a:cubicBezTo>
                  <a:pt x="2337054" y="1612900"/>
                  <a:pt x="2351913" y="1578864"/>
                  <a:pt x="2373249" y="1525651"/>
                </a:cubicBezTo>
                <a:cubicBezTo>
                  <a:pt x="2388646" y="1491711"/>
                  <a:pt x="2414683" y="1463713"/>
                  <a:pt x="2447417" y="1445895"/>
                </a:cubicBezTo>
                <a:cubicBezTo>
                  <a:pt x="2468756" y="1460467"/>
                  <a:pt x="2480329" y="1485613"/>
                  <a:pt x="2477516" y="1511300"/>
                </a:cubicBezTo>
                <a:close/>
              </a:path>
            </a:pathLst>
          </a:custGeom>
          <a:blipFill dpi="0" rotWithShape="0">
            <a:blip r:embed="rId78" cstate="screen"/>
            <a:srcRect/>
            <a:stretch>
              <a:fillRect l="-27000" r="-2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9" name="文本框 238"/>
          <p:cNvSpPr txBox="1"/>
          <p:nvPr/>
        </p:nvSpPr>
        <p:spPr>
          <a:xfrm>
            <a:off x="8385810" y="685800"/>
            <a:ext cx="3086100" cy="521970"/>
          </a:xfrm>
          <a:prstGeom prst="rect">
            <a:avLst/>
          </a:prstGeom>
          <a:noFill/>
        </p:spPr>
        <p:txBody>
          <a:bodyPr wrap="square" rtlCol="0">
            <a:spAutoFit/>
          </a:bodyPr>
          <a:lstStyle/>
          <a:p>
            <a:r>
              <a:rPr lang="en-US" altLang="zh-CN" sz="2800" b="1" i="1">
                <a:latin typeface="Times New Roman" panose="02020603050405020304" pitchFamily="18" charset="0"/>
                <a:cs typeface="Times New Roman" panose="02020603050405020304" pitchFamily="18" charset="0"/>
              </a:rPr>
              <a:t>Reading skills</a:t>
            </a:r>
          </a:p>
        </p:txBody>
      </p:sp>
      <p:grpSp>
        <p:nvGrpSpPr>
          <p:cNvPr id="241" name="组合 240"/>
          <p:cNvGrpSpPr/>
          <p:nvPr>
            <p:custDataLst>
              <p:tags r:id="rId5"/>
            </p:custDataLst>
          </p:nvPr>
        </p:nvGrpSpPr>
        <p:grpSpPr>
          <a:xfrm>
            <a:off x="5983605" y="2713355"/>
            <a:ext cx="2277745" cy="904240"/>
            <a:chOff x="9619" y="4300"/>
            <a:chExt cx="3587" cy="1424"/>
          </a:xfrm>
        </p:grpSpPr>
        <p:sp>
          <p:nvSpPr>
            <p:cNvPr id="242" name="PA-任意多边形 1"/>
            <p:cNvSpPr/>
            <p:nvPr>
              <p:custDataLst>
                <p:tags r:id="rId32"/>
              </p:custDataLst>
            </p:nvPr>
          </p:nvSpPr>
          <p:spPr>
            <a:xfrm>
              <a:off x="9802" y="4300"/>
              <a:ext cx="3087" cy="1421"/>
            </a:xfrm>
            <a:custGeom>
              <a:avLst/>
              <a:gdLst/>
              <a:ahLst/>
              <a:cxnLst/>
              <a:rect l="0" t="0" r="0" b="0"/>
              <a:pathLst>
                <a:path w="7874001" h="3623692">
                  <a:moveTo>
                    <a:pt x="0" y="3623691"/>
                  </a:moveTo>
                  <a:lnTo>
                    <a:pt x="0" y="3505200"/>
                  </a:lnTo>
                  <a:lnTo>
                    <a:pt x="558800" y="3505200"/>
                  </a:lnTo>
                  <a:lnTo>
                    <a:pt x="558800" y="2624709"/>
                  </a:lnTo>
                  <a:lnTo>
                    <a:pt x="821182" y="2624709"/>
                  </a:lnTo>
                  <a:lnTo>
                    <a:pt x="821182" y="1159891"/>
                  </a:lnTo>
                  <a:lnTo>
                    <a:pt x="939800" y="1159891"/>
                  </a:lnTo>
                  <a:lnTo>
                    <a:pt x="939800" y="1058291"/>
                  </a:lnTo>
                  <a:lnTo>
                    <a:pt x="1244600" y="1058291"/>
                  </a:lnTo>
                  <a:lnTo>
                    <a:pt x="1244600" y="1151509"/>
                  </a:lnTo>
                  <a:lnTo>
                    <a:pt x="1354582" y="1151509"/>
                  </a:lnTo>
                  <a:lnTo>
                    <a:pt x="1354582" y="2006600"/>
                  </a:lnTo>
                  <a:lnTo>
                    <a:pt x="1574800" y="2006600"/>
                  </a:lnTo>
                  <a:lnTo>
                    <a:pt x="1574800" y="1871091"/>
                  </a:lnTo>
                  <a:lnTo>
                    <a:pt x="2125091" y="1871091"/>
                  </a:lnTo>
                  <a:lnTo>
                    <a:pt x="2125091" y="1684909"/>
                  </a:lnTo>
                  <a:lnTo>
                    <a:pt x="2201291" y="1684909"/>
                  </a:lnTo>
                  <a:lnTo>
                    <a:pt x="2201291" y="381000"/>
                  </a:lnTo>
                  <a:lnTo>
                    <a:pt x="2311400" y="381000"/>
                  </a:lnTo>
                  <a:lnTo>
                    <a:pt x="2311400" y="228600"/>
                  </a:lnTo>
                  <a:lnTo>
                    <a:pt x="2395982" y="228600"/>
                  </a:lnTo>
                  <a:lnTo>
                    <a:pt x="2395982" y="33909"/>
                  </a:lnTo>
                  <a:lnTo>
                    <a:pt x="2472182" y="33909"/>
                  </a:lnTo>
                  <a:lnTo>
                    <a:pt x="2472182" y="220091"/>
                  </a:lnTo>
                  <a:lnTo>
                    <a:pt x="2548382" y="220091"/>
                  </a:lnTo>
                  <a:lnTo>
                    <a:pt x="2548382" y="389509"/>
                  </a:lnTo>
                  <a:lnTo>
                    <a:pt x="2675382" y="389509"/>
                  </a:lnTo>
                  <a:lnTo>
                    <a:pt x="2675382" y="1803400"/>
                  </a:lnTo>
                  <a:lnTo>
                    <a:pt x="3030982" y="1803400"/>
                  </a:lnTo>
                  <a:lnTo>
                    <a:pt x="3030982" y="1515491"/>
                  </a:lnTo>
                  <a:lnTo>
                    <a:pt x="3420491" y="1515491"/>
                  </a:lnTo>
                  <a:lnTo>
                    <a:pt x="3420491" y="1837309"/>
                  </a:lnTo>
                  <a:lnTo>
                    <a:pt x="3640582" y="1837309"/>
                  </a:lnTo>
                  <a:lnTo>
                    <a:pt x="3640582" y="1151509"/>
                  </a:lnTo>
                  <a:lnTo>
                    <a:pt x="3852291" y="1151509"/>
                  </a:lnTo>
                  <a:lnTo>
                    <a:pt x="3852291" y="1515491"/>
                  </a:lnTo>
                  <a:lnTo>
                    <a:pt x="3928491" y="1515491"/>
                  </a:lnTo>
                  <a:lnTo>
                    <a:pt x="3928491" y="1938909"/>
                  </a:lnTo>
                  <a:lnTo>
                    <a:pt x="3928491" y="2015109"/>
                  </a:lnTo>
                  <a:lnTo>
                    <a:pt x="4216400" y="2015109"/>
                  </a:lnTo>
                  <a:lnTo>
                    <a:pt x="4216400" y="711200"/>
                  </a:lnTo>
                  <a:lnTo>
                    <a:pt x="4699000" y="169291"/>
                  </a:lnTo>
                  <a:lnTo>
                    <a:pt x="4792091" y="169291"/>
                  </a:lnTo>
                  <a:lnTo>
                    <a:pt x="4792091" y="1701800"/>
                  </a:lnTo>
                  <a:lnTo>
                    <a:pt x="4953000" y="1701800"/>
                  </a:lnTo>
                  <a:lnTo>
                    <a:pt x="4953000" y="1524000"/>
                  </a:lnTo>
                  <a:lnTo>
                    <a:pt x="5469382" y="1524000"/>
                  </a:lnTo>
                  <a:lnTo>
                    <a:pt x="5469382" y="1701800"/>
                  </a:lnTo>
                  <a:lnTo>
                    <a:pt x="5621782" y="1701800"/>
                  </a:lnTo>
                  <a:lnTo>
                    <a:pt x="5621782" y="135509"/>
                  </a:lnTo>
                  <a:lnTo>
                    <a:pt x="5791200" y="135509"/>
                  </a:lnTo>
                  <a:lnTo>
                    <a:pt x="5791200" y="0"/>
                  </a:lnTo>
                  <a:lnTo>
                    <a:pt x="6138291" y="0"/>
                  </a:lnTo>
                  <a:lnTo>
                    <a:pt x="6138291" y="143891"/>
                  </a:lnTo>
                  <a:lnTo>
                    <a:pt x="6307582" y="143891"/>
                  </a:lnTo>
                  <a:lnTo>
                    <a:pt x="6307582" y="1600200"/>
                  </a:lnTo>
                  <a:lnTo>
                    <a:pt x="6612382" y="1600200"/>
                  </a:lnTo>
                  <a:lnTo>
                    <a:pt x="6612382" y="1744091"/>
                  </a:lnTo>
                  <a:lnTo>
                    <a:pt x="6908800" y="1744091"/>
                  </a:lnTo>
                  <a:lnTo>
                    <a:pt x="6908800" y="1066800"/>
                  </a:lnTo>
                  <a:lnTo>
                    <a:pt x="6985000" y="1007491"/>
                  </a:lnTo>
                  <a:lnTo>
                    <a:pt x="7382891" y="1007491"/>
                  </a:lnTo>
                  <a:lnTo>
                    <a:pt x="7459091" y="1083691"/>
                  </a:lnTo>
                  <a:lnTo>
                    <a:pt x="7459091" y="1888109"/>
                  </a:lnTo>
                  <a:lnTo>
                    <a:pt x="7670800" y="1888109"/>
                  </a:lnTo>
                  <a:lnTo>
                    <a:pt x="7670800" y="2353691"/>
                  </a:lnTo>
                  <a:lnTo>
                    <a:pt x="7874000" y="2353691"/>
                  </a:lnTo>
                  <a:lnTo>
                    <a:pt x="7874000" y="2819400"/>
                  </a:lnTo>
                  <a:lnTo>
                    <a:pt x="7874000" y="3623691"/>
                  </a:lnTo>
                  <a:close/>
                </a:path>
              </a:pathLst>
            </a:custGeom>
            <a:blipFill dpi="0" rotWithShape="0">
              <a:blip r:embed="rId79" cstate="print"/>
              <a:srcRect/>
              <a:stretch>
                <a:fillRect l="-6000" t="-28000" r="-10000" b="-28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3" name="PA-矩形 2"/>
            <p:cNvSpPr/>
            <p:nvPr>
              <p:custDataLst>
                <p:tags r:id="rId33"/>
              </p:custDataLst>
            </p:nvPr>
          </p:nvSpPr>
          <p:spPr>
            <a:xfrm>
              <a:off x="11016" y="5490"/>
              <a:ext cx="1" cy="3"/>
            </a:xfrm>
            <a:prstGeom prst="rect">
              <a:avLst/>
            </a:prstGeom>
            <a:blipFill dpi="0" rotWithShape="0">
              <a:blip r:embed="rId80"/>
              <a:srcRect/>
              <a:stretch>
                <a:fillRect l="-109240000" t="-62073000" r="-171080000" b="-24603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PA-任意多边形 3"/>
            <p:cNvSpPr/>
            <p:nvPr>
              <p:custDataLst>
                <p:tags r:id="rId34"/>
              </p:custDataLst>
            </p:nvPr>
          </p:nvSpPr>
          <p:spPr>
            <a:xfrm>
              <a:off x="9666" y="4632"/>
              <a:ext cx="3489" cy="1092"/>
            </a:xfrm>
            <a:custGeom>
              <a:avLst/>
              <a:gdLst/>
              <a:ahLst/>
              <a:cxnLst/>
              <a:rect l="0" t="0" r="0" b="0"/>
              <a:pathLst>
                <a:path w="8898510" h="2785238">
                  <a:moveTo>
                    <a:pt x="8619109" y="2429637"/>
                  </a:moveTo>
                  <a:lnTo>
                    <a:pt x="8619109" y="2150237"/>
                  </a:lnTo>
                  <a:lnTo>
                    <a:pt x="8483600" y="2150237"/>
                  </a:lnTo>
                  <a:lnTo>
                    <a:pt x="8483600" y="1523746"/>
                  </a:lnTo>
                  <a:lnTo>
                    <a:pt x="8297291" y="1523746"/>
                  </a:lnTo>
                  <a:lnTo>
                    <a:pt x="8297291" y="1896237"/>
                  </a:lnTo>
                  <a:lnTo>
                    <a:pt x="8102600" y="1896237"/>
                  </a:lnTo>
                  <a:lnTo>
                    <a:pt x="8102600" y="1769237"/>
                  </a:lnTo>
                  <a:lnTo>
                    <a:pt x="7916291" y="1769237"/>
                  </a:lnTo>
                  <a:lnTo>
                    <a:pt x="7916291" y="1328928"/>
                  </a:lnTo>
                  <a:lnTo>
                    <a:pt x="7552309" y="1328928"/>
                  </a:lnTo>
                  <a:lnTo>
                    <a:pt x="7552309" y="1142746"/>
                  </a:lnTo>
                  <a:lnTo>
                    <a:pt x="7018909" y="1142746"/>
                  </a:lnTo>
                  <a:lnTo>
                    <a:pt x="7018909" y="1303528"/>
                  </a:lnTo>
                  <a:lnTo>
                    <a:pt x="6773418" y="1303528"/>
                  </a:lnTo>
                  <a:lnTo>
                    <a:pt x="6773418" y="1083437"/>
                  </a:lnTo>
                  <a:lnTo>
                    <a:pt x="6544818" y="1083437"/>
                  </a:lnTo>
                  <a:lnTo>
                    <a:pt x="6544818" y="566928"/>
                  </a:lnTo>
                  <a:lnTo>
                    <a:pt x="6451599" y="566928"/>
                  </a:lnTo>
                  <a:lnTo>
                    <a:pt x="6138418" y="778637"/>
                  </a:lnTo>
                  <a:lnTo>
                    <a:pt x="6138418" y="990346"/>
                  </a:lnTo>
                  <a:lnTo>
                    <a:pt x="5943600" y="990346"/>
                  </a:lnTo>
                  <a:lnTo>
                    <a:pt x="5943600" y="1201928"/>
                  </a:lnTo>
                  <a:lnTo>
                    <a:pt x="5740400" y="1201928"/>
                  </a:lnTo>
                  <a:lnTo>
                    <a:pt x="5740400" y="583946"/>
                  </a:lnTo>
                  <a:lnTo>
                    <a:pt x="5638800" y="583946"/>
                  </a:lnTo>
                  <a:lnTo>
                    <a:pt x="5638800" y="482346"/>
                  </a:lnTo>
                  <a:lnTo>
                    <a:pt x="5562600" y="482346"/>
                  </a:lnTo>
                  <a:lnTo>
                    <a:pt x="5562600" y="575437"/>
                  </a:lnTo>
                  <a:lnTo>
                    <a:pt x="5461000" y="575437"/>
                  </a:lnTo>
                  <a:lnTo>
                    <a:pt x="5461000" y="1523746"/>
                  </a:lnTo>
                  <a:lnTo>
                    <a:pt x="5173218" y="1523746"/>
                  </a:lnTo>
                  <a:lnTo>
                    <a:pt x="5173218" y="1117346"/>
                  </a:lnTo>
                  <a:lnTo>
                    <a:pt x="4851400" y="1117346"/>
                  </a:lnTo>
                  <a:lnTo>
                    <a:pt x="4851400" y="1337437"/>
                  </a:lnTo>
                  <a:lnTo>
                    <a:pt x="4436491" y="1337437"/>
                  </a:lnTo>
                  <a:lnTo>
                    <a:pt x="4436491" y="947928"/>
                  </a:lnTo>
                  <a:lnTo>
                    <a:pt x="4351909" y="947928"/>
                  </a:lnTo>
                  <a:lnTo>
                    <a:pt x="4351909" y="863346"/>
                  </a:lnTo>
                  <a:lnTo>
                    <a:pt x="4123309" y="863346"/>
                  </a:lnTo>
                  <a:lnTo>
                    <a:pt x="4123309" y="939546"/>
                  </a:lnTo>
                  <a:lnTo>
                    <a:pt x="4055491" y="939546"/>
                  </a:lnTo>
                  <a:lnTo>
                    <a:pt x="4055491" y="1303528"/>
                  </a:lnTo>
                  <a:lnTo>
                    <a:pt x="3947160" y="1303528"/>
                  </a:lnTo>
                  <a:lnTo>
                    <a:pt x="3947160" y="1009904"/>
                  </a:lnTo>
                  <a:cubicBezTo>
                    <a:pt x="3947160" y="976884"/>
                    <a:pt x="3947160" y="942213"/>
                    <a:pt x="3947160" y="906272"/>
                  </a:cubicBezTo>
                  <a:lnTo>
                    <a:pt x="3947160" y="885571"/>
                  </a:lnTo>
                  <a:lnTo>
                    <a:pt x="3947160" y="885571"/>
                  </a:lnTo>
                  <a:cubicBezTo>
                    <a:pt x="3942080" y="503047"/>
                    <a:pt x="3892677" y="0"/>
                    <a:pt x="3666363" y="25146"/>
                  </a:cubicBezTo>
                  <a:cubicBezTo>
                    <a:pt x="3483991" y="45339"/>
                    <a:pt x="3446272" y="523748"/>
                    <a:pt x="3443986" y="885571"/>
                  </a:cubicBezTo>
                  <a:lnTo>
                    <a:pt x="3443986" y="885571"/>
                  </a:lnTo>
                  <a:lnTo>
                    <a:pt x="3443986" y="1286637"/>
                  </a:lnTo>
                  <a:lnTo>
                    <a:pt x="3310509" y="1286637"/>
                  </a:lnTo>
                  <a:lnTo>
                    <a:pt x="3310509" y="846328"/>
                  </a:lnTo>
                  <a:lnTo>
                    <a:pt x="2777109" y="846328"/>
                  </a:lnTo>
                  <a:lnTo>
                    <a:pt x="2777109" y="1278128"/>
                  </a:lnTo>
                  <a:lnTo>
                    <a:pt x="2455291" y="1278128"/>
                  </a:lnTo>
                  <a:lnTo>
                    <a:pt x="2455291" y="1481328"/>
                  </a:lnTo>
                  <a:lnTo>
                    <a:pt x="2353691" y="1481328"/>
                  </a:lnTo>
                  <a:lnTo>
                    <a:pt x="2353691" y="600837"/>
                  </a:lnTo>
                  <a:lnTo>
                    <a:pt x="2260600" y="600837"/>
                  </a:lnTo>
                  <a:lnTo>
                    <a:pt x="2260600" y="363728"/>
                  </a:lnTo>
                  <a:lnTo>
                    <a:pt x="2226691" y="363728"/>
                  </a:lnTo>
                  <a:lnTo>
                    <a:pt x="2226691" y="600837"/>
                  </a:lnTo>
                  <a:lnTo>
                    <a:pt x="2116709" y="600837"/>
                  </a:lnTo>
                  <a:lnTo>
                    <a:pt x="2116709" y="1489837"/>
                  </a:lnTo>
                  <a:lnTo>
                    <a:pt x="1820291" y="1489837"/>
                  </a:lnTo>
                  <a:lnTo>
                    <a:pt x="1820291" y="1278128"/>
                  </a:lnTo>
                  <a:lnTo>
                    <a:pt x="1591691" y="1278128"/>
                  </a:lnTo>
                  <a:lnTo>
                    <a:pt x="1591691" y="1176528"/>
                  </a:lnTo>
                  <a:lnTo>
                    <a:pt x="1286891" y="1176528"/>
                  </a:lnTo>
                  <a:lnTo>
                    <a:pt x="1286891" y="1286637"/>
                  </a:lnTo>
                  <a:lnTo>
                    <a:pt x="965200" y="1286637"/>
                  </a:lnTo>
                  <a:lnTo>
                    <a:pt x="965200" y="1836928"/>
                  </a:lnTo>
                  <a:lnTo>
                    <a:pt x="778891" y="1836928"/>
                  </a:lnTo>
                  <a:lnTo>
                    <a:pt x="778891" y="2675128"/>
                  </a:lnTo>
                  <a:lnTo>
                    <a:pt x="0" y="2675128"/>
                  </a:lnTo>
                  <a:lnTo>
                    <a:pt x="0" y="2768346"/>
                  </a:lnTo>
                  <a:lnTo>
                    <a:pt x="8898509" y="2785237"/>
                  </a:lnTo>
                  <a:lnTo>
                    <a:pt x="8898509" y="2429637"/>
                  </a:lnTo>
                </a:path>
              </a:pathLst>
            </a:custGeom>
            <a:blipFill dpi="0" rotWithShape="0">
              <a:blip r:embed="rId81" cstate="print"/>
              <a:srcRect/>
              <a:stretch>
                <a:fillRect l="-1000" t="-67000" r="-1000" b="-36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45" name="PA-任意多边形 5"/>
            <p:cNvSpPr/>
            <p:nvPr>
              <p:custDataLst>
                <p:tags r:id="rId35"/>
              </p:custDataLst>
            </p:nvPr>
          </p:nvSpPr>
          <p:spPr>
            <a:xfrm>
              <a:off x="9678" y="5234"/>
              <a:ext cx="3491" cy="488"/>
            </a:xfrm>
            <a:custGeom>
              <a:avLst/>
              <a:gdLst/>
              <a:ahLst/>
              <a:cxnLst/>
              <a:rect l="0" t="0" r="0" b="0"/>
              <a:pathLst>
                <a:path w="8902701" h="1244601">
                  <a:moveTo>
                    <a:pt x="0" y="1200150"/>
                  </a:moveTo>
                  <a:lnTo>
                    <a:pt x="0" y="1149350"/>
                  </a:lnTo>
                  <a:lnTo>
                    <a:pt x="533400" y="1149350"/>
                  </a:lnTo>
                  <a:lnTo>
                    <a:pt x="533400" y="723900"/>
                  </a:lnTo>
                  <a:lnTo>
                    <a:pt x="533400" y="641350"/>
                  </a:lnTo>
                  <a:lnTo>
                    <a:pt x="806450" y="641350"/>
                  </a:lnTo>
                  <a:lnTo>
                    <a:pt x="806450" y="107950"/>
                  </a:lnTo>
                  <a:lnTo>
                    <a:pt x="1041400" y="107950"/>
                  </a:lnTo>
                  <a:lnTo>
                    <a:pt x="1041400" y="641350"/>
                  </a:lnTo>
                  <a:lnTo>
                    <a:pt x="1206500" y="641350"/>
                  </a:lnTo>
                  <a:lnTo>
                    <a:pt x="1206500" y="450850"/>
                  </a:lnTo>
                  <a:lnTo>
                    <a:pt x="1289050" y="450850"/>
                  </a:lnTo>
                  <a:lnTo>
                    <a:pt x="1289050" y="349250"/>
                  </a:lnTo>
                  <a:lnTo>
                    <a:pt x="1828800" y="349250"/>
                  </a:lnTo>
                  <a:lnTo>
                    <a:pt x="1828800" y="450850"/>
                  </a:lnTo>
                  <a:lnTo>
                    <a:pt x="1911350" y="450850"/>
                  </a:lnTo>
                  <a:lnTo>
                    <a:pt x="1911350" y="641350"/>
                  </a:lnTo>
                  <a:lnTo>
                    <a:pt x="2228850" y="641350"/>
                  </a:lnTo>
                  <a:lnTo>
                    <a:pt x="2228850" y="254000"/>
                  </a:lnTo>
                  <a:lnTo>
                    <a:pt x="2393950" y="254000"/>
                  </a:lnTo>
                  <a:lnTo>
                    <a:pt x="2393950" y="641350"/>
                  </a:lnTo>
                  <a:lnTo>
                    <a:pt x="2552700" y="641350"/>
                  </a:lnTo>
                  <a:lnTo>
                    <a:pt x="2552700" y="107950"/>
                  </a:lnTo>
                  <a:lnTo>
                    <a:pt x="2622550" y="107950"/>
                  </a:lnTo>
                  <a:lnTo>
                    <a:pt x="2622550" y="31750"/>
                  </a:lnTo>
                  <a:lnTo>
                    <a:pt x="3168650" y="31750"/>
                  </a:lnTo>
                  <a:lnTo>
                    <a:pt x="3168650" y="107950"/>
                  </a:lnTo>
                  <a:lnTo>
                    <a:pt x="3238500" y="107950"/>
                  </a:lnTo>
                  <a:lnTo>
                    <a:pt x="3238500" y="317500"/>
                  </a:lnTo>
                  <a:lnTo>
                    <a:pt x="3422650" y="317500"/>
                  </a:lnTo>
                  <a:lnTo>
                    <a:pt x="3422650" y="533400"/>
                  </a:lnTo>
                  <a:lnTo>
                    <a:pt x="3771900" y="533400"/>
                  </a:lnTo>
                  <a:lnTo>
                    <a:pt x="3771900" y="660400"/>
                  </a:lnTo>
                  <a:lnTo>
                    <a:pt x="4305300" y="660400"/>
                  </a:lnTo>
                  <a:lnTo>
                    <a:pt x="4305300" y="127000"/>
                  </a:lnTo>
                  <a:lnTo>
                    <a:pt x="4521200" y="127000"/>
                  </a:lnTo>
                  <a:lnTo>
                    <a:pt x="4521200" y="19050"/>
                  </a:lnTo>
                  <a:lnTo>
                    <a:pt x="4629150" y="19050"/>
                  </a:lnTo>
                  <a:lnTo>
                    <a:pt x="4629150" y="127000"/>
                  </a:lnTo>
                  <a:lnTo>
                    <a:pt x="4845050" y="127000"/>
                  </a:lnTo>
                  <a:lnTo>
                    <a:pt x="4845050" y="393700"/>
                  </a:lnTo>
                  <a:lnTo>
                    <a:pt x="5022850" y="393700"/>
                  </a:lnTo>
                  <a:lnTo>
                    <a:pt x="5022850" y="558800"/>
                  </a:lnTo>
                  <a:lnTo>
                    <a:pt x="5721350" y="558800"/>
                  </a:lnTo>
                  <a:lnTo>
                    <a:pt x="5721350" y="50800"/>
                  </a:lnTo>
                  <a:lnTo>
                    <a:pt x="6489700" y="50800"/>
                  </a:lnTo>
                  <a:lnTo>
                    <a:pt x="6489700" y="260350"/>
                  </a:lnTo>
                  <a:lnTo>
                    <a:pt x="7016750" y="260350"/>
                  </a:lnTo>
                  <a:lnTo>
                    <a:pt x="7016750" y="438150"/>
                  </a:lnTo>
                  <a:lnTo>
                    <a:pt x="7270750" y="438150"/>
                  </a:lnTo>
                  <a:lnTo>
                    <a:pt x="7270750" y="63500"/>
                  </a:lnTo>
                  <a:lnTo>
                    <a:pt x="7372350" y="63500"/>
                  </a:lnTo>
                  <a:lnTo>
                    <a:pt x="7372350" y="0"/>
                  </a:lnTo>
                  <a:lnTo>
                    <a:pt x="7600950" y="0"/>
                  </a:lnTo>
                  <a:lnTo>
                    <a:pt x="7600950" y="63500"/>
                  </a:lnTo>
                  <a:lnTo>
                    <a:pt x="7689850" y="63500"/>
                  </a:lnTo>
                  <a:lnTo>
                    <a:pt x="7689850" y="438150"/>
                  </a:lnTo>
                  <a:lnTo>
                    <a:pt x="7950200" y="438150"/>
                  </a:lnTo>
                  <a:lnTo>
                    <a:pt x="7950200" y="666750"/>
                  </a:lnTo>
                  <a:lnTo>
                    <a:pt x="8210550" y="666750"/>
                  </a:lnTo>
                  <a:lnTo>
                    <a:pt x="8210550" y="565150"/>
                  </a:lnTo>
                  <a:lnTo>
                    <a:pt x="8362950" y="565150"/>
                  </a:lnTo>
                  <a:lnTo>
                    <a:pt x="8362950" y="806450"/>
                  </a:lnTo>
                  <a:lnTo>
                    <a:pt x="8674100" y="806450"/>
                  </a:lnTo>
                  <a:lnTo>
                    <a:pt x="8674100" y="1123950"/>
                  </a:lnTo>
                  <a:lnTo>
                    <a:pt x="8902700" y="1123950"/>
                  </a:lnTo>
                  <a:lnTo>
                    <a:pt x="8902700" y="1193800"/>
                  </a:lnTo>
                  <a:lnTo>
                    <a:pt x="8902700" y="1244600"/>
                  </a:lnTo>
                  <a:lnTo>
                    <a:pt x="0" y="1244600"/>
                  </a:lnTo>
                  <a:close/>
                </a:path>
              </a:pathLst>
            </a:custGeom>
            <a:blipFill dpi="0" rotWithShape="0">
              <a:blip r:embed="rId82" cstate="print"/>
              <a:srcRect/>
              <a:stretch>
                <a:fillRect l="-2000" t="-273000" r="-1000" b="-82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6" name="PA-任意多边形 6"/>
            <p:cNvSpPr/>
            <p:nvPr>
              <p:custDataLst>
                <p:tags r:id="rId36"/>
              </p:custDataLst>
            </p:nvPr>
          </p:nvSpPr>
          <p:spPr>
            <a:xfrm>
              <a:off x="9619" y="5298"/>
              <a:ext cx="3587" cy="422"/>
            </a:xfrm>
            <a:custGeom>
              <a:avLst/>
              <a:gdLst/>
              <a:ahLst/>
              <a:cxnLst/>
              <a:rect l="0" t="0" r="0" b="0"/>
              <a:pathLst>
                <a:path w="9148192" h="1077342">
                  <a:moveTo>
                    <a:pt x="9025509" y="1077341"/>
                  </a:moveTo>
                  <a:lnTo>
                    <a:pt x="0" y="1077341"/>
                  </a:lnTo>
                  <a:lnTo>
                    <a:pt x="0" y="908050"/>
                  </a:lnTo>
                  <a:lnTo>
                    <a:pt x="330200" y="908050"/>
                  </a:lnTo>
                  <a:lnTo>
                    <a:pt x="330200" y="772541"/>
                  </a:lnTo>
                  <a:lnTo>
                    <a:pt x="575691" y="772541"/>
                  </a:lnTo>
                  <a:lnTo>
                    <a:pt x="575691" y="366141"/>
                  </a:lnTo>
                  <a:lnTo>
                    <a:pt x="778891" y="366141"/>
                  </a:lnTo>
                  <a:lnTo>
                    <a:pt x="778891" y="772541"/>
                  </a:lnTo>
                  <a:lnTo>
                    <a:pt x="1007491" y="772541"/>
                  </a:lnTo>
                  <a:lnTo>
                    <a:pt x="1007491" y="577850"/>
                  </a:lnTo>
                  <a:lnTo>
                    <a:pt x="1053211" y="577850"/>
                  </a:lnTo>
                  <a:lnTo>
                    <a:pt x="1053211" y="530987"/>
                  </a:lnTo>
                  <a:lnTo>
                    <a:pt x="1343406" y="530987"/>
                  </a:lnTo>
                  <a:lnTo>
                    <a:pt x="1343406" y="577850"/>
                  </a:lnTo>
                  <a:lnTo>
                    <a:pt x="1382141" y="577850"/>
                  </a:lnTo>
                  <a:lnTo>
                    <a:pt x="1382141" y="768350"/>
                  </a:lnTo>
                  <a:lnTo>
                    <a:pt x="1471041" y="768350"/>
                  </a:lnTo>
                  <a:lnTo>
                    <a:pt x="1471041" y="482600"/>
                  </a:lnTo>
                  <a:lnTo>
                    <a:pt x="1617091" y="482600"/>
                  </a:lnTo>
                  <a:lnTo>
                    <a:pt x="1617091" y="781050"/>
                  </a:lnTo>
                  <a:lnTo>
                    <a:pt x="1661541" y="781050"/>
                  </a:lnTo>
                  <a:lnTo>
                    <a:pt x="1661541" y="685800"/>
                  </a:lnTo>
                  <a:lnTo>
                    <a:pt x="1794891" y="685800"/>
                  </a:lnTo>
                  <a:lnTo>
                    <a:pt x="1794891" y="520700"/>
                  </a:lnTo>
                  <a:lnTo>
                    <a:pt x="1991741" y="520700"/>
                  </a:lnTo>
                  <a:lnTo>
                    <a:pt x="1991741" y="749300"/>
                  </a:lnTo>
                  <a:lnTo>
                    <a:pt x="2201291" y="749300"/>
                  </a:lnTo>
                  <a:lnTo>
                    <a:pt x="2201291" y="285750"/>
                  </a:lnTo>
                  <a:lnTo>
                    <a:pt x="2309241" y="285750"/>
                  </a:lnTo>
                  <a:lnTo>
                    <a:pt x="2309241" y="222250"/>
                  </a:lnTo>
                  <a:lnTo>
                    <a:pt x="2868041" y="222250"/>
                  </a:lnTo>
                  <a:lnTo>
                    <a:pt x="2868041" y="304800"/>
                  </a:lnTo>
                  <a:lnTo>
                    <a:pt x="2950591" y="304800"/>
                  </a:lnTo>
                  <a:lnTo>
                    <a:pt x="2950591" y="774700"/>
                  </a:lnTo>
                  <a:lnTo>
                    <a:pt x="3064891" y="774700"/>
                  </a:lnTo>
                  <a:lnTo>
                    <a:pt x="3064891" y="660400"/>
                  </a:lnTo>
                  <a:lnTo>
                    <a:pt x="3172841" y="660400"/>
                  </a:lnTo>
                  <a:lnTo>
                    <a:pt x="3172841" y="774700"/>
                  </a:lnTo>
                  <a:lnTo>
                    <a:pt x="3287141" y="774700"/>
                  </a:lnTo>
                  <a:lnTo>
                    <a:pt x="3287141" y="603250"/>
                  </a:lnTo>
                  <a:lnTo>
                    <a:pt x="3541141" y="603250"/>
                  </a:lnTo>
                  <a:lnTo>
                    <a:pt x="3541141" y="781050"/>
                  </a:lnTo>
                  <a:lnTo>
                    <a:pt x="3541141" y="831850"/>
                  </a:lnTo>
                  <a:lnTo>
                    <a:pt x="3687191" y="831850"/>
                  </a:lnTo>
                  <a:lnTo>
                    <a:pt x="3788791" y="831850"/>
                  </a:lnTo>
                  <a:lnTo>
                    <a:pt x="3788791" y="44450"/>
                  </a:lnTo>
                  <a:lnTo>
                    <a:pt x="3864991" y="44450"/>
                  </a:lnTo>
                  <a:lnTo>
                    <a:pt x="3864991" y="0"/>
                  </a:lnTo>
                  <a:lnTo>
                    <a:pt x="3985641" y="0"/>
                  </a:lnTo>
                  <a:lnTo>
                    <a:pt x="3985641" y="50800"/>
                  </a:lnTo>
                  <a:lnTo>
                    <a:pt x="4055491" y="50800"/>
                  </a:lnTo>
                  <a:lnTo>
                    <a:pt x="4055491" y="679450"/>
                  </a:lnTo>
                  <a:lnTo>
                    <a:pt x="4309491" y="679450"/>
                  </a:lnTo>
                  <a:lnTo>
                    <a:pt x="4309491" y="323850"/>
                  </a:lnTo>
                  <a:lnTo>
                    <a:pt x="4563491" y="323850"/>
                  </a:lnTo>
                  <a:lnTo>
                    <a:pt x="4563491" y="546100"/>
                  </a:lnTo>
                  <a:lnTo>
                    <a:pt x="5141341" y="546100"/>
                  </a:lnTo>
                  <a:lnTo>
                    <a:pt x="5141341" y="781050"/>
                  </a:lnTo>
                  <a:lnTo>
                    <a:pt x="5395341" y="781050"/>
                  </a:lnTo>
                  <a:lnTo>
                    <a:pt x="5395341" y="209550"/>
                  </a:lnTo>
                  <a:lnTo>
                    <a:pt x="5687441" y="209550"/>
                  </a:lnTo>
                  <a:lnTo>
                    <a:pt x="5687441" y="660400"/>
                  </a:lnTo>
                  <a:lnTo>
                    <a:pt x="5890641" y="660400"/>
                  </a:lnTo>
                  <a:lnTo>
                    <a:pt x="5890641" y="793750"/>
                  </a:lnTo>
                  <a:lnTo>
                    <a:pt x="6093841" y="793750"/>
                  </a:lnTo>
                  <a:lnTo>
                    <a:pt x="6093841" y="679450"/>
                  </a:lnTo>
                  <a:lnTo>
                    <a:pt x="6195441" y="679450"/>
                  </a:lnTo>
                  <a:lnTo>
                    <a:pt x="6195441" y="374650"/>
                  </a:lnTo>
                  <a:lnTo>
                    <a:pt x="6316091" y="374650"/>
                  </a:lnTo>
                  <a:lnTo>
                    <a:pt x="6316091" y="292100"/>
                  </a:lnTo>
                  <a:lnTo>
                    <a:pt x="6843141" y="292100"/>
                  </a:lnTo>
                  <a:lnTo>
                    <a:pt x="6843141" y="374650"/>
                  </a:lnTo>
                  <a:lnTo>
                    <a:pt x="6957441" y="374650"/>
                  </a:lnTo>
                  <a:lnTo>
                    <a:pt x="6957441" y="717550"/>
                  </a:lnTo>
                  <a:lnTo>
                    <a:pt x="7059041" y="717550"/>
                  </a:lnTo>
                  <a:lnTo>
                    <a:pt x="7059041" y="819150"/>
                  </a:lnTo>
                  <a:lnTo>
                    <a:pt x="7186041" y="819150"/>
                  </a:lnTo>
                  <a:lnTo>
                    <a:pt x="7186041" y="577850"/>
                  </a:lnTo>
                  <a:lnTo>
                    <a:pt x="7763891" y="577850"/>
                  </a:lnTo>
                  <a:lnTo>
                    <a:pt x="7763891" y="711200"/>
                  </a:lnTo>
                  <a:lnTo>
                    <a:pt x="8265541" y="711200"/>
                  </a:lnTo>
                  <a:lnTo>
                    <a:pt x="8265541" y="882650"/>
                  </a:lnTo>
                  <a:lnTo>
                    <a:pt x="8544941" y="882650"/>
                  </a:lnTo>
                  <a:lnTo>
                    <a:pt x="8544941" y="787400"/>
                  </a:lnTo>
                  <a:lnTo>
                    <a:pt x="8710041" y="787400"/>
                  </a:lnTo>
                  <a:lnTo>
                    <a:pt x="8710041" y="882650"/>
                  </a:lnTo>
                  <a:lnTo>
                    <a:pt x="8919591" y="882650"/>
                  </a:lnTo>
                  <a:lnTo>
                    <a:pt x="8919591" y="996950"/>
                  </a:lnTo>
                  <a:lnTo>
                    <a:pt x="9148191" y="996950"/>
                  </a:lnTo>
                  <a:lnTo>
                    <a:pt x="9148191" y="1077341"/>
                  </a:lnTo>
                  <a:close/>
                </a:path>
              </a:pathLst>
            </a:custGeom>
            <a:blipFill dpi="0" rotWithShape="0">
              <a:blip r:embed="rId83" cstate="print"/>
              <a:srcRect/>
              <a:stretch>
                <a:fillRect t="-331000" b="-95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47" name="文本框 246"/>
          <p:cNvSpPr txBox="1"/>
          <p:nvPr/>
        </p:nvSpPr>
        <p:spPr>
          <a:xfrm>
            <a:off x="8385810" y="3051175"/>
            <a:ext cx="3086100" cy="521970"/>
          </a:xfrm>
          <a:prstGeom prst="rect">
            <a:avLst/>
          </a:prstGeom>
          <a:noFill/>
        </p:spPr>
        <p:txBody>
          <a:bodyPr wrap="square" rtlCol="0">
            <a:spAutoFit/>
          </a:bodyPr>
          <a:lstStyle/>
          <a:p>
            <a:r>
              <a:rPr lang="en-US" altLang="zh-CN" sz="2800" b="1" i="1">
                <a:latin typeface="Times New Roman" panose="02020603050405020304" pitchFamily="18" charset="0"/>
                <a:cs typeface="Times New Roman" panose="02020603050405020304" pitchFamily="18" charset="0"/>
              </a:rPr>
              <a:t>Noun</a:t>
            </a:r>
          </a:p>
        </p:txBody>
      </p:sp>
      <p:grpSp>
        <p:nvGrpSpPr>
          <p:cNvPr id="521" name="组合 520"/>
          <p:cNvGrpSpPr/>
          <p:nvPr>
            <p:custDataLst>
              <p:tags r:id="rId6"/>
            </p:custDataLst>
          </p:nvPr>
        </p:nvGrpSpPr>
        <p:grpSpPr>
          <a:xfrm>
            <a:off x="6027420" y="4591050"/>
            <a:ext cx="2105660" cy="1792605"/>
            <a:chOff x="9751" y="7218"/>
            <a:chExt cx="2796" cy="2520"/>
          </a:xfrm>
        </p:grpSpPr>
        <p:sp>
          <p:nvSpPr>
            <p:cNvPr id="522" name="PA-任意多边形 1"/>
            <p:cNvSpPr/>
            <p:nvPr>
              <p:custDataLst>
                <p:tags r:id="rId7"/>
              </p:custDataLst>
            </p:nvPr>
          </p:nvSpPr>
          <p:spPr>
            <a:xfrm>
              <a:off x="10246" y="7397"/>
              <a:ext cx="1529" cy="1579"/>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84" cstate="screen"/>
              <a:srcRect/>
              <a:stretch>
                <a:fillRect l="-87000" t="-11000" r="-106000" b="-48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PA-任意多边形 2"/>
            <p:cNvSpPr/>
            <p:nvPr>
              <p:custDataLst>
                <p:tags r:id="rId8"/>
              </p:custDataLst>
            </p:nvPr>
          </p:nvSpPr>
          <p:spPr>
            <a:xfrm>
              <a:off x="10780" y="8340"/>
              <a:ext cx="844" cy="663"/>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84" cstate="screen"/>
              <a:srcRect/>
              <a:stretch>
                <a:fillRect l="-222000" t="-169000" r="-209000" b="-111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PA-任意多边形 3"/>
            <p:cNvSpPr/>
            <p:nvPr>
              <p:custDataLst>
                <p:tags r:id="rId9"/>
              </p:custDataLst>
            </p:nvPr>
          </p:nvSpPr>
          <p:spPr>
            <a:xfrm>
              <a:off x="10808" y="7382"/>
              <a:ext cx="501" cy="474"/>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84" cstate="screen"/>
              <a:srcRect/>
              <a:stretch>
                <a:fillRect l="-379000" t="-35000" r="-416000" b="-39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PA-任意多边形 4"/>
            <p:cNvSpPr/>
            <p:nvPr>
              <p:custDataLst>
                <p:tags r:id="rId10"/>
              </p:custDataLst>
            </p:nvPr>
          </p:nvSpPr>
          <p:spPr>
            <a:xfrm>
              <a:off x="10276" y="8314"/>
              <a:ext cx="501" cy="474"/>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84" cstate="screen"/>
              <a:srcRect/>
              <a:stretch>
                <a:fillRect l="-273000" t="-231000" r="-522000" b="-201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6" name="PA-任意多边形 5"/>
            <p:cNvSpPr/>
            <p:nvPr>
              <p:custDataLst>
                <p:tags r:id="rId11"/>
              </p:custDataLst>
            </p:nvPr>
          </p:nvSpPr>
          <p:spPr>
            <a:xfrm>
              <a:off x="9751" y="8194"/>
              <a:ext cx="424" cy="401"/>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84" cstate="screen"/>
              <a:srcRect/>
              <a:stretch>
                <a:fillRect l="-198000" t="-243000" r="-757000" b="-285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7" name="PA-任意多边形 6"/>
            <p:cNvSpPr/>
            <p:nvPr>
              <p:custDataLst>
                <p:tags r:id="rId12"/>
              </p:custDataLst>
            </p:nvPr>
          </p:nvSpPr>
          <p:spPr>
            <a:xfrm>
              <a:off x="11763" y="8848"/>
              <a:ext cx="327" cy="256"/>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84" cstate="screen"/>
              <a:srcRect/>
              <a:stretch>
                <a:fillRect l="-874000" t="-636000" r="-398000" b="-24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8" name="PA-任意多边形 7"/>
            <p:cNvSpPr/>
            <p:nvPr>
              <p:custDataLst>
                <p:tags r:id="rId13"/>
              </p:custDataLst>
            </p:nvPr>
          </p:nvSpPr>
          <p:spPr>
            <a:xfrm>
              <a:off x="12095" y="8607"/>
              <a:ext cx="181" cy="176"/>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84" cstate="screen"/>
              <a:srcRect/>
              <a:stretch>
                <a:fillRect l="-1756000" t="-789000" r="-614000" b="-54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9" name="PA-任意多边形 8"/>
            <p:cNvSpPr/>
            <p:nvPr>
              <p:custDataLst>
                <p:tags r:id="rId14"/>
              </p:custDataLst>
            </p:nvPr>
          </p:nvSpPr>
          <p:spPr>
            <a:xfrm>
              <a:off x="10085" y="8806"/>
              <a:ext cx="181" cy="176"/>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84" cstate="screen"/>
              <a:srcRect/>
              <a:stretch>
                <a:fillRect l="-648000" t="-901000" r="-1722000" b="-429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0" name="PA-任意多边形 9"/>
            <p:cNvSpPr/>
            <p:nvPr>
              <p:custDataLst>
                <p:tags r:id="rId15"/>
              </p:custDataLst>
            </p:nvPr>
          </p:nvSpPr>
          <p:spPr>
            <a:xfrm>
              <a:off x="11474" y="7308"/>
              <a:ext cx="181" cy="176"/>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84" cstate="screen"/>
              <a:srcRect/>
              <a:stretch>
                <a:fillRect l="-1414000" t="-51000" r="-956000" b="-1278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PA-任意多边形 10"/>
            <p:cNvSpPr/>
            <p:nvPr>
              <p:custDataLst>
                <p:tags r:id="rId16"/>
              </p:custDataLst>
            </p:nvPr>
          </p:nvSpPr>
          <p:spPr>
            <a:xfrm>
              <a:off x="11437" y="7947"/>
              <a:ext cx="618" cy="585"/>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84" cstate="screen"/>
              <a:srcRect/>
              <a:stretch>
                <a:fillRect l="-409000" t="-125000" r="-216000" b="-206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PA-任意多边形 11"/>
            <p:cNvSpPr/>
            <p:nvPr>
              <p:custDataLst>
                <p:tags r:id="rId17"/>
              </p:custDataLst>
            </p:nvPr>
          </p:nvSpPr>
          <p:spPr>
            <a:xfrm>
              <a:off x="11901" y="7591"/>
              <a:ext cx="270" cy="269"/>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84" cstate="screen"/>
              <a:srcRect/>
              <a:stretch>
                <a:fillRect l="-1109000" t="-139000" r="-452000" b="-699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PA-任意多边形 12"/>
            <p:cNvSpPr/>
            <p:nvPr>
              <p:custDataLst>
                <p:tags r:id="rId18"/>
              </p:custDataLst>
            </p:nvPr>
          </p:nvSpPr>
          <p:spPr>
            <a:xfrm>
              <a:off x="10351" y="7355"/>
              <a:ext cx="135" cy="143"/>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84" cstate="screen"/>
              <a:srcRect/>
              <a:stretch>
                <a:fillRect l="-1068000" t="-96000" r="-2149000" b="-1564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PA-任意多边形 13"/>
            <p:cNvSpPr/>
            <p:nvPr>
              <p:custDataLst>
                <p:tags r:id="rId19"/>
              </p:custDataLst>
            </p:nvPr>
          </p:nvSpPr>
          <p:spPr>
            <a:xfrm>
              <a:off x="10599" y="9462"/>
              <a:ext cx="110" cy="107"/>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84" cstate="screen"/>
              <a:srcRect/>
              <a:stretch>
                <a:fillRect l="-1536000" t="-2098000" r="-2435000" b="-158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PA-任意多边形 14"/>
            <p:cNvSpPr/>
            <p:nvPr>
              <p:custDataLst>
                <p:tags r:id="rId20"/>
              </p:custDataLst>
            </p:nvPr>
          </p:nvSpPr>
          <p:spPr>
            <a:xfrm>
              <a:off x="12290" y="9227"/>
              <a:ext cx="110" cy="107"/>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84" cstate="screen"/>
              <a:srcRect/>
              <a:stretch>
                <a:fillRect l="-3072000" t="-1878000" r="-899000" b="-378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6" name="PA-任意多边形 15"/>
            <p:cNvSpPr/>
            <p:nvPr>
              <p:custDataLst>
                <p:tags r:id="rId21"/>
              </p:custDataLst>
            </p:nvPr>
          </p:nvSpPr>
          <p:spPr>
            <a:xfrm>
              <a:off x="12437" y="8826"/>
              <a:ext cx="110" cy="107"/>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84" cstate="screen"/>
              <a:srcRect/>
              <a:stretch>
                <a:fillRect l="-3205000" t="-1503000" r="-765000" b="-75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7" name="PA-任意多边形 16"/>
            <p:cNvSpPr/>
            <p:nvPr>
              <p:custDataLst>
                <p:tags r:id="rId22"/>
              </p:custDataLst>
            </p:nvPr>
          </p:nvSpPr>
          <p:spPr>
            <a:xfrm>
              <a:off x="11007" y="8978"/>
              <a:ext cx="110" cy="107"/>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84" cstate="screen"/>
              <a:srcRect/>
              <a:stretch>
                <a:fillRect l="-1906000" t="-1646000" r="-2065000" b="-610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PA-任意多边形 17"/>
            <p:cNvSpPr/>
            <p:nvPr>
              <p:custDataLst>
                <p:tags r:id="rId23"/>
              </p:custDataLst>
            </p:nvPr>
          </p:nvSpPr>
          <p:spPr>
            <a:xfrm>
              <a:off x="11361" y="9324"/>
              <a:ext cx="110" cy="107"/>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84" cstate="screen"/>
              <a:srcRect/>
              <a:stretch>
                <a:fillRect l="-2228000" t="-1968000" r="-1742000" b="-28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9" name="PA-任意多边形 18"/>
            <p:cNvSpPr/>
            <p:nvPr>
              <p:custDataLst>
                <p:tags r:id="rId24"/>
              </p:custDataLst>
            </p:nvPr>
          </p:nvSpPr>
          <p:spPr>
            <a:xfrm>
              <a:off x="9826" y="7534"/>
              <a:ext cx="172" cy="16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84" cstate="screen"/>
              <a:srcRect/>
              <a:stretch>
                <a:fillRect l="-534000" t="-189000" r="-1973000" b="-1222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0" name="PA-任意多边形 19"/>
            <p:cNvSpPr/>
            <p:nvPr>
              <p:custDataLst>
                <p:tags r:id="rId25"/>
              </p:custDataLst>
            </p:nvPr>
          </p:nvSpPr>
          <p:spPr>
            <a:xfrm>
              <a:off x="10813" y="7218"/>
              <a:ext cx="110" cy="107"/>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84" cstate="screen"/>
              <a:srcRect/>
              <a:stretch>
                <a:fillRect l="-1730000" r="-2241000" b="-2249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PA-任意多边形 20"/>
            <p:cNvSpPr/>
            <p:nvPr>
              <p:custDataLst>
                <p:tags r:id="rId26"/>
              </p:custDataLst>
            </p:nvPr>
          </p:nvSpPr>
          <p:spPr>
            <a:xfrm>
              <a:off x="10601" y="8754"/>
              <a:ext cx="215" cy="209"/>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84" cstate="screen"/>
              <a:srcRect/>
              <a:stretch>
                <a:fillRect l="-786000" t="-734000" r="-1195000" b="-370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2" name="PA-任意多边形 21"/>
            <p:cNvSpPr/>
            <p:nvPr>
              <p:custDataLst>
                <p:tags r:id="rId27"/>
              </p:custDataLst>
            </p:nvPr>
          </p:nvSpPr>
          <p:spPr>
            <a:xfrm>
              <a:off x="10974" y="9211"/>
              <a:ext cx="245" cy="527"/>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84" cstate="screen"/>
              <a:srcRect/>
              <a:stretch>
                <a:fillRect l="-845000" t="-378000" r="-887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3" name="PA-任意多边形 22"/>
            <p:cNvSpPr/>
            <p:nvPr>
              <p:custDataLst>
                <p:tags r:id="rId28"/>
              </p:custDataLst>
            </p:nvPr>
          </p:nvSpPr>
          <p:spPr>
            <a:xfrm>
              <a:off x="10385" y="7384"/>
              <a:ext cx="338" cy="385"/>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84" cstate="screen"/>
              <a:srcRect/>
              <a:stretch>
                <a:fillRect l="-437000" t="-43000" r="-788000" b="-511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44" name="PA-任意多边形 23"/>
            <p:cNvSpPr/>
            <p:nvPr>
              <p:custDataLst>
                <p:tags r:id="rId29"/>
              </p:custDataLst>
            </p:nvPr>
          </p:nvSpPr>
          <p:spPr>
            <a:xfrm>
              <a:off x="11425" y="8577"/>
              <a:ext cx="553" cy="488"/>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84" cstate="screen"/>
              <a:srcRect/>
              <a:stretch>
                <a:fillRect l="-455000" t="-279000" r="-255000" b="-138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45" name="PA-任意多边形 24"/>
            <p:cNvSpPr/>
            <p:nvPr>
              <p:custDataLst>
                <p:tags r:id="rId30"/>
              </p:custDataLst>
            </p:nvPr>
          </p:nvSpPr>
          <p:spPr>
            <a:xfrm>
              <a:off x="10403" y="8807"/>
              <a:ext cx="164" cy="212"/>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84" cstate="screen"/>
              <a:srcRect/>
              <a:stretch>
                <a:fillRect l="-911000" t="-751000" r="-1721000" b="-340000"/>
              </a:stretch>
            </a:blipFill>
            <a:ln w="12700" cap="flat" cmpd="sng" algn="ctr">
              <a:noFill/>
              <a:prstDash val="solid"/>
              <a:miter lim="800000"/>
            </a:ln>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6" name="PA-任意多边形 25"/>
            <p:cNvSpPr/>
            <p:nvPr>
              <p:custDataLst>
                <p:tags r:id="rId31"/>
              </p:custDataLst>
            </p:nvPr>
          </p:nvSpPr>
          <p:spPr>
            <a:xfrm>
              <a:off x="10435" y="8610"/>
              <a:ext cx="345" cy="364"/>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84" cstate="screen"/>
              <a:srcRect/>
              <a:stretch>
                <a:fillRect l="-443000" t="-383000" r="-757000" b="-210000"/>
              </a:stretch>
            </a:blipFill>
            <a:ln w="6350" cap="flat" cmpd="sng" algn="ctr">
              <a:noFill/>
              <a:prstDash val="solid"/>
              <a:miter lim="800000"/>
            </a:ln>
            <a:effectLst/>
            <a:extLst>
              <a:ext uri="{91240B29-F687-4F45-9708-019B960494DF}">
                <a14:hiddenLine xmlns=""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47" name="文本框 546"/>
          <p:cNvSpPr txBox="1"/>
          <p:nvPr/>
        </p:nvSpPr>
        <p:spPr>
          <a:xfrm>
            <a:off x="8237855" y="5019040"/>
            <a:ext cx="3954145" cy="521970"/>
          </a:xfrm>
          <a:prstGeom prst="rect">
            <a:avLst/>
          </a:prstGeom>
          <a:noFill/>
        </p:spPr>
        <p:txBody>
          <a:bodyPr wrap="square" rtlCol="0">
            <a:spAutoFit/>
          </a:bodyPr>
          <a:lstStyle/>
          <a:p>
            <a:r>
              <a:rPr lang="en-US" altLang="zh-CN" sz="2800" b="1" i="1">
                <a:latin typeface="Times New Roman" panose="02020603050405020304" pitchFamily="18" charset="0"/>
                <a:cs typeface="Times New Roman" panose="02020603050405020304" pitchFamily="18" charset="0"/>
              </a:rPr>
              <a:t>Watching &amp; Performing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strips(downLeft)">
                                      <p:cBhvr>
                                        <p:cTn id="7" dur="500"/>
                                        <p:tgtEl>
                                          <p:spTgt spid="8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strips(downLeft)">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strips(downLeft)">
                                      <p:cBhvr>
                                        <p:cTn id="15" dur="500"/>
                                        <p:tgtEl>
                                          <p:spTgt spid="14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strips(downLeft)">
                                      <p:cBhvr>
                                        <p:cTn id="18" dur="500"/>
                                        <p:tgtEl>
                                          <p:spTgt spid="14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82"/>
                                        </p:tgtEl>
                                        <p:attrNameLst>
                                          <p:attrName>style.visibility</p:attrName>
                                        </p:attrNameLst>
                                      </p:cBhvr>
                                      <p:to>
                                        <p:strVal val="visible"/>
                                      </p:to>
                                    </p:set>
                                    <p:animEffect transition="in" filter="strips(downLeft)">
                                      <p:cBhvr>
                                        <p:cTn id="23" dur="500"/>
                                        <p:tgtEl>
                                          <p:spTgt spid="18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206"/>
                                        </p:tgtEl>
                                        <p:attrNameLst>
                                          <p:attrName>style.visibility</p:attrName>
                                        </p:attrNameLst>
                                      </p:cBhvr>
                                      <p:to>
                                        <p:strVal val="visible"/>
                                      </p:to>
                                    </p:set>
                                    <p:animEffect transition="in" filter="strips(downLeft)">
                                      <p:cBhvr>
                                        <p:cTn id="26" dur="500"/>
                                        <p:tgtEl>
                                          <p:spTgt spid="20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38"/>
                                        </p:tgtEl>
                                        <p:attrNameLst>
                                          <p:attrName>style.visibility</p:attrName>
                                        </p:attrNameLst>
                                      </p:cBhvr>
                                      <p:to>
                                        <p:strVal val="visible"/>
                                      </p:to>
                                    </p:set>
                                    <p:animEffect transition="in" filter="strips(downLeft)">
                                      <p:cBhvr>
                                        <p:cTn id="31" dur="500"/>
                                        <p:tgtEl>
                                          <p:spTgt spid="238"/>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239"/>
                                        </p:tgtEl>
                                        <p:attrNameLst>
                                          <p:attrName>style.visibility</p:attrName>
                                        </p:attrNameLst>
                                      </p:cBhvr>
                                      <p:to>
                                        <p:strVal val="visible"/>
                                      </p:to>
                                    </p:set>
                                    <p:animEffect transition="in" filter="strips(downLeft)">
                                      <p:cBhvr>
                                        <p:cTn id="34" dur="500"/>
                                        <p:tgtEl>
                                          <p:spTgt spid="23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241"/>
                                        </p:tgtEl>
                                        <p:attrNameLst>
                                          <p:attrName>style.visibility</p:attrName>
                                        </p:attrNameLst>
                                      </p:cBhvr>
                                      <p:to>
                                        <p:strVal val="visible"/>
                                      </p:to>
                                    </p:set>
                                    <p:animEffect transition="in" filter="strips(downLeft)">
                                      <p:cBhvr>
                                        <p:cTn id="39" dur="500"/>
                                        <p:tgtEl>
                                          <p:spTgt spid="241"/>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247"/>
                                        </p:tgtEl>
                                        <p:attrNameLst>
                                          <p:attrName>style.visibility</p:attrName>
                                        </p:attrNameLst>
                                      </p:cBhvr>
                                      <p:to>
                                        <p:strVal val="visible"/>
                                      </p:to>
                                    </p:set>
                                    <p:animEffect transition="in" filter="strips(downLeft)">
                                      <p:cBhvr>
                                        <p:cTn id="42" dur="500"/>
                                        <p:tgtEl>
                                          <p:spTgt spid="24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521"/>
                                        </p:tgtEl>
                                        <p:attrNameLst>
                                          <p:attrName>style.visibility</p:attrName>
                                        </p:attrNameLst>
                                      </p:cBhvr>
                                      <p:to>
                                        <p:strVal val="visible"/>
                                      </p:to>
                                    </p:set>
                                    <p:animEffect transition="in" filter="strips(downLeft)">
                                      <p:cBhvr>
                                        <p:cTn id="47" dur="500"/>
                                        <p:tgtEl>
                                          <p:spTgt spid="521"/>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547"/>
                                        </p:tgtEl>
                                        <p:attrNameLst>
                                          <p:attrName>style.visibility</p:attrName>
                                        </p:attrNameLst>
                                      </p:cBhvr>
                                      <p:to>
                                        <p:strVal val="visible"/>
                                      </p:to>
                                    </p:set>
                                    <p:animEffect transition="in" filter="strips(downLeft)">
                                      <p:cBhvr>
                                        <p:cTn id="50" dur="5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2" grpId="1"/>
      <p:bldP spid="146" grpId="0"/>
      <p:bldP spid="146" grpId="1"/>
      <p:bldP spid="206" grpId="0"/>
      <p:bldP spid="206" grpId="1"/>
      <p:bldP spid="238" grpId="0" animBg="1"/>
      <p:bldP spid="238" grpId="1" animBg="1"/>
      <p:bldP spid="239" grpId="0"/>
      <p:bldP spid="239" grpId="1"/>
      <p:bldP spid="247" grpId="0"/>
      <p:bldP spid="247" grpId="1"/>
      <p:bldP spid="54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组合 7"/>
          <p:cNvGrpSpPr/>
          <p:nvPr/>
        </p:nvGrpSpPr>
        <p:grpSpPr>
          <a:xfrm flipH="1">
            <a:off x="-4762" y="531813"/>
            <a:ext cx="6108700" cy="363537"/>
            <a:chOff x="283681" y="2459690"/>
            <a:chExt cx="6109250" cy="363336"/>
          </a:xfrm>
        </p:grpSpPr>
        <p:cxnSp>
          <p:nvCxnSpPr>
            <p:cNvPr id="73733"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3734"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3735"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一、名词</a:t>
            </a:r>
          </a:p>
        </p:txBody>
      </p:sp>
      <p:sp>
        <p:nvSpPr>
          <p:cNvPr id="8" name="TextBox 7"/>
          <p:cNvSpPr txBox="1"/>
          <p:nvPr/>
        </p:nvSpPr>
        <p:spPr>
          <a:xfrm>
            <a:off x="952500" y="2212975"/>
            <a:ext cx="10175875" cy="2724150"/>
          </a:xfrm>
          <a:prstGeom prst="rect">
            <a:avLst/>
          </a:prstGeom>
          <a:noFill/>
        </p:spPr>
        <p:txBody>
          <a:bodyPr>
            <a:spAutoFit/>
          </a:bodyPr>
          <a:lstStyle/>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名词分为</a:t>
            </a:r>
            <a:r>
              <a:rPr kumimoji="0" lang="zh-CN" altLang="en-US" sz="2400" kern="1200" cap="none" spc="0" normalizeH="0" baseline="0" noProof="0" dirty="0">
                <a:solidFill>
                  <a:schemeClr val="accent1"/>
                </a:solidFill>
                <a:latin typeface="Times New Roman" panose="02020603050405020304" pitchFamily="18" charset="0"/>
                <a:ea typeface="微软雅黑" panose="020B0503020204020204" pitchFamily="34" charset="-122"/>
                <a:cs typeface="+mn-cs"/>
              </a:rPr>
              <a:t>普通名词</a:t>
            </a:r>
            <a:r>
              <a:rPr kumimoji="0" lang="zh-CN" altLang="en-US"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和</a:t>
            </a:r>
            <a:r>
              <a:rPr kumimoji="0" lang="zh-CN" altLang="en-US" sz="2400" kern="1200" cap="none" spc="0" normalizeH="0" baseline="0" noProof="0" dirty="0">
                <a:solidFill>
                  <a:schemeClr val="accent1"/>
                </a:solidFill>
                <a:latin typeface="Times New Roman" panose="02020603050405020304" pitchFamily="18" charset="0"/>
                <a:ea typeface="微软雅黑" panose="020B0503020204020204" pitchFamily="34" charset="-122"/>
                <a:cs typeface="+mn-cs"/>
              </a:rPr>
              <a:t>专有名词</a:t>
            </a:r>
            <a:r>
              <a:rPr kumimoji="0" lang="zh-CN" altLang="en-US"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普通名词包括可数名词和不可数名词。可数名词是指能以数目来计算，可以分成个体的人或物。可数名词有单复数形式。不可数名词是指不能以数目来计算，不可以分成个体的概念、状态、品质、感情或表示物质材料的东西。</a:t>
            </a: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专有名词常表示个人、地方、机构、组织等。如：</a:t>
            </a:r>
            <a:r>
              <a:rPr kumimoji="0" lang="en-US" altLang="zh-CN"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Tom, the Great Wall, the Spring </a:t>
            </a:r>
            <a:r>
              <a:rPr kumimoji="0" lang="en-US" altLang="zh-CN"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Festival,France</a:t>
            </a:r>
            <a:r>
              <a:rPr kumimoji="0" lang="en-US" altLang="zh-CN"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the United States)</a:t>
            </a:r>
            <a:r>
              <a:rPr kumimoji="0" lang="zh-CN" altLang="en-US"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endParaRPr kumimoji="0" lang="en-US" altLang="zh-CN"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endParaRP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p:cNvPicPr>
          <p:nvPr/>
        </p:nvPicPr>
        <p:blipFill>
          <a:blip r:embed="rId2" cstate="print"/>
          <a:stretch>
            <a:fillRect/>
          </a:stretch>
        </p:blipFill>
        <p:spPr>
          <a:xfrm>
            <a:off x="188913" y="747713"/>
            <a:ext cx="11788775" cy="5022850"/>
          </a:xfrm>
          <a:prstGeom prst="rect">
            <a:avLst/>
          </a:prstGeom>
          <a:noFill/>
          <a:ln w="9525">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cstate="print"/>
          <a:stretch>
            <a:fillRect/>
          </a:stretch>
        </p:blipFill>
        <p:spPr>
          <a:xfrm>
            <a:off x="279400" y="969963"/>
            <a:ext cx="11590338" cy="4618037"/>
          </a:xfrm>
          <a:prstGeom prst="rect">
            <a:avLst/>
          </a:prstGeom>
          <a:noFill/>
          <a:ln w="9525">
            <a:noFill/>
          </a:ln>
        </p:spPr>
      </p:pic>
    </p:spTree>
  </p:cSld>
  <p:clrMapOvr>
    <a:masterClrMapping/>
  </p:clrMapOvr>
  <p:transition spd="slow">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
          <p:cNvSpPr/>
          <p:nvPr/>
        </p:nvSpPr>
        <p:spPr>
          <a:xfrm>
            <a:off x="1152525" y="514350"/>
            <a:ext cx="8659813" cy="954088"/>
          </a:xfrm>
          <a:prstGeom prst="rect">
            <a:avLst/>
          </a:prstGeom>
          <a:noFill/>
          <a:ln w="9525">
            <a:noFill/>
          </a:ln>
        </p:spPr>
        <p:txBody>
          <a:bodyPr>
            <a:spAutoFit/>
          </a:bodyPr>
          <a:lstStyle/>
          <a:p>
            <a:r>
              <a:rPr lang="en-US" altLang="zh-CN" sz="2800" dirty="0">
                <a:latin typeface="Calibri" panose="020F0502020204030204" pitchFamily="34" charset="0"/>
              </a:rPr>
              <a:t>Give the singular or plural form of the following nouns.</a:t>
            </a:r>
            <a:r>
              <a:rPr lang="zh-CN" altLang="en-US" sz="2800" dirty="0">
                <a:latin typeface="Calibri" panose="020F0502020204030204" pitchFamily="34" charset="0"/>
              </a:rPr>
              <a:t>（写出下列名词的单数或复数形式。）</a:t>
            </a:r>
          </a:p>
        </p:txBody>
      </p:sp>
      <p:sp>
        <p:nvSpPr>
          <p:cNvPr id="76803" name="矩形 2"/>
          <p:cNvSpPr/>
          <p:nvPr/>
        </p:nvSpPr>
        <p:spPr>
          <a:xfrm>
            <a:off x="1196975" y="1770063"/>
            <a:ext cx="9598025" cy="1754187"/>
          </a:xfrm>
          <a:prstGeom prst="rect">
            <a:avLst/>
          </a:prstGeom>
          <a:noFill/>
          <a:ln w="9525">
            <a:noFill/>
          </a:ln>
        </p:spPr>
        <p:txBody>
          <a:bodyPr>
            <a:spAutoFit/>
          </a:bodyPr>
          <a:lstStyle/>
          <a:p>
            <a:pPr>
              <a:lnSpc>
                <a:spcPct val="150000"/>
              </a:lnSpc>
            </a:pPr>
            <a:r>
              <a:rPr lang="en-US" altLang="zh-CN" sz="2400" dirty="0">
                <a:latin typeface="Calibri" panose="020F0502020204030204" pitchFamily="34" charset="0"/>
              </a:rPr>
              <a:t>1 students ___________    2 shelf ___________        3 woman __________</a:t>
            </a:r>
          </a:p>
          <a:p>
            <a:pPr>
              <a:lnSpc>
                <a:spcPct val="150000"/>
              </a:lnSpc>
            </a:pPr>
            <a:r>
              <a:rPr lang="en-US" altLang="zh-CN" sz="2400" dirty="0">
                <a:latin typeface="Calibri" panose="020F0502020204030204" pitchFamily="34" charset="0"/>
              </a:rPr>
              <a:t>4 teeth ___________          5 story ___________        6 watch __________</a:t>
            </a:r>
          </a:p>
          <a:p>
            <a:pPr>
              <a:lnSpc>
                <a:spcPct val="150000"/>
              </a:lnSpc>
            </a:pPr>
            <a:r>
              <a:rPr lang="en-US" altLang="zh-CN" sz="2400" dirty="0">
                <a:latin typeface="Calibri" panose="020F0502020204030204" pitchFamily="34" charset="0"/>
              </a:rPr>
              <a:t>7 babies ___________        8 families ___________   9 farmers __________</a:t>
            </a:r>
            <a:endParaRPr lang="zh-CN" altLang="en-US" sz="2400" dirty="0">
              <a:latin typeface="Calibri" panose="020F0502020204030204" pitchFamily="34" charset="0"/>
            </a:endParaRPr>
          </a:p>
        </p:txBody>
      </p:sp>
      <p:pic>
        <p:nvPicPr>
          <p:cNvPr id="76804" name="Picture 2" descr="D:\课件ppt\0外编PPT\E时代 高职英语\图片\Unit 1  A New Journey 图片\c0fe2f_60b60e6a267349ee8c09cdbb3457b5a2.jpg"/>
          <p:cNvPicPr>
            <a:picLocks noChangeAspect="1"/>
          </p:cNvPicPr>
          <p:nvPr/>
        </p:nvPicPr>
        <p:blipFill>
          <a:blip r:embed="rId2" cstate="print"/>
          <a:srcRect b="24080"/>
          <a:stretch>
            <a:fillRect/>
          </a:stretch>
        </p:blipFill>
        <p:spPr>
          <a:xfrm>
            <a:off x="6613525" y="3937000"/>
            <a:ext cx="5262563" cy="2419350"/>
          </a:xfrm>
          <a:prstGeom prst="rect">
            <a:avLst/>
          </a:prstGeom>
          <a:noFill/>
          <a:ln w="9525">
            <a:noFill/>
          </a:ln>
        </p:spPr>
      </p:pic>
      <p:sp>
        <p:nvSpPr>
          <p:cNvPr id="6" name="矩形 5"/>
          <p:cNvSpPr/>
          <p:nvPr/>
        </p:nvSpPr>
        <p:spPr>
          <a:xfrm>
            <a:off x="2744788" y="1898650"/>
            <a:ext cx="1293813"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student</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8" name="矩形 7"/>
          <p:cNvSpPr/>
          <p:nvPr/>
        </p:nvSpPr>
        <p:spPr>
          <a:xfrm>
            <a:off x="5640388" y="1873250"/>
            <a:ext cx="123190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shelves</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9" name="矩形 8"/>
          <p:cNvSpPr/>
          <p:nvPr/>
        </p:nvSpPr>
        <p:spPr>
          <a:xfrm>
            <a:off x="8993188" y="1898650"/>
            <a:ext cx="1125538"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women</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0" name="矩形 9"/>
          <p:cNvSpPr/>
          <p:nvPr/>
        </p:nvSpPr>
        <p:spPr>
          <a:xfrm>
            <a:off x="2389188" y="2432050"/>
            <a:ext cx="974725"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tooth</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1" name="矩形 10"/>
          <p:cNvSpPr/>
          <p:nvPr/>
        </p:nvSpPr>
        <p:spPr>
          <a:xfrm>
            <a:off x="5640388" y="2432050"/>
            <a:ext cx="1190625"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stories</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2" name="矩形 11"/>
          <p:cNvSpPr/>
          <p:nvPr/>
        </p:nvSpPr>
        <p:spPr>
          <a:xfrm>
            <a:off x="8891588" y="2432050"/>
            <a:ext cx="1349375"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watches</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3" name="矩形 12"/>
          <p:cNvSpPr/>
          <p:nvPr/>
        </p:nvSpPr>
        <p:spPr>
          <a:xfrm>
            <a:off x="2465388" y="2990850"/>
            <a:ext cx="1108075"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baby	</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4" name="矩形 13"/>
          <p:cNvSpPr/>
          <p:nvPr/>
        </p:nvSpPr>
        <p:spPr>
          <a:xfrm>
            <a:off x="6046788" y="2990850"/>
            <a:ext cx="1069975"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family</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5" name="矩形 14"/>
          <p:cNvSpPr/>
          <p:nvPr/>
        </p:nvSpPr>
        <p:spPr>
          <a:xfrm>
            <a:off x="9170988" y="3014663"/>
            <a:ext cx="120015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farmer</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组合 7"/>
          <p:cNvGrpSpPr/>
          <p:nvPr/>
        </p:nvGrpSpPr>
        <p:grpSpPr>
          <a:xfrm flipH="1">
            <a:off x="-4762" y="531813"/>
            <a:ext cx="6108700" cy="363537"/>
            <a:chOff x="283681" y="2459690"/>
            <a:chExt cx="6109250" cy="363336"/>
          </a:xfrm>
        </p:grpSpPr>
        <p:cxnSp>
          <p:nvCxnSpPr>
            <p:cNvPr id="77830"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7831"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7832"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6"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二、代词</a:t>
            </a:r>
          </a:p>
        </p:txBody>
      </p:sp>
      <p:sp>
        <p:nvSpPr>
          <p:cNvPr id="7" name="TextBox 6"/>
          <p:cNvSpPr txBox="1"/>
          <p:nvPr/>
        </p:nvSpPr>
        <p:spPr>
          <a:xfrm>
            <a:off x="996950" y="1079500"/>
            <a:ext cx="10175875" cy="1289050"/>
          </a:xfrm>
          <a:prstGeom prst="rect">
            <a:avLst/>
          </a:prstGeom>
          <a:noFill/>
        </p:spPr>
        <p:txBody>
          <a:bodyPr>
            <a:spAutoFit/>
          </a:bodyPr>
          <a:lstStyle/>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代词是代替名词及起名词作用的短语或句子的词。根据其意思和用法，代词可分为人称代词、物主代词、反身代词、指示代词、相互代词、疑问代词、连接代词、关系代词、不定代词九类。其中，人称代词、物主代词、反身代词的形式变化表如下：</a:t>
            </a:r>
            <a:endParaRPr kumimoji="0" lang="en-US" altLang="zh-CN"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endParaRPr>
          </a:p>
        </p:txBody>
      </p:sp>
      <p:pic>
        <p:nvPicPr>
          <p:cNvPr id="77829" name="Picture 1" descr="C:\Users\xiaanwen\AppData\Roaming\Tencent\Users\237813476\QQ\WinTemp\RichOle\PZ8O8E`%2RWTHBZ3Y]ZW`~S.png"/>
          <p:cNvPicPr>
            <a:picLocks noChangeAspect="1"/>
          </p:cNvPicPr>
          <p:nvPr/>
        </p:nvPicPr>
        <p:blipFill>
          <a:blip r:embed="rId6" cstate="print"/>
          <a:stretch>
            <a:fillRect/>
          </a:stretch>
        </p:blipFill>
        <p:spPr>
          <a:xfrm>
            <a:off x="1127125" y="2460625"/>
            <a:ext cx="9845675" cy="4333875"/>
          </a:xfrm>
          <a:prstGeom prst="rect">
            <a:avLst/>
          </a:prstGeom>
          <a:noFill/>
          <a:ln w="9525">
            <a:noFill/>
          </a:ln>
        </p:spPr>
      </p:pic>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课件ppt\0外编PPT\E时代 高职英语\图片\Unit 1  A New Journey 图片\Unit 2.jpg"/>
          <p:cNvPicPr>
            <a:picLocks noChangeAspect="1"/>
          </p:cNvPicPr>
          <p:nvPr/>
        </p:nvPicPr>
        <p:blipFill>
          <a:blip r:embed="rId3" cstate="print"/>
          <a:srcRect t="27708" b="15834"/>
          <a:stretch>
            <a:fillRect/>
          </a:stretch>
        </p:blipFill>
        <p:spPr>
          <a:xfrm>
            <a:off x="0" y="2946400"/>
            <a:ext cx="12192000" cy="3441700"/>
          </a:xfrm>
          <a:prstGeom prst="rect">
            <a:avLst/>
          </a:prstGeom>
          <a:noFill/>
          <a:ln w="9525">
            <a:noFill/>
          </a:ln>
        </p:spPr>
      </p:pic>
      <p:sp>
        <p:nvSpPr>
          <p:cNvPr id="6" name="矩形 5"/>
          <p:cNvSpPr/>
          <p:nvPr/>
        </p:nvSpPr>
        <p:spPr>
          <a:xfrm>
            <a:off x="1500188" y="477838"/>
            <a:ext cx="9782175"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Match the nominative pronouns with the accusative pronouns.</a:t>
            </a: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（将人称代词的主格与</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宾格连线。）</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78852" name="组合 7"/>
          <p:cNvGrpSpPr/>
          <p:nvPr/>
        </p:nvGrpSpPr>
        <p:grpSpPr>
          <a:xfrm>
            <a:off x="774700" y="187325"/>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78862" name="TextBox 6"/>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78853" name="Picture 2"/>
          <p:cNvPicPr>
            <a:picLocks noChangeAspect="1"/>
          </p:cNvPicPr>
          <p:nvPr/>
        </p:nvPicPr>
        <p:blipFill>
          <a:blip r:embed="rId4" cstate="print"/>
          <a:stretch>
            <a:fillRect/>
          </a:stretch>
        </p:blipFill>
        <p:spPr>
          <a:xfrm>
            <a:off x="0" y="1576388"/>
            <a:ext cx="12192000" cy="1831975"/>
          </a:xfrm>
          <a:prstGeom prst="rect">
            <a:avLst/>
          </a:prstGeom>
          <a:noFill/>
          <a:ln w="9525">
            <a:noFill/>
          </a:ln>
        </p:spPr>
      </p:pic>
      <p:grpSp>
        <p:nvGrpSpPr>
          <p:cNvPr id="3" name="Group 3"/>
          <p:cNvGrpSpPr/>
          <p:nvPr/>
        </p:nvGrpSpPr>
        <p:grpSpPr>
          <a:xfrm>
            <a:off x="1227138" y="2028825"/>
            <a:ext cx="9532937" cy="947738"/>
            <a:chOff x="2182" y="4738"/>
            <a:chExt cx="7832" cy="815"/>
          </a:xfrm>
        </p:grpSpPr>
        <p:cxnSp>
          <p:nvCxnSpPr>
            <p:cNvPr id="78855" name="AutoShape 4"/>
            <p:cNvCxnSpPr/>
            <p:nvPr/>
          </p:nvCxnSpPr>
          <p:spPr>
            <a:xfrm>
              <a:off x="2182" y="4738"/>
              <a:ext cx="1383" cy="806"/>
            </a:xfrm>
            <a:prstGeom prst="straightConnector1">
              <a:avLst/>
            </a:prstGeom>
            <a:ln w="12700" cap="flat" cmpd="sng">
              <a:solidFill>
                <a:srgbClr val="000000"/>
              </a:solidFill>
              <a:prstDash val="solid"/>
              <a:headEnd type="none" w="med" len="med"/>
              <a:tailEnd type="none" w="med" len="med"/>
            </a:ln>
          </p:spPr>
        </p:cxnSp>
        <p:cxnSp>
          <p:nvCxnSpPr>
            <p:cNvPr id="78856" name="AutoShape 5"/>
            <p:cNvCxnSpPr/>
            <p:nvPr/>
          </p:nvCxnSpPr>
          <p:spPr>
            <a:xfrm flipV="1">
              <a:off x="2503" y="4824"/>
              <a:ext cx="1136" cy="719"/>
            </a:xfrm>
            <a:prstGeom prst="straightConnector1">
              <a:avLst/>
            </a:prstGeom>
            <a:ln w="12700" cap="flat" cmpd="sng">
              <a:solidFill>
                <a:srgbClr val="000000"/>
              </a:solidFill>
              <a:prstDash val="solid"/>
              <a:headEnd type="none" w="med" len="med"/>
              <a:tailEnd type="none" w="med" len="med"/>
            </a:ln>
          </p:spPr>
        </p:cxnSp>
        <p:cxnSp>
          <p:nvCxnSpPr>
            <p:cNvPr id="78857" name="AutoShape 6"/>
            <p:cNvCxnSpPr/>
            <p:nvPr/>
          </p:nvCxnSpPr>
          <p:spPr>
            <a:xfrm rot="-10800000" flipV="1">
              <a:off x="5800" y="4824"/>
              <a:ext cx="1035" cy="691"/>
            </a:xfrm>
            <a:prstGeom prst="straightConnector1">
              <a:avLst/>
            </a:prstGeom>
            <a:ln w="12700" cap="flat" cmpd="sng">
              <a:solidFill>
                <a:srgbClr val="000000"/>
              </a:solidFill>
              <a:prstDash val="solid"/>
              <a:headEnd type="none" w="med" len="med"/>
              <a:tailEnd type="none" w="med" len="med"/>
            </a:ln>
          </p:spPr>
        </p:cxnSp>
        <p:cxnSp>
          <p:nvCxnSpPr>
            <p:cNvPr id="78858" name="AutoShape 7"/>
            <p:cNvCxnSpPr/>
            <p:nvPr/>
          </p:nvCxnSpPr>
          <p:spPr>
            <a:xfrm>
              <a:off x="5526" y="4776"/>
              <a:ext cx="1292" cy="738"/>
            </a:xfrm>
            <a:prstGeom prst="straightConnector1">
              <a:avLst/>
            </a:prstGeom>
            <a:ln w="12700" cap="flat" cmpd="sng">
              <a:solidFill>
                <a:srgbClr val="000000"/>
              </a:solidFill>
              <a:prstDash val="solid"/>
              <a:headEnd type="none" w="med" len="med"/>
              <a:tailEnd type="none" w="med" len="med"/>
            </a:ln>
          </p:spPr>
        </p:cxnSp>
        <p:cxnSp>
          <p:nvCxnSpPr>
            <p:cNvPr id="78859" name="AutoShape 8"/>
            <p:cNvCxnSpPr/>
            <p:nvPr/>
          </p:nvCxnSpPr>
          <p:spPr>
            <a:xfrm>
              <a:off x="8814" y="4805"/>
              <a:ext cx="1200" cy="748"/>
            </a:xfrm>
            <a:prstGeom prst="straightConnector1">
              <a:avLst/>
            </a:prstGeom>
            <a:ln w="12700" cap="flat" cmpd="sng">
              <a:solidFill>
                <a:srgbClr val="000000"/>
              </a:solidFill>
              <a:prstDash val="solid"/>
              <a:headEnd type="none" w="med" len="med"/>
              <a:tailEnd type="none" w="med" len="med"/>
            </a:ln>
          </p:spPr>
        </p:cxnSp>
        <p:cxnSp>
          <p:nvCxnSpPr>
            <p:cNvPr id="78860" name="AutoShape 9"/>
            <p:cNvCxnSpPr/>
            <p:nvPr/>
          </p:nvCxnSpPr>
          <p:spPr>
            <a:xfrm rot="-10800000" flipV="1">
              <a:off x="8732" y="4779"/>
              <a:ext cx="1218" cy="746"/>
            </a:xfrm>
            <a:prstGeom prst="straightConnector1">
              <a:avLst/>
            </a:prstGeom>
            <a:ln w="12700" cap="flat" cmpd="sng">
              <a:solidFill>
                <a:srgbClr val="000000"/>
              </a:solidFill>
              <a:prstDash val="solid"/>
              <a:headEnd type="none" w="med" len="med"/>
              <a:tailEnd type="none" w="med" len="med"/>
            </a:ln>
          </p:spPr>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11300" y="847725"/>
            <a:ext cx="9525000"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Choose the correct pronouns to complete the sentences.</a:t>
            </a: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（从括号内选择适当的代词</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填空。）</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79875" name="组合 7"/>
          <p:cNvGrpSpPr/>
          <p:nvPr/>
        </p:nvGrpSpPr>
        <p:grpSpPr>
          <a:xfrm>
            <a:off x="785813" y="555625"/>
            <a:ext cx="963612" cy="900113"/>
            <a:chOff x="953972" y="653411"/>
            <a:chExt cx="964287" cy="900000"/>
          </a:xfrm>
        </p:grpSpPr>
        <p:sp>
          <p:nvSpPr>
            <p:cNvPr id="17"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31BEA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79882" name="TextBox 17"/>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1193800" y="2384425"/>
            <a:ext cx="9845675" cy="2555875"/>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Mike is my classmate. I sit next to _______ (he, him, his, himself).</a:t>
            </a:r>
          </a:p>
          <a:p>
            <a:pPr marL="0" marR="0" lvl="0" indent="0" algn="l" defTabSz="914400" rtl="0" eaLnBrk="1" fontAlgn="auto" latinLnBrk="0" hangingPunct="1">
              <a:lnSpc>
                <a:spcPct val="2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Lucy has lost ____ (she, her, hers, herself) pen.</a:t>
            </a:r>
          </a:p>
          <a:p>
            <a:pPr marL="0" marR="0" lvl="0" indent="0" algn="l" defTabSz="914400" rtl="0" eaLnBrk="1" fontAlgn="auto" latinLnBrk="0" hangingPunct="1">
              <a:lnSpc>
                <a:spcPct val="2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Help __________ (you, your, yourself, yours) to some fruit, Mary.</a:t>
            </a:r>
          </a:p>
          <a:p>
            <a:pPr marL="0" marR="0" lvl="0" indent="0" algn="l" defTabSz="914400" rtl="0" eaLnBrk="1" fontAlgn="auto" latinLnBrk="0" hangingPunct="1">
              <a:lnSpc>
                <a:spcPct val="2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(We, Us, Our, Ours, Ourselves) _________ English teacher is Mrs. Green.</a:t>
            </a:r>
            <a:endParaRPr kumimoji="0" lang="zh-CN" altLang="en-US"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6088063" y="2546350"/>
            <a:ext cx="779463" cy="461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him </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8" name="矩形 7"/>
          <p:cNvSpPr/>
          <p:nvPr/>
        </p:nvSpPr>
        <p:spPr>
          <a:xfrm>
            <a:off x="3379788" y="3143250"/>
            <a:ext cx="677863"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her</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9" name="矩形 8"/>
          <p:cNvSpPr/>
          <p:nvPr/>
        </p:nvSpPr>
        <p:spPr>
          <a:xfrm>
            <a:off x="2490788" y="3778250"/>
            <a:ext cx="1557338"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yourself </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0" name="矩形 9"/>
          <p:cNvSpPr/>
          <p:nvPr/>
        </p:nvSpPr>
        <p:spPr>
          <a:xfrm>
            <a:off x="5830888" y="4362450"/>
            <a:ext cx="830263"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Our </a:t>
            </a:r>
            <a:endParaRPr kumimoji="0" lang="zh-CN" altLang="en-US" sz="24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组合 30"/>
          <p:cNvGrpSpPr/>
          <p:nvPr/>
        </p:nvGrpSpPr>
        <p:grpSpPr>
          <a:xfrm>
            <a:off x="1063308" y="2824480"/>
            <a:ext cx="10064750" cy="1700213"/>
            <a:chOff x="257730" y="3987889"/>
            <a:chExt cx="10064047" cy="1699593"/>
          </a:xfrm>
        </p:grpSpPr>
        <p:sp>
          <p:nvSpPr>
            <p:cNvPr id="32" name="矩形 1"/>
            <p:cNvSpPr>
              <a:spLocks noChangeArrowheads="1"/>
            </p:cNvSpPr>
            <p:nvPr/>
          </p:nvSpPr>
          <p:spPr bwMode="auto">
            <a:xfrm>
              <a:off x="257730"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3" name="矩形 21"/>
            <p:cNvSpPr>
              <a:spLocks noChangeArrowheads="1"/>
            </p:cNvSpPr>
            <p:nvPr/>
          </p:nvSpPr>
          <p:spPr bwMode="auto">
            <a:xfrm>
              <a:off x="1948299"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9" name="矩形 1"/>
            <p:cNvSpPr>
              <a:spLocks noChangeArrowheads="1"/>
            </p:cNvSpPr>
            <p:nvPr/>
          </p:nvSpPr>
          <p:spPr bwMode="auto">
            <a:xfrm>
              <a:off x="3635694"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0" name="矩形 21"/>
            <p:cNvSpPr>
              <a:spLocks noChangeArrowheads="1"/>
            </p:cNvSpPr>
            <p:nvPr/>
          </p:nvSpPr>
          <p:spPr bwMode="auto">
            <a:xfrm>
              <a:off x="5308802"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8" name="矩形 1"/>
            <p:cNvSpPr>
              <a:spLocks noChangeArrowheads="1"/>
            </p:cNvSpPr>
            <p:nvPr/>
          </p:nvSpPr>
          <p:spPr bwMode="auto">
            <a:xfrm>
              <a:off x="6981910" y="3987889"/>
              <a:ext cx="1671520" cy="1699593"/>
            </a:xfrm>
            <a:prstGeom prst="rect">
              <a:avLst/>
            </a:prstGeom>
            <a:solidFill>
              <a:schemeClr val="accent5">
                <a:lumMod val="40000"/>
                <a:lumOff val="6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9" name="矩形 21"/>
            <p:cNvSpPr>
              <a:spLocks noChangeArrowheads="1"/>
            </p:cNvSpPr>
            <p:nvPr/>
          </p:nvSpPr>
          <p:spPr bwMode="auto">
            <a:xfrm>
              <a:off x="8747087"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11300" y="847725"/>
            <a:ext cx="10701338"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Now watch the movie clip. Read the words closely after the speaker so as to improve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your short-term memory, pronunciation, stress and intonation by imitating what you hear.</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81923" name="组合 7"/>
          <p:cNvGrpSpPr/>
          <p:nvPr/>
        </p:nvGrpSpPr>
        <p:grpSpPr>
          <a:xfrm>
            <a:off x="785813" y="555625"/>
            <a:ext cx="963612"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1927" name="TextBox 4"/>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1230313" y="2130425"/>
            <a:ext cx="8047038" cy="9540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accent5">
                    <a:lumMod val="60000"/>
                    <a:lumOff val="40000"/>
                  </a:schemeClr>
                </a:solidFill>
                <a:effectLst/>
                <a:uLnTx/>
                <a:uFillTx/>
                <a:latin typeface="+mn-lt"/>
                <a:ea typeface="+mn-ea"/>
                <a:cs typeface="+mn-cs"/>
              </a:rPr>
              <a:t>Setting:</a:t>
            </a:r>
            <a:r>
              <a:rPr kumimoji="0" lang="en-US" altLang="zh-CN"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 Bartleby tries to persuade his friends to apply for running the South Harmon Institute of Technology.</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pic>
        <p:nvPicPr>
          <p:cNvPr id="81925" name="Picture 2" descr="D:\PPT素材\ewnr.png"/>
          <p:cNvPicPr>
            <a:picLocks noChangeAspect="1"/>
          </p:cNvPicPr>
          <p:nvPr/>
        </p:nvPicPr>
        <p:blipFill>
          <a:blip r:embed="rId3" cstate="print"/>
          <a:stretch>
            <a:fillRect/>
          </a:stretch>
        </p:blipFill>
        <p:spPr>
          <a:xfrm>
            <a:off x="8293100" y="3092450"/>
            <a:ext cx="2868613" cy="2952750"/>
          </a:xfrm>
          <a:prstGeom prst="rect">
            <a:avLst/>
          </a:prstGeom>
          <a:noFill/>
          <a:ln w="9525">
            <a:noFill/>
          </a:ln>
        </p:spPr>
      </p:pic>
    </p:spTree>
  </p:cSld>
  <p:clrMapOvr>
    <a:masterClrMapping/>
  </p:clrMapOvr>
  <p:transition spd="slow">
    <p:split orient="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Movie.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727200" y="908050"/>
            <a:ext cx="8788400" cy="4913313"/>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组合 30"/>
          <p:cNvGrpSpPr/>
          <p:nvPr/>
        </p:nvGrpSpPr>
        <p:grpSpPr>
          <a:xfrm>
            <a:off x="1063308" y="2842895"/>
            <a:ext cx="10064750" cy="1700213"/>
            <a:chOff x="257730" y="3987889"/>
            <a:chExt cx="10064047" cy="1699593"/>
          </a:xfrm>
        </p:grpSpPr>
        <p:sp>
          <p:nvSpPr>
            <p:cNvPr id="32" name="矩形 1"/>
            <p:cNvSpPr>
              <a:spLocks noChangeArrowheads="1"/>
            </p:cNvSpPr>
            <p:nvPr/>
          </p:nvSpPr>
          <p:spPr bwMode="auto">
            <a:xfrm>
              <a:off x="257730"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3" name="矩形 21"/>
            <p:cNvSpPr>
              <a:spLocks noChangeArrowheads="1"/>
            </p:cNvSpPr>
            <p:nvPr/>
          </p:nvSpPr>
          <p:spPr bwMode="auto">
            <a:xfrm>
              <a:off x="1948299"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9" name="矩形 1"/>
            <p:cNvSpPr>
              <a:spLocks noChangeArrowheads="1"/>
            </p:cNvSpPr>
            <p:nvPr/>
          </p:nvSpPr>
          <p:spPr bwMode="auto">
            <a:xfrm>
              <a:off x="3635694"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0" name="矩形 21"/>
            <p:cNvSpPr>
              <a:spLocks noChangeArrowheads="1"/>
            </p:cNvSpPr>
            <p:nvPr/>
          </p:nvSpPr>
          <p:spPr bwMode="auto">
            <a:xfrm>
              <a:off x="5308802" y="3987889"/>
              <a:ext cx="157469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8" name="矩形 1"/>
            <p:cNvSpPr>
              <a:spLocks noChangeArrowheads="1"/>
            </p:cNvSpPr>
            <p:nvPr/>
          </p:nvSpPr>
          <p:spPr bwMode="auto">
            <a:xfrm>
              <a:off x="6981910" y="3987889"/>
              <a:ext cx="1671520" cy="169959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9" name="矩形 21"/>
            <p:cNvSpPr>
              <a:spLocks noChangeArrowheads="1"/>
            </p:cNvSpPr>
            <p:nvPr/>
          </p:nvSpPr>
          <p:spPr bwMode="auto">
            <a:xfrm>
              <a:off x="8747087" y="3987889"/>
              <a:ext cx="1574690" cy="1699593"/>
            </a:xfrm>
            <a:prstGeom prst="rect">
              <a:avLst/>
            </a:prstGeom>
          </p:spPr>
          <p:style>
            <a:lnRef idx="3">
              <a:schemeClr val="lt1"/>
            </a:lnRef>
            <a:fillRef idx="1">
              <a:schemeClr val="accent3"/>
            </a:fillRef>
            <a:effectRef idx="1">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11300" y="423863"/>
            <a:ext cx="10186988" cy="12001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Work in pairs. Role-play the characters in the movie clip with your partner on the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platform. The teacher and students in other teams can give a score for the performance.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 following score sheet is for your reference.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83971" name="组合 7"/>
          <p:cNvGrpSpPr/>
          <p:nvPr/>
        </p:nvGrpSpPr>
        <p:grpSpPr>
          <a:xfrm>
            <a:off x="785813" y="131763"/>
            <a:ext cx="963612" cy="900112"/>
            <a:chOff x="953972" y="653411"/>
            <a:chExt cx="964287" cy="900000"/>
          </a:xfrm>
        </p:grpSpPr>
        <p:sp>
          <p:nvSpPr>
            <p:cNvPr id="4" name="MH_Other_1"/>
            <p:cNvSpPr>
              <a:spLocks noChangeAspect="1"/>
            </p:cNvSpPr>
            <p:nvPr>
              <p:custDataLst>
                <p:tags r:id="rId1"/>
              </p:custDataLst>
            </p:nvPr>
          </p:nvSpPr>
          <p:spPr>
            <a:xfrm rot="16200000">
              <a:off x="986116"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3974" name="TextBox 4"/>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83972" name="Picture 2"/>
          <p:cNvPicPr>
            <a:picLocks noChangeAspect="1"/>
          </p:cNvPicPr>
          <p:nvPr/>
        </p:nvPicPr>
        <p:blipFill>
          <a:blip r:embed="rId3" cstate="print"/>
          <a:stretch>
            <a:fillRect/>
          </a:stretch>
        </p:blipFill>
        <p:spPr>
          <a:xfrm>
            <a:off x="3724275" y="1693863"/>
            <a:ext cx="7616825" cy="4449762"/>
          </a:xfrm>
          <a:prstGeom prst="rect">
            <a:avLst/>
          </a:prstGeom>
          <a:noFill/>
          <a:ln w="9525">
            <a:noFill/>
          </a:ln>
        </p:spPr>
      </p:pic>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511300" y="847725"/>
            <a:ext cx="9763125"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Read the lines from the movie Smurfs: </a:t>
            </a:r>
            <a:r>
              <a:rPr kumimoji="0" lang="en-US" altLang="zh-CN" sz="1800" b="1" i="1"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 Lost Village </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蓝精灵：寻找神秘村</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and</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try to recite them.</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84995" name="组合 7"/>
          <p:cNvGrpSpPr/>
          <p:nvPr/>
        </p:nvGrpSpPr>
        <p:grpSpPr>
          <a:xfrm>
            <a:off x="785813" y="555625"/>
            <a:ext cx="963612" cy="900113"/>
            <a:chOff x="953972" y="653411"/>
            <a:chExt cx="964287" cy="900000"/>
          </a:xfrm>
        </p:grpSpPr>
        <p:sp>
          <p:nvSpPr>
            <p:cNvPr id="2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4999" name="TextBox 26"/>
            <p:cNvSpPr txBox="1"/>
            <p:nvPr/>
          </p:nvSpPr>
          <p:spPr>
            <a:xfrm>
              <a:off x="1219202" y="842678"/>
              <a:ext cx="439271" cy="523220"/>
            </a:xfrm>
            <a:prstGeom prst="rect">
              <a:avLst/>
            </a:prstGeom>
            <a:noFill/>
            <a:ln w="9525">
              <a:noFill/>
            </a:ln>
          </p:spPr>
          <p:txBody>
            <a:bodyPr>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84996" name="矩形 27"/>
          <p:cNvSpPr/>
          <p:nvPr/>
        </p:nvSpPr>
        <p:spPr>
          <a:xfrm>
            <a:off x="4427538" y="2352675"/>
            <a:ext cx="6323012" cy="3540125"/>
          </a:xfrm>
          <a:prstGeom prst="rect">
            <a:avLst/>
          </a:prstGeom>
          <a:noFill/>
          <a:ln w="9525">
            <a:noFill/>
          </a:ln>
        </p:spPr>
        <p:txBody>
          <a:bodyPr>
            <a:spAutoFit/>
          </a:bodyPr>
          <a:lstStyle/>
          <a:p>
            <a:r>
              <a:rPr lang="en-US" altLang="zh-CN" sz="2800" dirty="0">
                <a:latin typeface="Calibri" panose="020F0502020204030204" pitchFamily="34" charset="0"/>
              </a:rPr>
              <a:t>1      There is a place.</a:t>
            </a:r>
          </a:p>
          <a:p>
            <a:r>
              <a:rPr lang="en-US" altLang="zh-CN" sz="2800" dirty="0">
                <a:latin typeface="Calibri" panose="020F0502020204030204" pitchFamily="34" charset="0"/>
              </a:rPr>
              <a:t>A place that knows no sadness.</a:t>
            </a:r>
          </a:p>
          <a:p>
            <a:r>
              <a:rPr lang="en-US" altLang="zh-CN" sz="2800" dirty="0">
                <a:latin typeface="Calibri" panose="020F0502020204030204" pitchFamily="34" charset="0"/>
              </a:rPr>
              <a:t>Where even feeling blue is a happy thing.</a:t>
            </a:r>
          </a:p>
          <a:p>
            <a:r>
              <a:rPr lang="zh-CN" altLang="en-US" sz="2800" dirty="0">
                <a:latin typeface="Calibri" panose="020F0502020204030204" pitchFamily="34" charset="0"/>
              </a:rPr>
              <a:t>有一个地方。</a:t>
            </a:r>
          </a:p>
          <a:p>
            <a:r>
              <a:rPr lang="zh-CN" altLang="en-US" sz="2800" dirty="0">
                <a:latin typeface="Calibri" panose="020F0502020204030204" pitchFamily="34" charset="0"/>
              </a:rPr>
              <a:t>一个不知道悲伤的地方。</a:t>
            </a:r>
          </a:p>
          <a:p>
            <a:r>
              <a:rPr lang="zh-CN" altLang="en-US" sz="2800" dirty="0">
                <a:latin typeface="Calibri" panose="020F0502020204030204" pitchFamily="34" charset="0"/>
              </a:rPr>
              <a:t>在那里沮丧也是一种快乐。</a:t>
            </a:r>
          </a:p>
          <a:p>
            <a:r>
              <a:rPr lang="en-US" altLang="zh-CN" sz="2800" dirty="0">
                <a:latin typeface="Calibri" panose="020F0502020204030204" pitchFamily="34" charset="0"/>
              </a:rPr>
              <a:t>2      All of that is about to change.</a:t>
            </a:r>
          </a:p>
          <a:p>
            <a:r>
              <a:rPr lang="zh-CN" altLang="en-US" sz="2800" dirty="0">
                <a:latin typeface="Calibri" panose="020F0502020204030204" pitchFamily="34" charset="0"/>
              </a:rPr>
              <a:t>一切即将发生变化。</a:t>
            </a:r>
          </a:p>
        </p:txBody>
      </p:sp>
      <p:pic>
        <p:nvPicPr>
          <p:cNvPr id="84997" name="Picture 2" descr="D:\PPT素材\gmee.png"/>
          <p:cNvPicPr>
            <a:picLocks noChangeAspect="1"/>
          </p:cNvPicPr>
          <p:nvPr/>
        </p:nvPicPr>
        <p:blipFill>
          <a:blip r:embed="rId3" cstate="print"/>
          <a:stretch>
            <a:fillRect/>
          </a:stretch>
        </p:blipFill>
        <p:spPr>
          <a:xfrm>
            <a:off x="1384300" y="2341563"/>
            <a:ext cx="2273300" cy="3649662"/>
          </a:xfrm>
          <a:prstGeom prst="rect">
            <a:avLst/>
          </a:prstGeom>
          <a:noFill/>
          <a:ln w="9525">
            <a:noFill/>
          </a:ln>
        </p:spPr>
      </p:pic>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5387975" y="445135"/>
            <a:ext cx="6022975" cy="5262245"/>
          </a:xfrm>
          <a:prstGeom prst="rect">
            <a:avLst/>
          </a:prstGeom>
          <a:noFill/>
          <a:ln w="9525">
            <a:noFill/>
          </a:ln>
        </p:spPr>
        <p:txBody>
          <a:bodyPr wrap="square">
            <a:spAutoFit/>
          </a:bodyPr>
          <a:lstStyle/>
          <a:p>
            <a:r>
              <a:rPr lang="zh-CN" sz="2800" b="1">
                <a:latin typeface="Times New Roman" panose="02020603050405020304" pitchFamily="18" charset="0"/>
                <a:ea typeface="宋体" panose="02010600030101010101" pitchFamily="2" charset="-122"/>
              </a:rPr>
              <a:t>思政视频：钟南山如何开启医学之路</a:t>
            </a:r>
            <a:endParaRPr lang="zh-CN" sz="2800">
              <a:latin typeface="Times New Roman" panose="02020603050405020304" pitchFamily="18" charset="0"/>
              <a:ea typeface="宋体" panose="02010600030101010101" pitchFamily="2" charset="-122"/>
            </a:endParaRPr>
          </a:p>
          <a:p>
            <a:r>
              <a:rPr lang="zh-CN" sz="2800">
                <a:latin typeface="Times New Roman" panose="02020603050405020304" pitchFamily="18" charset="0"/>
                <a:ea typeface="宋体" panose="02010600030101010101" pitchFamily="2" charset="-122"/>
              </a:rPr>
              <a:t>钟南山，我国呼吸疾病研究领域的领军人物，敢医敢言，勇于担当，提出的防控策略和防治措施挽救了无数生命，在非典型肺炎和新冠肺炎疫情防控中作出巨大贡献。这位“共和国勋章”的获得者是如何炼成的？看本视频钟南山院士亲自讲述在英国留学的那段铭心刻骨的经历，我们便能了解一二。</a:t>
            </a:r>
          </a:p>
          <a:p>
            <a:r>
              <a:rPr lang="zh-CN" sz="2800">
                <a:latin typeface="Times New Roman" panose="02020603050405020304" pitchFamily="18" charset="0"/>
                <a:ea typeface="宋体" panose="02010600030101010101" pitchFamily="2" charset="-122"/>
              </a:rPr>
              <a:t>中国的希望在青年，我们应为民族复兴的中国梦而奋斗。</a:t>
            </a:r>
            <a:endParaRPr lang="zh-CN" altLang="en-US" sz="2800"/>
          </a:p>
        </p:txBody>
      </p:sp>
      <p:pic>
        <p:nvPicPr>
          <p:cNvPr id="7" name="图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6080" y="1320165"/>
            <a:ext cx="4640580" cy="3512820"/>
          </a:xfrm>
          <a:prstGeom prst="rect">
            <a:avLst/>
          </a:prstGeom>
        </p:spPr>
      </p:pic>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2"/>
          <p:cNvSpPr txBox="1"/>
          <p:nvPr/>
        </p:nvSpPr>
        <p:spPr>
          <a:xfrm>
            <a:off x="1301750" y="502920"/>
            <a:ext cx="7543800" cy="891540"/>
          </a:xfrm>
          <a:prstGeom prst="rect">
            <a:avLst/>
          </a:prstGeom>
          <a:noFill/>
          <a:ln w="9525">
            <a:noFill/>
          </a:ln>
        </p:spPr>
        <p:txBody>
          <a:bodyPr wrap="square">
            <a:spAutoFit/>
          </a:bodyPr>
          <a:lstStyle/>
          <a:p>
            <a:pPr>
              <a:lnSpc>
                <a:spcPct val="130000"/>
              </a:lnSpc>
              <a:spcAft>
                <a:spcPts val="900"/>
              </a:spcAft>
            </a:pPr>
            <a:r>
              <a:rPr lang="en-US" altLang="zh-CN" sz="4000" b="1" dirty="0">
                <a:solidFill>
                  <a:schemeClr val="accent5">
                    <a:lumMod val="75000"/>
                  </a:schemeClr>
                </a:solidFill>
                <a:latin typeface="Times New Roman" panose="02020603050405020304" pitchFamily="18" charset="0"/>
                <a:ea typeface="微软雅黑" panose="020B0503020204020204" pitchFamily="34" charset="-122"/>
              </a:rPr>
              <a:t>Personal Information Form</a:t>
            </a:r>
          </a:p>
        </p:txBody>
      </p:sp>
      <p:pic>
        <p:nvPicPr>
          <p:cNvPr id="87043" name="Picture 2"/>
          <p:cNvPicPr>
            <a:picLocks noChangeAspect="1"/>
          </p:cNvPicPr>
          <p:nvPr/>
        </p:nvPicPr>
        <p:blipFill>
          <a:blip r:embed="rId2" cstate="print"/>
          <a:stretch>
            <a:fillRect/>
          </a:stretch>
        </p:blipFill>
        <p:spPr>
          <a:xfrm>
            <a:off x="504825" y="2063750"/>
            <a:ext cx="11049000" cy="2686050"/>
          </a:xfrm>
          <a:prstGeom prst="rect">
            <a:avLst/>
          </a:prstGeom>
          <a:noFill/>
          <a:ln w="9525">
            <a:noFill/>
          </a:ln>
        </p:spPr>
      </p:pic>
      <p:pic>
        <p:nvPicPr>
          <p:cNvPr id="2" name="图片 1" descr="32303038313139323b32303038313134323bd0c5cfa2"/>
          <p:cNvPicPr>
            <a:picLocks noChangeAspect="1"/>
          </p:cNvPicPr>
          <p:nvPr/>
        </p:nvPicPr>
        <p:blipFill>
          <a:blip r:embed="rId3" cstate="print">
            <a:extLst>
              <a:ext uri="{96DAC541-7B7A-43D3-8B79-37D633B846F1}">
                <asvg:svgBlip xmlns="" xmlns:asvg="http://schemas.microsoft.com/office/drawing/2016/SVG/main" r:embed="rId4"/>
              </a:ext>
            </a:extLst>
          </a:blip>
          <a:stretch>
            <a:fillRect/>
          </a:stretch>
        </p:blipFill>
        <p:spPr>
          <a:xfrm>
            <a:off x="387350" y="398145"/>
            <a:ext cx="914400" cy="91440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ID" val="crop20195009_1*i*1"/>
  <p:tag name="KSO_WM_TEMPLATE_CATEGORY" val="crop"/>
  <p:tag name="KSO_WM_TEMPLATE_INDEX" val="20195009"/>
  <p:tag name="KSO_WM_UNIT_LAYERLEVEL" val="1"/>
  <p:tag name="KSO_WM_TAG_VERSION" val="1.0"/>
  <p:tag name="KSO_WM_BEAUTIFY_FLAG" val="#wm#"/>
  <p:tag name="KSO_WM_UNIT_TYPE" val="i"/>
  <p:tag name="KSO_WM_UNIT_INDEX" val="1"/>
</p:tagLst>
</file>

<file path=ppt/tags/tag1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73"/>
  <p:tag name="KSO_WM_BLIP_RECT_RIGHT" val="-522"/>
  <p:tag name="KSO_WM_BLIP_RECT_TOP" val="-231"/>
  <p:tag name="KSO_WM_BLIP_RECT_BOTTOM" val="-201"/>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0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98"/>
  <p:tag name="KSO_WM_BLIP_RECT_RIGHT" val="-757"/>
  <p:tag name="KSO_WM_BLIP_RECT_TOP" val="-243"/>
  <p:tag name="KSO_WM_BLIP_RECT_BOTTOM" val="-285"/>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1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1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1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1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1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1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1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17.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11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74"/>
  <p:tag name="KSO_WM_BLIP_RECT_RIGHT" val="-398"/>
  <p:tag name="KSO_WM_BLIP_RECT_TOP" val="-636"/>
  <p:tag name="KSO_WM_BLIP_RECT_BOTTOM" val="-247"/>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2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2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2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2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2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2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2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2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2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2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56"/>
  <p:tag name="KSO_WM_BLIP_RECT_RIGHT" val="-614"/>
  <p:tag name="KSO_WM_BLIP_RECT_TOP" val="-789"/>
  <p:tag name="KSO_WM_BLIP_RECT_BOTTOM" val="-542"/>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3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3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3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3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3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3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3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3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648"/>
  <p:tag name="KSO_WM_BLIP_RECT_RIGHT" val="-1722"/>
  <p:tag name="KSO_WM_BLIP_RECT_TOP" val="-901"/>
  <p:tag name="KSO_WM_BLIP_RECT_BOTTOM" val="-429"/>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4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4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4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4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4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4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4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4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4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4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14"/>
  <p:tag name="KSO_WM_BLIP_RECT_RIGHT" val="-956"/>
  <p:tag name="KSO_WM_BLIP_RECT_TOP" val="-51"/>
  <p:tag name="KSO_WM_BLIP_RECT_BOTTOM" val="-1278"/>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5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5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5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5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5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5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5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5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5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59.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216"/>
  <p:tag name="KSO_WM_BLIP_RECT_TOP" val="-125"/>
  <p:tag name="KSO_WM_BLIP_RECT_BOTTOM" val="-206"/>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6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6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6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6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6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6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6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6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6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6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109"/>
  <p:tag name="KSO_WM_BLIP_RECT_RIGHT" val="-452"/>
  <p:tag name="KSO_WM_BLIP_RECT_TOP" val="-139"/>
  <p:tag name="KSO_WM_BLIP_RECT_BOTTOM" val="-699"/>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7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7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7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68"/>
  <p:tag name="KSO_WM_BLIP_RECT_RIGHT" val="-2149"/>
  <p:tag name="KSO_WM_BLIP_RECT_TOP" val="-96"/>
  <p:tag name="KSO_WM_BLIP_RECT_BOTTOM" val="-1564"/>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1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536"/>
  <p:tag name="KSO_WM_BLIP_RECT_RIGHT" val="-2435"/>
  <p:tag name="KSO_WM_BLIP_RECT_TOP" val="-2098"/>
  <p:tag name="KSO_WM_BLIP_RECT_BOTTOM" val="-158"/>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ID" val="crop20195002_1*i*1"/>
  <p:tag name="KSO_WM_TEMPLATE_CATEGORY" val="crop"/>
  <p:tag name="KSO_WM_TEMPLATE_INDEX" val="20195002"/>
  <p:tag name="KSO_WM_UNIT_LAYERLEVEL" val="1"/>
  <p:tag name="KSO_WM_TAG_VERSION" val="1.0"/>
  <p:tag name="KSO_WM_BEAUTIFY_FLAG" val="#wm#"/>
  <p:tag name="KSO_WM_UNIT_TYPE" val="i"/>
  <p:tag name="KSO_WM_UNIT_INDEX" val="1"/>
</p:tagLst>
</file>

<file path=ppt/tags/tag2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072"/>
  <p:tag name="KSO_WM_BLIP_RECT_RIGHT" val="-899"/>
  <p:tag name="KSO_WM_BLIP_RECT_TOP" val="-1878"/>
  <p:tag name="KSO_WM_BLIP_RECT_BOTTOM" val="-378"/>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205"/>
  <p:tag name="KSO_WM_BLIP_RECT_RIGHT" val="-765"/>
  <p:tag name="KSO_WM_BLIP_RECT_TOP" val="-1503"/>
  <p:tag name="KSO_WM_BLIP_RECT_BOTTOM" val="-752"/>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906"/>
  <p:tag name="KSO_WM_BLIP_RECT_RIGHT" val="-2065"/>
  <p:tag name="KSO_WM_BLIP_RECT_TOP" val="-1646"/>
  <p:tag name="KSO_WM_BLIP_RECT_BOTTOM" val="-610"/>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228"/>
  <p:tag name="KSO_WM_BLIP_RECT_RIGHT" val="-1742"/>
  <p:tag name="KSO_WM_BLIP_RECT_TOP" val="-1968"/>
  <p:tag name="KSO_WM_BLIP_RECT_BOTTOM" val="-287"/>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34"/>
  <p:tag name="KSO_WM_BLIP_RECT_RIGHT" val="-1973"/>
  <p:tag name="KSO_WM_BLIP_RECT_TOP" val="-189"/>
  <p:tag name="KSO_WM_BLIP_RECT_BOTTOM" val="-1222"/>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30"/>
  <p:tag name="KSO_WM_BLIP_RECT_RIGHT" val="-2241"/>
  <p:tag name="KSO_WM_BLIP_RECT_TOP" val="0"/>
  <p:tag name="KSO_WM_BLIP_RECT_BOTTOM" val="-2249"/>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86"/>
  <p:tag name="KSO_WM_BLIP_RECT_RIGHT" val="-1195"/>
  <p:tag name="KSO_WM_BLIP_RECT_TOP" val="-734"/>
  <p:tag name="KSO_WM_BLIP_RECT_BOTTOM" val="-370"/>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5"/>
  <p:tag name="KSO_WM_BLIP_RECT_RIGHT" val="-887"/>
  <p:tag name="KSO_WM_BLIP_RECT_TOP" val="-378"/>
  <p:tag name="KSO_WM_BLIP_RECT_BOTTOM" val="0"/>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7"/>
  <p:tag name="KSO_WM_BLIP_RECT_RIGHT" val="-788"/>
  <p:tag name="KSO_WM_BLIP_RECT_TOP" val="-43"/>
  <p:tag name="KSO_WM_BLIP_RECT_BOTTOM" val="-511"/>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2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55"/>
  <p:tag name="KSO_WM_BLIP_RECT_RIGHT" val="-255"/>
  <p:tag name="KSO_WM_BLIP_RECT_TOP" val="-279"/>
  <p:tag name="KSO_WM_BLIP_RECT_BOTTOM" val="-138"/>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97_1*i*1"/>
  <p:tag name="KSO_WM_TEMPLATE_CATEGORY" val="crop"/>
  <p:tag name="KSO_WM_TEMPLATE_INDEX" val="20194997"/>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911"/>
  <p:tag name="KSO_WM_BLIP_RECT_RIGHT" val="-1721"/>
  <p:tag name="KSO_WM_BLIP_RECT_TOP" val="-751"/>
  <p:tag name="KSO_WM_BLIP_RECT_BOTTOM" val="-340"/>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3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43"/>
  <p:tag name="KSO_WM_BLIP_RECT_RIGHT" val="-757"/>
  <p:tag name="KSO_WM_BLIP_RECT_TOP" val="-383"/>
  <p:tag name="KSO_WM_BLIP_RECT_BOTTOM" val="-210"/>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32.xml><?xml version="1.0" encoding="utf-8"?>
<p:tagLst xmlns:a="http://schemas.openxmlformats.org/drawingml/2006/main" xmlns:r="http://schemas.openxmlformats.org/officeDocument/2006/relationships" xmlns:p="http://schemas.openxmlformats.org/presentationml/2006/main">
  <p:tag name="PA" val="v5.2.2"/>
  <p:tag name="PICTUREFILLRANGE" val="3a80b5bd-4aab-4e59-bf7b-17648c325c0b"/>
  <p:tag name="KSO_WM_UNIT_VALUE" val="979*2127"/>
  <p:tag name="KSO_WM_UNIT_HIGHLIGHT" val="0"/>
  <p:tag name="KSO_WM_UNIT_COMPATIBLE" val="0"/>
  <p:tag name="KSO_WM_UNIT_DIAGRAM_ISNUMVISUAL" val="0"/>
  <p:tag name="KSO_WM_UNIT_DIAGRAM_ISREFERUNIT" val="0"/>
  <p:tag name="KSO_WM_DIAGRAM_GROUP_CODE" val="1593601882"/>
  <p:tag name="KSO_WM_UNIT_TYPE" val="ζ_h_d"/>
  <p:tag name="KSO_WM_UNIT_INDEX" val="1_1_1"/>
  <p:tag name="KSO_WM_UNIT_ID" val="crop20195007_1*ζ_h_d*1_1_1"/>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6"/>
  <p:tag name="KSO_WM_BLIP_RECT_RIGHT" val="-10"/>
  <p:tag name="KSO_WM_BLIP_RECT_TOP" val="-28"/>
  <p:tag name="KSO_WM_BLIP_RECT_BOTTOM" val="-28"/>
  <p:tag name="KSO_WM_CREATIVE_CROP_ORG_WIDTH" val="179.35"/>
  <p:tag name="KSO_WM_CREATIVE_CROP_ORG_HEIGHT" val="111"/>
  <p:tag name="KSO_WM_CREATIVE_CROP_HEIGHT" val="71.2"/>
  <p:tag name="KSO_WM_CREATIVE_CROP_WIDTH" val="179.35"/>
  <p:tag name="KSO_WM_CREATIVE_CROP_VERSION" val="1"/>
  <p:tag name="KSO_WM_CREATIVE_CROP_TEMPLATE_ID" val="3107027"/>
</p:tagLst>
</file>

<file path=ppt/tags/tag33.xml><?xml version="1.0" encoding="utf-8"?>
<p:tagLst xmlns:a="http://schemas.openxmlformats.org/drawingml/2006/main" xmlns:r="http://schemas.openxmlformats.org/officeDocument/2006/relationships" xmlns:p="http://schemas.openxmlformats.org/presentationml/2006/main">
  <p:tag name="PA" val="v5.2.2"/>
  <p:tag name="PICTUREFILLRANGE" val="3a80b5bd-4aab-4e59-bf7b-17648c325c0b"/>
  <p:tag name="KSO_WM_UNIT_VALUE" val="2*1"/>
  <p:tag name="KSO_WM_UNIT_HIGHLIGHT" val="0"/>
  <p:tag name="KSO_WM_UNIT_COMPATIBLE" val="0"/>
  <p:tag name="KSO_WM_UNIT_DIAGRAM_ISNUMVISUAL" val="0"/>
  <p:tag name="KSO_WM_UNIT_DIAGRAM_ISREFERUNIT" val="0"/>
  <p:tag name="KSO_WM_DIAGRAM_GROUP_CODE" val="1593601882"/>
  <p:tag name="KSO_WM_UNIT_TYPE" val="ζ_h_d"/>
  <p:tag name="KSO_WM_UNIT_INDEX" val="1_1_2"/>
  <p:tag name="KSO_WM_UNIT_ID" val="crop20195007_1*ζ_h_d*1_1_2"/>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109240"/>
  <p:tag name="KSO_WM_BLIP_RECT_RIGHT" val="-171080"/>
  <p:tag name="KSO_WM_BLIP_RECT_TOP" val="-62073"/>
  <p:tag name="KSO_WM_BLIP_RECT_BOTTOM" val="-24603"/>
  <p:tag name="KSO_WM_CREATIVE_CROP_ORG_WIDTH" val="179.35"/>
  <p:tag name="KSO_WM_CREATIVE_CROP_ORG_HEIGHT" val="111"/>
  <p:tag name="KSO_WM_CREATIVE_CROP_HEIGHT" val="71.2"/>
  <p:tag name="KSO_WM_CREATIVE_CROP_WIDTH" val="179.35"/>
  <p:tag name="KSO_WM_CREATIVE_CROP_VERSION" val="1"/>
  <p:tag name="KSO_WM_CREATIVE_CROP_TEMPLATE_ID" val="3107027"/>
</p:tagLst>
</file>

<file path=ppt/tags/tag34.xml><?xml version="1.0" encoding="utf-8"?>
<p:tagLst xmlns:a="http://schemas.openxmlformats.org/drawingml/2006/main" xmlns:r="http://schemas.openxmlformats.org/officeDocument/2006/relationships" xmlns:p="http://schemas.openxmlformats.org/presentationml/2006/main">
  <p:tag name="PA" val="v5.2.2"/>
  <p:tag name="PICTUREFILLRANGE" val="3a80b5bd-4aab-4e59-bf7b-17648c325c0b"/>
  <p:tag name="KSO_WM_UNIT_VALUE" val="752*2404"/>
  <p:tag name="KSO_WM_UNIT_HIGHLIGHT" val="0"/>
  <p:tag name="KSO_WM_UNIT_COMPATIBLE" val="0"/>
  <p:tag name="KSO_WM_UNIT_DIAGRAM_ISNUMVISUAL" val="0"/>
  <p:tag name="KSO_WM_UNIT_DIAGRAM_ISREFERUNIT" val="0"/>
  <p:tag name="KSO_WM_DIAGRAM_GROUP_CODE" val="1593601882"/>
  <p:tag name="KSO_WM_UNIT_TYPE" val="ζ_h_d"/>
  <p:tag name="KSO_WM_UNIT_INDEX" val="1_1_3"/>
  <p:tag name="KSO_WM_UNIT_ID" val="crop20195007_1*ζ_h_d*1_1_3"/>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1"/>
  <p:tag name="KSO_WM_BLIP_RECT_RIGHT" val="-1"/>
  <p:tag name="KSO_WM_BLIP_RECT_TOP" val="-67"/>
  <p:tag name="KSO_WM_BLIP_RECT_BOTTOM" val="-36"/>
  <p:tag name="KSO_WM_CREATIVE_CROP_ORG_WIDTH" val="179.35"/>
  <p:tag name="KSO_WM_CREATIVE_CROP_ORG_HEIGHT" val="111"/>
  <p:tag name="KSO_WM_CREATIVE_CROP_HEIGHT" val="71.2"/>
  <p:tag name="KSO_WM_CREATIVE_CROP_WIDTH" val="179.35"/>
  <p:tag name="KSO_WM_CREATIVE_CROP_VERSION" val="1"/>
  <p:tag name="KSO_WM_CREATIVE_CROP_TEMPLATE_ID" val="3107027"/>
</p:tagLst>
</file>

<file path=ppt/tags/tag35.xml><?xml version="1.0" encoding="utf-8"?>
<p:tagLst xmlns:a="http://schemas.openxmlformats.org/drawingml/2006/main" xmlns:r="http://schemas.openxmlformats.org/officeDocument/2006/relationships" xmlns:p="http://schemas.openxmlformats.org/presentationml/2006/main">
  <p:tag name="PA" val="v5.2.2"/>
  <p:tag name="PICTUREFILLRANGE" val="3a80b5bd-4aab-4e59-bf7b-17648c325c0b"/>
  <p:tag name="KSO_WM_UNIT_VALUE" val="336*2405"/>
  <p:tag name="KSO_WM_UNIT_HIGHLIGHT" val="0"/>
  <p:tag name="KSO_WM_UNIT_COMPATIBLE" val="0"/>
  <p:tag name="KSO_WM_UNIT_DIAGRAM_ISNUMVISUAL" val="0"/>
  <p:tag name="KSO_WM_UNIT_DIAGRAM_ISREFERUNIT" val="0"/>
  <p:tag name="KSO_WM_DIAGRAM_GROUP_CODE" val="1593601882"/>
  <p:tag name="KSO_WM_UNIT_TYPE" val="ζ_h_d"/>
  <p:tag name="KSO_WM_UNIT_INDEX" val="1_1_4"/>
  <p:tag name="KSO_WM_UNIT_ID" val="crop20195007_1*ζ_h_d*1_1_4"/>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2"/>
  <p:tag name="KSO_WM_BLIP_RECT_RIGHT" val="-1"/>
  <p:tag name="KSO_WM_BLIP_RECT_TOP" val="-273"/>
  <p:tag name="KSO_WM_BLIP_RECT_BOTTOM" val="-82"/>
  <p:tag name="KSO_WM_CREATIVE_CROP_ORG_WIDTH" val="179.35"/>
  <p:tag name="KSO_WM_CREATIVE_CROP_ORG_HEIGHT" val="111"/>
  <p:tag name="KSO_WM_CREATIVE_CROP_HEIGHT" val="71.2"/>
  <p:tag name="KSO_WM_CREATIVE_CROP_WIDTH" val="179.35"/>
  <p:tag name="KSO_WM_CREATIVE_CROP_VERSION" val="1"/>
  <p:tag name="KSO_WM_CREATIVE_CROP_TEMPLATE_ID" val="3107027"/>
</p:tagLst>
</file>

<file path=ppt/tags/tag36.xml><?xml version="1.0" encoding="utf-8"?>
<p:tagLst xmlns:a="http://schemas.openxmlformats.org/drawingml/2006/main" xmlns:r="http://schemas.openxmlformats.org/officeDocument/2006/relationships" xmlns:p="http://schemas.openxmlformats.org/presentationml/2006/main">
  <p:tag name="PA" val="v5.2.2"/>
  <p:tag name="PICTUREFILLRANGE" val="3a80b5bd-4aab-4e59-bf7b-17648c325c0b"/>
  <p:tag name="KSO_WM_UNIT_VALUE" val="291*2471"/>
  <p:tag name="KSO_WM_UNIT_HIGHLIGHT" val="0"/>
  <p:tag name="KSO_WM_UNIT_COMPATIBLE" val="0"/>
  <p:tag name="KSO_WM_UNIT_DIAGRAM_ISNUMVISUAL" val="0"/>
  <p:tag name="KSO_WM_UNIT_DIAGRAM_ISREFERUNIT" val="0"/>
  <p:tag name="KSO_WM_DIAGRAM_GROUP_CODE" val="1593601882"/>
  <p:tag name="KSO_WM_UNIT_TYPE" val="ζ_h_d"/>
  <p:tag name="KSO_WM_UNIT_INDEX" val="1_1_5"/>
  <p:tag name="KSO_WM_UNIT_ID" val="crop20195007_1*ζ_h_d*1_1_5"/>
  <p:tag name="KSO_WM_TEMPLATE_CATEGORY" val="crop"/>
  <p:tag name="KSO_WM_TEMPLATE_INDEX" val="20195007"/>
  <p:tag name="KSO_WM_UNIT_LAYERLEVEL" val="1_1_1"/>
  <p:tag name="KSO_WM_TAG_VERSION" val="1.0"/>
  <p:tag name="KSO_WM_BEAUTIFY_FLAG" val="#wm#"/>
  <p:tag name="KSO_WM_UNIT_DIAGRAM_MODELTYPE" val="creativeCrop"/>
  <p:tag name="KSO_WM_BLIP_RECT_LEFT" val="0"/>
  <p:tag name="KSO_WM_BLIP_RECT_RIGHT" val="0"/>
  <p:tag name="KSO_WM_BLIP_RECT_TOP" val="-331"/>
  <p:tag name="KSO_WM_BLIP_RECT_BOTTOM" val="-95"/>
  <p:tag name="KSO_WM_CREATIVE_CROP_ORG_WIDTH" val="179.35"/>
  <p:tag name="KSO_WM_CREATIVE_CROP_ORG_HEIGHT" val="111"/>
  <p:tag name="KSO_WM_CREATIVE_CROP_HEIGHT" val="71.2"/>
  <p:tag name="KSO_WM_CREATIVE_CROP_WIDTH" val="179.35"/>
  <p:tag name="KSO_WM_CREATIVE_CROP_VERSION" val="1"/>
  <p:tag name="KSO_WM_CREATIVE_CROP_TEMPLATE_ID" val="3107027"/>
</p:tagLst>
</file>

<file path=ppt/tags/tag37.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
  <p:tag name="KSO_WM_TEMPLATE_CATEGORY" val="crop"/>
  <p:tag name="KSO_WM_TEMPLATE_INDEX" val="20194997"/>
  <p:tag name="KSO_WM_UNIT_LAYERLEVEL" val="1_1_1"/>
  <p:tag name="KSO_WM_TAG_VERSION" val="1.0"/>
  <p:tag name="KSO_WM_BEAUTIFY_FLAG" val="#wm#"/>
  <p:tag name="KSO_WM_UNIT_VALUE" val="922*739"/>
  <p:tag name="KSO_WM_DIAGRAM_GROUP_CODE" val="1593601523"/>
  <p:tag name="KSO_WM_UNIT_TYPE" val="ζ_h_d"/>
  <p:tag name="KSO_WM_UNIT_INDEX" val="1_1_1"/>
  <p:tag name="KSO_WM_UNIT_DIAGRAM_MODELTYPE" val="creativeCrop"/>
  <p:tag name="KSO_WM_BLIP_RECT_LEFT" val="-32"/>
  <p:tag name="KSO_WM_BLIP_RECT_RIGHT" val="-31"/>
  <p:tag name="KSO_WM_BLIP_RECT_TOP" val="-46"/>
  <p:tag name="KSO_WM_BLIP_RECT_BOTTOM" val="-53"/>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38.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2"/>
  <p:tag name="KSO_WM_TEMPLATE_CATEGORY" val="crop"/>
  <p:tag name="KSO_WM_TEMPLATE_INDEX" val="20194997"/>
  <p:tag name="KSO_WM_UNIT_LAYERLEVEL" val="1_1_1"/>
  <p:tag name="KSO_WM_TAG_VERSION" val="1.0"/>
  <p:tag name="KSO_WM_BEAUTIFY_FLAG" val="#wm#"/>
  <p:tag name="KSO_WM_UNIT_VALUE" val="848*335"/>
  <p:tag name="KSO_WM_DIAGRAM_GROUP_CODE" val="1593601523"/>
  <p:tag name="KSO_WM_UNIT_TYPE" val="ζ_h_d"/>
  <p:tag name="KSO_WM_UNIT_INDEX" val="1_1_2"/>
  <p:tag name="KSO_WM_UNIT_DIAGRAM_MODELTYPE" val="creativeCrop"/>
  <p:tag name="KSO_WM_BLIP_RECT_LEFT" val="-80"/>
  <p:tag name="KSO_WM_BLIP_RECT_RIGHT" val="-180"/>
  <p:tag name="KSO_WM_BLIP_RECT_TOP" val="-54"/>
  <p:tag name="KSO_WM_BLIP_RECT_BOTTOM" val="-62"/>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39.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3"/>
  <p:tag name="KSO_WM_TEMPLATE_CATEGORY" val="crop"/>
  <p:tag name="KSO_WM_TEMPLATE_INDEX" val="20194997"/>
  <p:tag name="KSO_WM_UNIT_LAYERLEVEL" val="1_1_1"/>
  <p:tag name="KSO_WM_TAG_VERSION" val="1.0"/>
  <p:tag name="KSO_WM_BEAUTIFY_FLAG" val="#wm#"/>
  <p:tag name="KSO_WM_UNIT_VALUE" val="848*345"/>
  <p:tag name="KSO_WM_DIAGRAM_GROUP_CODE" val="1593601523"/>
  <p:tag name="KSO_WM_UNIT_TYPE" val="ζ_h_d"/>
  <p:tag name="KSO_WM_UNIT_INDEX" val="1_1_3"/>
  <p:tag name="KSO_WM_UNIT_DIAGRAM_MODELTYPE" val="creativeCrop"/>
  <p:tag name="KSO_WM_BLIP_RECT_LEFT" val="-174"/>
  <p:tag name="KSO_WM_BLIP_RECT_RIGHT" val="-74"/>
  <p:tag name="KSO_WM_BLIP_RECT_TOP" val="-54"/>
  <p:tag name="KSO_WM_BLIP_RECT_BOTTOM" val="-62"/>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xml><?xml version="1.0" encoding="utf-8"?>
<p:tagLst xmlns:a="http://schemas.openxmlformats.org/drawingml/2006/main" xmlns:r="http://schemas.openxmlformats.org/officeDocument/2006/relationships" xmlns:p="http://schemas.openxmlformats.org/presentationml/2006/main">
  <p:tag name="PA" val="v5.2.2"/>
  <p:tag name="PICTUREFILLRANGE" val="9ca4ab6b-2ed8-4be9-9b5c-9e195a917393"/>
  <p:tag name="KSO_WM_UNIT_HIGHLIGHT" val="0"/>
  <p:tag name="KSO_WM_UNIT_COMPATIBLE" val="0"/>
  <p:tag name="KSO_WM_UNIT_DIAGRAM_ISNUMVISUAL" val="0"/>
  <p:tag name="KSO_WM_UNIT_DIAGRAM_ISREFERUNIT" val="0"/>
  <p:tag name="KSO_WM_UNIT_ID" val="crop20195003_1*ζ_h_d*1_1_1"/>
  <p:tag name="KSO_WM_TEMPLATE_CATEGORY" val="crop"/>
  <p:tag name="KSO_WM_TEMPLATE_INDEX" val="20195003"/>
  <p:tag name="KSO_WM_UNIT_LAYERLEVEL" val="1_1_1"/>
  <p:tag name="KSO_WM_TAG_VERSION" val="1.0"/>
  <p:tag name="KSO_WM_BEAUTIFY_FLAG" val="#wm#"/>
  <p:tag name="KSO_WM_DIAGRAM_GROUP_CODE" val="1593601801"/>
  <p:tag name="KSO_WM_UNIT_VALUE" val="1597*1787"/>
  <p:tag name="KSO_WM_UNIT_TYPE" val="ζ_h_d"/>
  <p:tag name="KSO_WM_UNIT_INDEX" val="1_1_1"/>
  <p:tag name="KSO_WM_UNIT_DIAGRAM_MODELTYPE" val="creativeCrop"/>
  <p:tag name="KSO_WM_BLIP_RECT_LEFT" val="-27"/>
  <p:tag name="KSO_WM_BLIP_RECT_RIGHT" val="-27"/>
  <p:tag name="KSO_WM_BLIP_RECT_TOP" val="0"/>
  <p:tag name="KSO_WM_BLIP_RECT_BOTTOM" val="0"/>
  <p:tag name="KSO_WM_CREATIVE_CROP_ORG_WIDTH" val="197.7"/>
  <p:tag name="KSO_WM_CREATIVE_CROP_ORG_HEIGHT" val="115.3"/>
  <p:tag name="KSO_WM_CREATIVE_CROP_HEIGHT" val="115.3"/>
  <p:tag name="KSO_WM_CREATIVE_CROP_WIDTH" val="129.068"/>
  <p:tag name="KSO_WM_CREATIVE_CROP_VERSION" val="1"/>
  <p:tag name="KSO_WM_CREATIVE_CROP_TEMPLATE_ID" val="3106879"/>
</p:tagLst>
</file>

<file path=ppt/tags/tag40.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4"/>
  <p:tag name="KSO_WM_TEMPLATE_CATEGORY" val="crop"/>
  <p:tag name="KSO_WM_TEMPLATE_INDEX" val="20194997"/>
  <p:tag name="KSO_WM_UNIT_LAYERLEVEL" val="1_1_1"/>
  <p:tag name="KSO_WM_TAG_VERSION" val="1.0"/>
  <p:tag name="KSO_WM_BEAUTIFY_FLAG" val="#wm#"/>
  <p:tag name="KSO_WM_UNIT_VALUE" val="384*128"/>
  <p:tag name="KSO_WM_DIAGRAM_GROUP_CODE" val="1593601523"/>
  <p:tag name="KSO_WM_UNIT_TYPE" val="ζ_h_d"/>
  <p:tag name="KSO_WM_UNIT_INDEX" val="1_1_4"/>
  <p:tag name="KSO_WM_UNIT_DIAGRAM_MODELTYPE" val="creativeCrop"/>
  <p:tag name="KSO_WM_BLIP_RECT_LEFT" val="-328"/>
  <p:tag name="KSO_WM_BLIP_RECT_RIGHT" val="-509"/>
  <p:tag name="KSO_WM_BLIP_RECT_TOP" val="-229"/>
  <p:tag name="KSO_WM_BLIP_RECT_BOTTOM" val="-147"/>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1.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5"/>
  <p:tag name="KSO_WM_TEMPLATE_CATEGORY" val="crop"/>
  <p:tag name="KSO_WM_TEMPLATE_INDEX" val="20194997"/>
  <p:tag name="KSO_WM_UNIT_LAYERLEVEL" val="1_1_1"/>
  <p:tag name="KSO_WM_TAG_VERSION" val="1.0"/>
  <p:tag name="KSO_WM_BEAUTIFY_FLAG" val="#wm#"/>
  <p:tag name="KSO_WM_UNIT_VALUE" val="384*116"/>
  <p:tag name="KSO_WM_DIAGRAM_GROUP_CODE" val="1593601523"/>
  <p:tag name="KSO_WM_UNIT_TYPE" val="ζ_h_d"/>
  <p:tag name="KSO_WM_UNIT_INDEX" val="1_1_5"/>
  <p:tag name="KSO_WM_UNIT_DIAGRAM_MODELTYPE" val="creativeCrop"/>
  <p:tag name="KSO_WM_BLIP_RECT_LEFT" val="-583"/>
  <p:tag name="KSO_WM_BLIP_RECT_RIGHT" val="-354"/>
  <p:tag name="KSO_WM_BLIP_RECT_TOP" val="-229"/>
  <p:tag name="KSO_WM_BLIP_RECT_BOTTOM" val="-147"/>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2.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6"/>
  <p:tag name="KSO_WM_TEMPLATE_CATEGORY" val="crop"/>
  <p:tag name="KSO_WM_TEMPLATE_INDEX" val="20194997"/>
  <p:tag name="KSO_WM_UNIT_LAYERLEVEL" val="1_1_1"/>
  <p:tag name="KSO_WM_TAG_VERSION" val="1.0"/>
  <p:tag name="KSO_WM_BEAUTIFY_FLAG" val="#wm#"/>
  <p:tag name="KSO_WM_UNIT_VALUE" val="76*90"/>
  <p:tag name="KSO_WM_DIAGRAM_GROUP_CODE" val="1593601523"/>
  <p:tag name="KSO_WM_UNIT_TYPE" val="ζ_h_d"/>
  <p:tag name="KSO_WM_UNIT_INDEX" val="1_1_6"/>
  <p:tag name="KSO_WM_UNIT_DIAGRAM_MODELTYPE" val="creativeCrop"/>
  <p:tag name="KSO_WM_BLIP_RECT_LEFT" val="-432"/>
  <p:tag name="KSO_WM_BLIP_RECT_RIGHT" val="-802"/>
  <p:tag name="KSO_WM_BLIP_RECT_TOP" val="-1133"/>
  <p:tag name="KSO_WM_BLIP_RECT_BOTTOM" val="-1186"/>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3.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7"/>
  <p:tag name="KSO_WM_TEMPLATE_CATEGORY" val="crop"/>
  <p:tag name="KSO_WM_TEMPLATE_INDEX" val="20194997"/>
  <p:tag name="KSO_WM_UNIT_LAYERLEVEL" val="1_1_1"/>
  <p:tag name="KSO_WM_TAG_VERSION" val="1.0"/>
  <p:tag name="KSO_WM_BEAUTIFY_FLAG" val="#wm#"/>
  <p:tag name="KSO_WM_UNIT_VALUE" val="76*90"/>
  <p:tag name="KSO_WM_DIAGRAM_GROUP_CODE" val="1593601523"/>
  <p:tag name="KSO_WM_UNIT_TYPE" val="ζ_h_d"/>
  <p:tag name="KSO_WM_UNIT_INDEX" val="1_1_7"/>
  <p:tag name="KSO_WM_UNIT_DIAGRAM_MODELTYPE" val="creativeCrop"/>
  <p:tag name="KSO_WM_BLIP_RECT_LEFT" val="-814"/>
  <p:tag name="KSO_WM_BLIP_RECT_RIGHT" val="-420"/>
  <p:tag name="KSO_WM_BLIP_RECT_TOP" val="-1133"/>
  <p:tag name="KSO_WM_BLIP_RECT_BOTTOM" val="-1186"/>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4.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8"/>
  <p:tag name="KSO_WM_TEMPLATE_CATEGORY" val="crop"/>
  <p:tag name="KSO_WM_TEMPLATE_INDEX" val="20194997"/>
  <p:tag name="KSO_WM_UNIT_LAYERLEVEL" val="1_1_1"/>
  <p:tag name="KSO_WM_TAG_VERSION" val="1.0"/>
  <p:tag name="KSO_WM_BEAUTIFY_FLAG" val="#wm#"/>
  <p:tag name="KSO_WM_UNIT_VALUE" val="107*362"/>
  <p:tag name="KSO_WM_DIAGRAM_GROUP_CODE" val="1593601523"/>
  <p:tag name="KSO_WM_UNIT_TYPE" val="ζ_h_d"/>
  <p:tag name="KSO_WM_UNIT_INDEX" val="1_1_8"/>
  <p:tag name="KSO_WM_UNIT_DIAGRAM_MODELTYPE" val="creativeCrop"/>
  <p:tag name="KSO_WM_BLIP_RECT_LEFT" val="-122"/>
  <p:tag name="KSO_WM_BLIP_RECT_RIGHT" val="-110"/>
  <p:tag name="KSO_WM_BLIP_RECT_TOP" val="-757"/>
  <p:tag name="KSO_WM_BLIP_RECT_BOTTOM" val="-854"/>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5.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9"/>
  <p:tag name="KSO_WM_TEMPLATE_CATEGORY" val="crop"/>
  <p:tag name="KSO_WM_TEMPLATE_INDEX" val="20194997"/>
  <p:tag name="KSO_WM_UNIT_LAYERLEVEL" val="1_1_1"/>
  <p:tag name="KSO_WM_TAG_VERSION" val="1.0"/>
  <p:tag name="KSO_WM_BEAUTIFY_FLAG" val="#wm#"/>
  <p:tag name="KSO_WM_UNIT_VALUE" val="34*302"/>
  <p:tag name="KSO_WM_DIAGRAM_GROUP_CODE" val="1593601523"/>
  <p:tag name="KSO_WM_UNIT_TYPE" val="ζ_h_d"/>
  <p:tag name="KSO_WM_UNIT_INDEX" val="1_1_9"/>
  <p:tag name="KSO_WM_UNIT_DIAGRAM_MODELTYPE" val="creativeCrop"/>
  <p:tag name="KSO_WM_BLIP_RECT_LEFT" val="-153"/>
  <p:tag name="KSO_WM_BLIP_RECT_RIGHT" val="-146"/>
  <p:tag name="KSO_WM_BLIP_RECT_TOP" val="-4082"/>
  <p:tag name="KSO_WM_BLIP_RECT_BOTTOM" val="-1196"/>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6.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0"/>
  <p:tag name="KSO_WM_TEMPLATE_CATEGORY" val="crop"/>
  <p:tag name="KSO_WM_TEMPLATE_INDEX" val="20194997"/>
  <p:tag name="KSO_WM_UNIT_LAYERLEVEL" val="1_1_1"/>
  <p:tag name="KSO_WM_TAG_VERSION" val="1.0"/>
  <p:tag name="KSO_WM_BEAUTIFY_FLAG" val="#wm#"/>
  <p:tag name="KSO_WM_UNIT_VALUE" val="34*266"/>
  <p:tag name="KSO_WM_DIAGRAM_GROUP_CODE" val="1593601523"/>
  <p:tag name="KSO_WM_UNIT_TYPE" val="ζ_h_d"/>
  <p:tag name="KSO_WM_UNIT_INDEX" val="1_1_10"/>
  <p:tag name="KSO_WM_UNIT_DIAGRAM_MODELTYPE" val="creativeCrop"/>
  <p:tag name="KSO_WM_BLIP_RECT_LEFT" val="-181"/>
  <p:tag name="KSO_WM_BLIP_RECT_RIGHT" val="-172"/>
  <p:tag name="KSO_WM_BLIP_RECT_TOP" val="-4253"/>
  <p:tag name="KSO_WM_BLIP_RECT_BOTTOM" val="-1025"/>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7.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1"/>
  <p:tag name="KSO_WM_TEMPLATE_CATEGORY" val="crop"/>
  <p:tag name="KSO_WM_TEMPLATE_INDEX" val="20194997"/>
  <p:tag name="KSO_WM_UNIT_LAYERLEVEL" val="1_1_1"/>
  <p:tag name="KSO_WM_TAG_VERSION" val="1.0"/>
  <p:tag name="KSO_WM_BEAUTIFY_FLAG" val="#wm#"/>
  <p:tag name="KSO_WM_UNIT_VALUE" val="34*231"/>
  <p:tag name="KSO_WM_DIAGRAM_GROUP_CODE" val="1593601523"/>
  <p:tag name="KSO_WM_UNIT_TYPE" val="ζ_h_d"/>
  <p:tag name="KSO_WM_UNIT_INDEX" val="1_1_11"/>
  <p:tag name="KSO_WM_UNIT_DIAGRAM_MODELTYPE" val="creativeCrop"/>
  <p:tag name="KSO_WM_BLIP_RECT_LEFT" val="-216"/>
  <p:tag name="KSO_WM_BLIP_RECT_RIGHT" val="-205"/>
  <p:tag name="KSO_WM_BLIP_RECT_TOP" val="-4433"/>
  <p:tag name="KSO_WM_BLIP_RECT_BOTTOM" val="-874"/>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8.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2"/>
  <p:tag name="KSO_WM_TEMPLATE_CATEGORY" val="crop"/>
  <p:tag name="KSO_WM_TEMPLATE_INDEX" val="20194997"/>
  <p:tag name="KSO_WM_UNIT_LAYERLEVEL" val="1_1_1"/>
  <p:tag name="KSO_WM_TAG_VERSION" val="1.0"/>
  <p:tag name="KSO_WM_BEAUTIFY_FLAG" val="#wm#"/>
  <p:tag name="KSO_WM_UNIT_VALUE" val="64*135"/>
  <p:tag name="KSO_WM_DIAGRAM_GROUP_CODE" val="1593601523"/>
  <p:tag name="KSO_WM_UNIT_TYPE" val="ζ_h_d"/>
  <p:tag name="KSO_WM_UNIT_INDEX" val="1_1_12"/>
  <p:tag name="KSO_WM_UNIT_DIAGRAM_MODELTYPE" val="creativeCrop"/>
  <p:tag name="KSO_WM_BLIP_RECT_LEFT" val="-403"/>
  <p:tag name="KSO_WM_BLIP_RECT_RIGHT" val="-386"/>
  <p:tag name="KSO_WM_BLIP_RECT_TOP" val="-2438"/>
  <p:tag name="KSO_WM_BLIP_RECT_BOTTOM" val="-306"/>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49.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3"/>
  <p:tag name="KSO_WM_TEMPLATE_CATEGORY" val="crop"/>
  <p:tag name="KSO_WM_TEMPLATE_INDEX" val="20194997"/>
  <p:tag name="KSO_WM_UNIT_LAYERLEVEL" val="1_1_1"/>
  <p:tag name="KSO_WM_TAG_VERSION" val="1.0"/>
  <p:tag name="KSO_WM_BEAUTIFY_FLAG" val="#wm#"/>
  <p:tag name="KSO_WM_UNIT_VALUE" val="192*298"/>
  <p:tag name="KSO_WM_DIAGRAM_GROUP_CODE" val="1593601523"/>
  <p:tag name="KSO_WM_UNIT_TYPE" val="ζ_h_d"/>
  <p:tag name="KSO_WM_UNIT_INDEX" val="1_1_13"/>
  <p:tag name="KSO_WM_UNIT_DIAGRAM_MODELTYPE" val="creativeCrop"/>
  <p:tag name="KSO_WM_BLIP_RECT_LEFT" val="-156"/>
  <p:tag name="KSO_WM_BLIP_RECT_RIGHT" val="-148"/>
  <p:tag name="KSO_WM_BLIP_RECT_TOP" val="-706"/>
  <p:tag name="KSO_WM_BLIP_RECT_BOTTOM" val="-146"/>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ID" val="crop20195007_1*i*1"/>
  <p:tag name="KSO_WM_TEMPLATE_CATEGORY" val="crop"/>
  <p:tag name="KSO_WM_TEMPLATE_INDEX" val="20195007"/>
  <p:tag name="KSO_WM_UNIT_LAYERLEVEL" val="1"/>
  <p:tag name="KSO_WM_TAG_VERSION" val="1.0"/>
  <p:tag name="KSO_WM_BEAUTIFY_FLAG" val="#wm#"/>
  <p:tag name="KSO_WM_UNIT_TYPE" val="i"/>
  <p:tag name="KSO_WM_UNIT_INDEX" val="1"/>
</p:tagLst>
</file>

<file path=ppt/tags/tag50.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4"/>
  <p:tag name="KSO_WM_TEMPLATE_CATEGORY" val="crop"/>
  <p:tag name="KSO_WM_TEMPLATE_INDEX" val="20194997"/>
  <p:tag name="KSO_WM_UNIT_LAYERLEVEL" val="1_1_1"/>
  <p:tag name="KSO_WM_TAG_VERSION" val="1.0"/>
  <p:tag name="KSO_WM_BEAUTIFY_FLAG" val="#wm#"/>
  <p:tag name="KSO_WM_UNIT_VALUE" val="170*27"/>
  <p:tag name="KSO_WM_DIAGRAM_GROUP_CODE" val="1593601523"/>
  <p:tag name="KSO_WM_UNIT_TYPE" val="ζ_h_d"/>
  <p:tag name="KSO_WM_UNIT_INDEX" val="1_1_14"/>
  <p:tag name="KSO_WM_UNIT_DIAGRAM_MODELTYPE" val="creativeCrop"/>
  <p:tag name="KSO_WM_BLIP_RECT_LEFT" val="-2220"/>
  <p:tag name="KSO_WM_BLIP_RECT_RIGHT" val="-2145"/>
  <p:tag name="KSO_WM_BLIP_RECT_TOP" val="-116"/>
  <p:tag name="KSO_WM_BLIP_RECT_BOTTOM" val="-861"/>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1.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5"/>
  <p:tag name="KSO_WM_TEMPLATE_CATEGORY" val="crop"/>
  <p:tag name="KSO_WM_TEMPLATE_INDEX" val="20194997"/>
  <p:tag name="KSO_WM_UNIT_LAYERLEVEL" val="1_1_1"/>
  <p:tag name="KSO_WM_TAG_VERSION" val="1.0"/>
  <p:tag name="KSO_WM_BEAUTIFY_FLAG" val="#wm#"/>
  <p:tag name="KSO_WM_UNIT_VALUE" val="102*152"/>
  <p:tag name="KSO_WM_DIAGRAM_GROUP_CODE" val="1593601523"/>
  <p:tag name="KSO_WM_UNIT_TYPE" val="ζ_h_d"/>
  <p:tag name="KSO_WM_UNIT_INDEX" val="1_1_15"/>
  <p:tag name="KSO_WM_UNIT_DIAGRAM_MODELTYPE" val="creativeCrop"/>
  <p:tag name="KSO_WM_BLIP_RECT_LEFT" val="-655"/>
  <p:tag name="KSO_WM_BLIP_RECT_RIGHT" val="-35"/>
  <p:tag name="KSO_WM_BLIP_RECT_TOP" val="-523"/>
  <p:tag name="KSO_WM_BLIP_RECT_BOTTOM" val="-1163"/>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2.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6"/>
  <p:tag name="KSO_WM_TEMPLATE_CATEGORY" val="crop"/>
  <p:tag name="KSO_WM_TEMPLATE_INDEX" val="20194997"/>
  <p:tag name="KSO_WM_UNIT_LAYERLEVEL" val="1_1_1"/>
  <p:tag name="KSO_WM_TAG_VERSION" val="1.0"/>
  <p:tag name="KSO_WM_BEAUTIFY_FLAG" val="#wm#"/>
  <p:tag name="KSO_WM_UNIT_VALUE" val="29*170"/>
  <p:tag name="KSO_WM_DIAGRAM_GROUP_CODE" val="1593601523"/>
  <p:tag name="KSO_WM_UNIT_TYPE" val="ζ_h_d"/>
  <p:tag name="KSO_WM_UNIT_INDEX" val="1_1_16"/>
  <p:tag name="KSO_WM_UNIT_DIAGRAM_MODELTYPE" val="creativeCrop"/>
  <p:tag name="KSO_WM_BLIP_RECT_LEFT" val="-609"/>
  <p:tag name="KSO_WM_BLIP_RECT_RIGHT" val="0"/>
  <p:tag name="KSO_WM_BLIP_RECT_TOP" val="-2937"/>
  <p:tag name="KSO_WM_BLIP_RECT_BOTTOM" val="-3371"/>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3.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7"/>
  <p:tag name="KSO_WM_TEMPLATE_CATEGORY" val="crop"/>
  <p:tag name="KSO_WM_TEMPLATE_INDEX" val="20194997"/>
  <p:tag name="KSO_WM_UNIT_LAYERLEVEL" val="1_1_1"/>
  <p:tag name="KSO_WM_TAG_VERSION" val="1.0"/>
  <p:tag name="KSO_WM_BEAUTIFY_FLAG" val="#wm#"/>
  <p:tag name="KSO_WM_UNIT_VALUE" val="123*136"/>
  <p:tag name="KSO_WM_DIAGRAM_GROUP_CODE" val="1593601523"/>
  <p:tag name="KSO_WM_UNIT_TYPE" val="ζ_h_d"/>
  <p:tag name="KSO_WM_UNIT_INDEX" val="1_1_17"/>
  <p:tag name="KSO_WM_UNIT_DIAGRAM_MODELTYPE" val="creativeCrop"/>
  <p:tag name="KSO_WM_BLIP_RECT_LEFT" val="-682"/>
  <p:tag name="KSO_WM_BLIP_RECT_RIGHT" val="-100"/>
  <p:tag name="KSO_WM_BLIP_RECT_TOP" val="-881"/>
  <p:tag name="KSO_WM_BLIP_RECT_BOTTOM" val="-508"/>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4.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8"/>
  <p:tag name="KSO_WM_TEMPLATE_CATEGORY" val="crop"/>
  <p:tag name="KSO_WM_TEMPLATE_INDEX" val="20194997"/>
  <p:tag name="KSO_WM_UNIT_LAYERLEVEL" val="1_1_1"/>
  <p:tag name="KSO_WM_TAG_VERSION" val="1.0"/>
  <p:tag name="KSO_WM_BEAUTIFY_FLAG" val="#wm#"/>
  <p:tag name="KSO_WM_UNIT_VALUE" val="29*170"/>
  <p:tag name="KSO_WM_DIAGRAM_GROUP_CODE" val="1593601523"/>
  <p:tag name="KSO_WM_UNIT_TYPE" val="ζ_h_d"/>
  <p:tag name="KSO_WM_UNIT_INDEX" val="1_1_18"/>
  <p:tag name="KSO_WM_UNIT_DIAGRAM_MODELTYPE" val="creativeCrop"/>
  <p:tag name="KSO_WM_BLIP_RECT_LEFT" val="0"/>
  <p:tag name="KSO_WM_BLIP_RECT_RIGHT" val="-608"/>
  <p:tag name="KSO_WM_BLIP_RECT_TOP" val="-2904"/>
  <p:tag name="KSO_WM_BLIP_RECT_BOTTOM" val="-3326"/>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5.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19"/>
  <p:tag name="KSO_WM_TEMPLATE_CATEGORY" val="crop"/>
  <p:tag name="KSO_WM_TEMPLATE_INDEX" val="20194997"/>
  <p:tag name="KSO_WM_UNIT_LAYERLEVEL" val="1_1_1"/>
  <p:tag name="KSO_WM_TAG_VERSION" val="1.0"/>
  <p:tag name="KSO_WM_BEAUTIFY_FLAG" val="#wm#"/>
  <p:tag name="KSO_WM_UNIT_VALUE" val="123*137"/>
  <p:tag name="KSO_WM_DIAGRAM_GROUP_CODE" val="1593601523"/>
  <p:tag name="KSO_WM_UNIT_TYPE" val="ζ_h_d"/>
  <p:tag name="KSO_WM_UNIT_INDEX" val="1_1_19"/>
  <p:tag name="KSO_WM_UNIT_DIAGRAM_MODELTYPE" val="creativeCrop"/>
  <p:tag name="KSO_WM_BLIP_RECT_LEFT" val="-101"/>
  <p:tag name="KSO_WM_BLIP_RECT_RIGHT" val="-681"/>
  <p:tag name="KSO_WM_BLIP_RECT_TOP" val="-878"/>
  <p:tag name="KSO_WM_BLIP_RECT_BOTTOM" val="-505"/>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6.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20"/>
  <p:tag name="KSO_WM_TEMPLATE_CATEGORY" val="crop"/>
  <p:tag name="KSO_WM_TEMPLATE_INDEX" val="20194997"/>
  <p:tag name="KSO_WM_UNIT_LAYERLEVEL" val="1_1_1"/>
  <p:tag name="KSO_WM_TAG_VERSION" val="1.0"/>
  <p:tag name="KSO_WM_BEAUTIFY_FLAG" val="#wm#"/>
  <p:tag name="KSO_WM_UNIT_VALUE" val="146*111"/>
  <p:tag name="KSO_WM_DIAGRAM_GROUP_CODE" val="1593601523"/>
  <p:tag name="KSO_WM_UNIT_TYPE" val="ζ_h_d"/>
  <p:tag name="KSO_WM_UNIT_INDEX" val="1_1_20"/>
  <p:tag name="KSO_WM_UNIT_DIAGRAM_MODELTYPE" val="creativeCrop"/>
  <p:tag name="KSO_WM_BLIP_RECT_LEFT" val="-765"/>
  <p:tag name="KSO_WM_BLIP_RECT_RIGHT" val="-218"/>
  <p:tag name="KSO_WM_BLIP_RECT_TOP" val="-202"/>
  <p:tag name="KSO_WM_BLIP_RECT_BOTTOM" val="-954"/>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7.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21"/>
  <p:tag name="KSO_WM_TEMPLATE_CATEGORY" val="crop"/>
  <p:tag name="KSO_WM_TEMPLATE_INDEX" val="20194997"/>
  <p:tag name="KSO_WM_UNIT_LAYERLEVEL" val="1_1_1"/>
  <p:tag name="KSO_WM_TAG_VERSION" val="1.0"/>
  <p:tag name="KSO_WM_BEAUTIFY_FLAG" val="#wm#"/>
  <p:tag name="KSO_WM_UNIT_VALUE" val="102*153"/>
  <p:tag name="KSO_WM_DIAGRAM_GROUP_CODE" val="1593601523"/>
  <p:tag name="KSO_WM_UNIT_TYPE" val="ζ_h_d"/>
  <p:tag name="KSO_WM_UNIT_INDEX" val="1_1_21"/>
  <p:tag name="KSO_WM_UNIT_DIAGRAM_MODELTYPE" val="creativeCrop"/>
  <p:tag name="KSO_WM_BLIP_RECT_LEFT" val="-37"/>
  <p:tag name="KSO_WM_BLIP_RECT_RIGHT" val="-652"/>
  <p:tag name="KSO_WM_BLIP_RECT_TOP" val="-525"/>
  <p:tag name="KSO_WM_BLIP_RECT_BOTTOM" val="-1164"/>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8.xml><?xml version="1.0" encoding="utf-8"?>
<p:tagLst xmlns:a="http://schemas.openxmlformats.org/drawingml/2006/main" xmlns:r="http://schemas.openxmlformats.org/officeDocument/2006/relationships" xmlns:p="http://schemas.openxmlformats.org/presentationml/2006/main">
  <p:tag name="PA" val="v5.2.2"/>
  <p:tag name="PICTUREFILLRANGE" val="0769c8e3-73e8-4bc3-8154-fa5bc614ccf3"/>
  <p:tag name="KSO_WM_UNIT_HIGHLIGHT" val="0"/>
  <p:tag name="KSO_WM_UNIT_COMPATIBLE" val="0"/>
  <p:tag name="KSO_WM_UNIT_DIAGRAM_ISNUMVISUAL" val="0"/>
  <p:tag name="KSO_WM_UNIT_DIAGRAM_ISREFERUNIT" val="0"/>
  <p:tag name="KSO_WM_UNIT_ID" val="crop20194997_1*ζ_h_d*1_1_22"/>
  <p:tag name="KSO_WM_TEMPLATE_CATEGORY" val="crop"/>
  <p:tag name="KSO_WM_TEMPLATE_INDEX" val="20194997"/>
  <p:tag name="KSO_WM_UNIT_LAYERLEVEL" val="1_1_1"/>
  <p:tag name="KSO_WM_TAG_VERSION" val="1.0"/>
  <p:tag name="KSO_WM_BEAUTIFY_FLAG" val="#wm#"/>
  <p:tag name="KSO_WM_UNIT_VALUE" val="146*112"/>
  <p:tag name="KSO_WM_DIAGRAM_GROUP_CODE" val="1593601523"/>
  <p:tag name="KSO_WM_UNIT_TYPE" val="ζ_h_d"/>
  <p:tag name="KSO_WM_UNIT_INDEX" val="1_1_22"/>
  <p:tag name="KSO_WM_UNIT_DIAGRAM_MODELTYPE" val="creativeCrop"/>
  <p:tag name="KSO_WM_BLIP_RECT_LEFT" val="-219"/>
  <p:tag name="KSO_WM_BLIP_RECT_RIGHT" val="-760"/>
  <p:tag name="KSO_WM_BLIP_RECT_TOP" val="-202"/>
  <p:tag name="KSO_WM_BLIP_RECT_BOTTOM" val="-953"/>
  <p:tag name="KSO_WM_CREATIVE_CROP_ORG_WIDTH" val="136.55"/>
  <p:tag name="KSO_WM_CREATIVE_CROP_ORG_HEIGHT" val="207.5"/>
  <p:tag name="KSO_WM_CREATIVE_CROP_HEIGHT" val="162.8"/>
  <p:tag name="KSO_WM_CREATIVE_CROP_WIDTH" val="136.55"/>
  <p:tag name="KSO_WM_CREATIVE_CROP_VERSION" val="1"/>
  <p:tag name="KSO_WM_CREATIVE_CROP_TEMPLATE_ID" val="3107013"/>
</p:tagLst>
</file>

<file path=ppt/tags/tag59.xml><?xml version="1.0" encoding="utf-8"?>
<p:tagLst xmlns:a="http://schemas.openxmlformats.org/drawingml/2006/main" xmlns:r="http://schemas.openxmlformats.org/officeDocument/2006/relationships" xmlns:p="http://schemas.openxmlformats.org/presentationml/2006/main">
  <p:tag name="PA" val="v5.2.2"/>
  <p:tag name="PICTUREFILLRANGE" val="8377de9c-323d-4b58-81c2-bba0ce578db5"/>
  <p:tag name="KSO_WM_UNIT_VALUE" val="191*233"/>
  <p:tag name="KSO_WM_UNIT_HIGHLIGHT" val="0"/>
  <p:tag name="KSO_WM_UNIT_COMPATIBLE" val="0"/>
  <p:tag name="KSO_WM_UNIT_DIAGRAM_ISNUMVISUAL" val="0"/>
  <p:tag name="KSO_WM_UNIT_DIAGRAM_ISREFERUNIT" val="0"/>
  <p:tag name="KSO_WM_DIAGRAM_GROUP_CODE" val="1593601292"/>
  <p:tag name="KSO_WM_UNIT_TYPE" val="ζ_h_d"/>
  <p:tag name="KSO_WM_UNIT_INDEX" val="1_1_1"/>
  <p:tag name="KSO_WM_UNIT_ID" val="crop20195002_1*ζ_h_d*1_1_1"/>
  <p:tag name="KSO_WM_TEMPLATE_CATEGORY" val="crop"/>
  <p:tag name="KSO_WM_TEMPLATE_INDEX" val="20195002"/>
  <p:tag name="KSO_WM_UNIT_LAYERLEVEL" val="1_1_1"/>
  <p:tag name="KSO_WM_TAG_VERSION" val="1.0"/>
  <p:tag name="KSO_WM_BEAUTIFY_FLAG" val="#wm#"/>
  <p:tag name="KSO_WM_UNIT_DIAGRAM_MODELTYPE" val="creativeCrop"/>
  <p:tag name="KSO_WM_BLIP_RECT_LEFT" val="-564"/>
  <p:tag name="KSO_WM_BLIP_RECT_RIGHT" val="-324"/>
  <p:tag name="KSO_WM_BLIP_RECT_TOP" val="-714"/>
  <p:tag name="KSO_WM_BLIP_RECT_BOTTOM" val="-128"/>
  <p:tag name="KSO_WM_CREATIVE_CROP_ORG_WIDTH" val="161.95"/>
  <p:tag name="KSO_WM_CREATIVE_CROP_ORG_HEIGHT" val="126.25"/>
  <p:tag name="KSO_WM_CREATIVE_CROP_HEIGHT" val="126.25"/>
  <p:tag name="KSO_WM_CREATIVE_CROP_WIDTH" val="116.25"/>
  <p:tag name="KSO_WM_CREATIVE_CROP_VERSION" val="1"/>
  <p:tag name="KSO_WM_CREATIVE_CROP_TEMPLATE_ID" val="3107019"/>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PA" val="v5.2.2"/>
  <p:tag name="PICTUREFILLRANGE" val="8377de9c-323d-4b58-81c2-bba0ce578db5"/>
  <p:tag name="KSO_WM_UNIT_VALUE" val="1796*1654"/>
  <p:tag name="KSO_WM_UNIT_HIGHLIGHT" val="0"/>
  <p:tag name="KSO_WM_UNIT_COMPATIBLE" val="0"/>
  <p:tag name="KSO_WM_UNIT_DIAGRAM_ISNUMVISUAL" val="0"/>
  <p:tag name="KSO_WM_UNIT_DIAGRAM_ISREFERUNIT" val="0"/>
  <p:tag name="KSO_WM_DIAGRAM_GROUP_CODE" val="1593601292"/>
  <p:tag name="KSO_WM_UNIT_TYPE" val="ζ_h_d"/>
  <p:tag name="KSO_WM_UNIT_INDEX" val="1_1_2"/>
  <p:tag name="KSO_WM_UNIT_ID" val="crop20195002_1*ζ_h_d*1_1_2"/>
  <p:tag name="KSO_WM_TEMPLATE_CATEGORY" val="crop"/>
  <p:tag name="KSO_WM_TEMPLATE_INDEX" val="20195002"/>
  <p:tag name="KSO_WM_UNIT_LAYERLEVEL" val="1_1_1"/>
  <p:tag name="KSO_WM_TAG_VERSION" val="1.0"/>
  <p:tag name="KSO_WM_BEAUTIFY_FLAG" val="#wm#"/>
  <p:tag name="KSO_WM_UNIT_DIAGRAM_MODELTYPE" val="creativeCrop"/>
  <p:tag name="KSO_WM_BLIP_RECT_LEFT" val="-20"/>
  <p:tag name="KSO_WM_BLIP_RECT_RIGHT" val="-20"/>
  <p:tag name="KSO_WM_BLIP_RECT_TOP" val="0"/>
  <p:tag name="KSO_WM_BLIP_RECT_BOTTOM" val="0"/>
  <p:tag name="KSO_WM_CREATIVE_CROP_ORG_WIDTH" val="161.95"/>
  <p:tag name="KSO_WM_CREATIVE_CROP_ORG_HEIGHT" val="126.25"/>
  <p:tag name="KSO_WM_CREATIVE_CROP_HEIGHT" val="126.25"/>
  <p:tag name="KSO_WM_CREATIVE_CROP_WIDTH" val="116.25"/>
  <p:tag name="KSO_WM_CREATIVE_CROP_VERSION" val="1"/>
  <p:tag name="KSO_WM_CREATIVE_CROP_TEMPLATE_ID" val="3107019"/>
</p:tagLst>
</file>

<file path=ppt/tags/tag61.xml><?xml version="1.0" encoding="utf-8"?>
<p:tagLst xmlns:a="http://schemas.openxmlformats.org/drawingml/2006/main" xmlns:r="http://schemas.openxmlformats.org/officeDocument/2006/relationships" xmlns:p="http://schemas.openxmlformats.org/presentationml/2006/main">
  <p:tag name="PA" val="v5.2.2"/>
  <p:tag name="PICTUREFILLRANGE" val="8377de9c-323d-4b58-81c2-bba0ce578db5"/>
  <p:tag name="KSO_WM_UNIT_VALUE" val="87*61"/>
  <p:tag name="KSO_WM_UNIT_HIGHLIGHT" val="0"/>
  <p:tag name="KSO_WM_UNIT_COMPATIBLE" val="0"/>
  <p:tag name="KSO_WM_UNIT_DIAGRAM_ISNUMVISUAL" val="0"/>
  <p:tag name="KSO_WM_UNIT_DIAGRAM_ISREFERUNIT" val="0"/>
  <p:tag name="KSO_WM_DIAGRAM_GROUP_CODE" val="1593601292"/>
  <p:tag name="KSO_WM_UNIT_TYPE" val="ζ_h_d"/>
  <p:tag name="KSO_WM_UNIT_INDEX" val="1_1_3"/>
  <p:tag name="KSO_WM_UNIT_ID" val="crop20195002_1*ζ_h_d*1_1_3"/>
  <p:tag name="KSO_WM_TEMPLATE_CATEGORY" val="crop"/>
  <p:tag name="KSO_WM_TEMPLATE_INDEX" val="20195002"/>
  <p:tag name="KSO_WM_UNIT_LAYERLEVEL" val="1_1_1"/>
  <p:tag name="KSO_WM_TAG_VERSION" val="1.0"/>
  <p:tag name="KSO_WM_BEAUTIFY_FLAG" val="#wm#"/>
  <p:tag name="KSO_WM_UNIT_DIAGRAM_MODELTYPE" val="creativeCrop"/>
  <p:tag name="KSO_WM_BLIP_RECT_LEFT" val="-2119"/>
  <p:tag name="KSO_WM_BLIP_RECT_RIGHT" val="-1548"/>
  <p:tag name="KSO_WM_BLIP_RECT_TOP" val="-1482"/>
  <p:tag name="KSO_WM_BLIP_RECT_BOTTOM" val="-473"/>
  <p:tag name="KSO_WM_CREATIVE_CROP_ORG_WIDTH" val="161.95"/>
  <p:tag name="KSO_WM_CREATIVE_CROP_ORG_HEIGHT" val="126.25"/>
  <p:tag name="KSO_WM_CREATIVE_CROP_HEIGHT" val="126.25"/>
  <p:tag name="KSO_WM_CREATIVE_CROP_WIDTH" val="116.25"/>
  <p:tag name="KSO_WM_CREATIVE_CROP_VERSION" val="1"/>
  <p:tag name="KSO_WM_CREATIVE_CROP_TEMPLATE_ID" val="3107019"/>
</p:tagLst>
</file>

<file path=ppt/tags/tag62.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1038*1037"/>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1"/>
  <p:tag name="KSO_WM_UNIT_ID" val="crop20195009_1*ζ_h_d*1_1_1"/>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68"/>
  <p:tag name="KSO_WM_BLIP_RECT_RIGHT" val="-64"/>
  <p:tag name="KSO_WM_BLIP_RECT_TOP" val="-26"/>
  <p:tag name="KSO_WM_BLIP_RECT_BOTTOM" val="-28"/>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63.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45*255"/>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2"/>
  <p:tag name="KSO_WM_UNIT_ID" val="crop20195009_1*ζ_h_d*1_1_2"/>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241"/>
  <p:tag name="KSO_WM_BLIP_RECT_RIGHT" val="-604"/>
  <p:tag name="KSO_WM_BLIP_RECT_TOP" val="-51"/>
  <p:tag name="KSO_WM_BLIP_RECT_BOTTOM" val="-499"/>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64.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88*198"/>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3"/>
  <p:tag name="KSO_WM_UNIT_ID" val="crop20195009_1*ζ_h_d*1_1_3"/>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545"/>
  <p:tag name="KSO_WM_BLIP_RECT_RIGHT" val="-572"/>
  <p:tag name="KSO_WM_BLIP_RECT_TOP" val="-454"/>
  <p:tag name="KSO_WM_BLIP_RECT_BOTTOM" val="0"/>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65.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40*169"/>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4"/>
  <p:tag name="KSO_WM_UNIT_ID" val="crop20195009_1*ζ_h_d*1_1_4"/>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660"/>
  <p:tag name="KSO_WM_BLIP_RECT_RIGHT" val="-669"/>
  <p:tag name="KSO_WM_BLIP_RECT_TOP" val="-1"/>
  <p:tag name="KSO_WM_BLIP_RECT_BOTTOM" val="-565"/>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66.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00*269"/>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5"/>
  <p:tag name="KSO_WM_UNIT_ID" val="crop20195009_1*ζ_h_d*1_1_5"/>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158"/>
  <p:tag name="KSO_WM_BLIP_RECT_RIGHT" val="-640"/>
  <p:tag name="KSO_WM_BLIP_RECT_TOP" val="-450"/>
  <p:tag name="KSO_WM_BLIP_RECT_BOTTOM" val="-247"/>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67.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07*145"/>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6"/>
  <p:tag name="KSO_WM_UNIT_ID" val="crop20195009_1*ζ_h_d*1_1_6"/>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1010"/>
  <p:tag name="KSO_WM_BLIP_RECT_RIGHT" val="-549"/>
  <p:tag name="KSO_WM_BLIP_RECT_TOP" val="-621"/>
  <p:tag name="KSO_WM_BLIP_RECT_BOTTOM" val="-49"/>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68.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27*237"/>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7"/>
  <p:tag name="KSO_WM_UNIT_ID" val="crop20195009_1*ζ_h_d*1_1_7"/>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722"/>
  <p:tag name="KSO_WM_BLIP_RECT_RIGHT" val="-196"/>
  <p:tag name="KSO_WM_BLIP_RECT_TOP" val="-162"/>
  <p:tag name="KSO_WM_BLIP_RECT_BOTTOM" val="-442"/>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69.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325*286"/>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8"/>
  <p:tag name="KSO_WM_UNIT_ID" val="crop20195009_1*ζ_h_d*1_1_8"/>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526"/>
  <p:tag name="KSO_WM_BLIP_RECT_RIGHT" val="-219"/>
  <p:tag name="KSO_WM_BLIP_RECT_TOP" val="0"/>
  <p:tag name="KSO_WM_BLIP_RECT_BOTTOM" val="-391"/>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7"/>
  <p:tag name="KSO_WM_BLIP_RECT_RIGHT" val="-106"/>
  <p:tag name="KSO_WM_BLIP_RECT_TOP" val="-11"/>
  <p:tag name="KSO_WM_BLIP_RECT_BOTTOM" val="-48"/>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70.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324*294"/>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9"/>
  <p:tag name="KSO_WM_UNIT_ID" val="crop20195009_1*ζ_h_d*1_1_9"/>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220"/>
  <p:tag name="KSO_WM_BLIP_RECT_RIGHT" val="-500"/>
  <p:tag name="KSO_WM_BLIP_RECT_TOP" val="-366"/>
  <p:tag name="KSO_WM_BLIP_RECT_BOTTOM" val="-26"/>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71.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70*348"/>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10"/>
  <p:tag name="KSO_WM_UNIT_ID" val="crop20195009_1*ζ_h_d*1_1_10"/>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92"/>
  <p:tag name="KSO_WM_BLIP_RECT_RIGHT" val="-502"/>
  <p:tag name="KSO_WM_BLIP_RECT_TOP" val="-198"/>
  <p:tag name="KSO_WM_BLIP_RECT_BOTTOM" val="-292"/>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72.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276*338"/>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11"/>
  <p:tag name="KSO_WM_UNIT_ID" val="crop20195009_1*ζ_h_d*1_1_11"/>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519"/>
  <p:tag name="KSO_WM_BLIP_RECT_RIGHT" val="-94"/>
  <p:tag name="KSO_WM_BLIP_RECT_TOP" val="-237"/>
  <p:tag name="KSO_WM_BLIP_RECT_BOTTOM" val="-241"/>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73.xml><?xml version="1.0" encoding="utf-8"?>
<p:tagLst xmlns:a="http://schemas.openxmlformats.org/drawingml/2006/main" xmlns:r="http://schemas.openxmlformats.org/officeDocument/2006/relationships" xmlns:p="http://schemas.openxmlformats.org/presentationml/2006/main">
  <p:tag name="PA" val="v5.2.2"/>
  <p:tag name="PICTUREFILLRANGE" val="76ca7956-4c3c-4fdb-a566-319d1d76860f"/>
  <p:tag name="KSO_WM_UNIT_VALUE" val="317*325"/>
  <p:tag name="KSO_WM_UNIT_HIGHLIGHT" val="0"/>
  <p:tag name="KSO_WM_UNIT_COMPATIBLE" val="0"/>
  <p:tag name="KSO_WM_UNIT_DIAGRAM_ISNUMVISUAL" val="0"/>
  <p:tag name="KSO_WM_UNIT_DIAGRAM_ISREFERUNIT" val="0"/>
  <p:tag name="KSO_WM_DIAGRAM_GROUP_CODE" val="1593601094"/>
  <p:tag name="KSO_WM_UNIT_TYPE" val="ζ_h_d"/>
  <p:tag name="KSO_WM_UNIT_INDEX" val="1_1_12"/>
  <p:tag name="KSO_WM_UNIT_ID" val="crop20195009_1*ζ_h_d*1_1_12"/>
  <p:tag name="KSO_WM_TEMPLATE_CATEGORY" val="crop"/>
  <p:tag name="KSO_WM_TEMPLATE_INDEX" val="20195009"/>
  <p:tag name="KSO_WM_UNIT_LAYERLEVEL" val="1_1_1"/>
  <p:tag name="KSO_WM_TAG_VERSION" val="1.0"/>
  <p:tag name="KSO_WM_BEAUTIFY_FLAG" val="#wm#"/>
  <p:tag name="KSO_WM_UNIT_DIAGRAM_MODELTYPE" val="creativeCrop"/>
  <p:tag name="KSO_WM_BLIP_RECT_LEFT" val="-515"/>
  <p:tag name="KSO_WM_BLIP_RECT_RIGHT" val="-127"/>
  <p:tag name="KSO_WM_BLIP_RECT_TOP" val="-348"/>
  <p:tag name="KSO_WM_BLIP_RECT_BOTTOM" val="-55"/>
  <p:tag name="KSO_WM_CREATIVE_CROP_ORG_WIDTH" val="210.2"/>
  <p:tag name="KSO_WM_CREATIVE_CROP_ORG_HEIGHT" val="170.95"/>
  <p:tag name="KSO_WM_CREATIVE_CROP_HEIGHT" val="170.95"/>
  <p:tag name="KSO_WM_CREATIVE_CROP_WIDTH" val="190.3"/>
  <p:tag name="KSO_WM_CREATIVE_CROP_VERSION" val="1"/>
  <p:tag name="KSO_WM_CREATIVE_CROP_TEMPLATE_ID" val="3107025"/>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175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5"/>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UNIT_TABLE_BEAUTIFY" val="smartTable{029b0c08-b5d0-467e-a756-bfe5ce4259fb}"/>
</p:tagLst>
</file>

<file path=ppt/tags/tag76.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7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79.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22"/>
  <p:tag name="KSO_WM_BLIP_RECT_RIGHT" val="-209"/>
  <p:tag name="KSO_WM_BLIP_RECT_TOP" val="-169"/>
  <p:tag name="KSO_WM_BLIP_RECT_BOTTOM" val="-111"/>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80.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82.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8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8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8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93602055"/>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79"/>
  <p:tag name="KSO_WM_BLIP_RECT_RIGHT" val="-416"/>
  <p:tag name="KSO_WM_BLIP_RECT_TOP" val="-35"/>
  <p:tag name="KSO_WM_BLIP_RECT_BOTTOM" val="-397"/>
  <p:tag name="KSO_WM_CREATIVE_CROP_ORG_WIDTH" val="224.001"/>
  <p:tag name="KSO_WM_CREATIVE_CROP_ORG_HEIGHT" val="126"/>
  <p:tag name="KSO_WM_CREATIVE_CROP_HEIGHT" val="126"/>
  <p:tag name="KSO_WM_CREATIVE_CROP_WIDTH" val="139.8"/>
  <p:tag name="KSO_WM_CREATIVE_CROP_VERSION" val="1"/>
  <p:tag name="KSO_WM_CREATIVE_CROP_TEMPLATE_ID" val="3106996"/>
</p:tagLst>
</file>

<file path=ppt/tags/tag9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9928</Words>
  <Application>Microsoft Office PowerPoint</Application>
  <PresentationFormat>自定义</PresentationFormat>
  <Paragraphs>878</Paragraphs>
  <Slides>83</Slides>
  <Notes>15</Notes>
  <HiddenSlides>0</HiddenSlides>
  <MMClips>31</MMClips>
  <ScaleCrop>false</ScaleCrop>
  <HeadingPairs>
    <vt:vector size="4" baseType="variant">
      <vt:variant>
        <vt:lpstr>主题</vt:lpstr>
      </vt:variant>
      <vt:variant>
        <vt:i4>1</vt:i4>
      </vt:variant>
      <vt:variant>
        <vt:lpstr>幻灯片标题</vt:lpstr>
      </vt:variant>
      <vt:variant>
        <vt:i4>83</vt:i4>
      </vt:variant>
    </vt:vector>
  </HeadingPairs>
  <TitlesOfParts>
    <vt:vector size="8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1184</cp:revision>
  <dcterms:created xsi:type="dcterms:W3CDTF">2013-08-12T12:34:00Z</dcterms:created>
  <dcterms:modified xsi:type="dcterms:W3CDTF">2021-12-20T12:39:40Z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145D6D4DF98C48F1A42C7D64811C0482</vt:lpwstr>
  </property>
  <property fmtid="{D5CDD505-2E9C-101B-9397-08002B2CF9AE}" pid="3" name="KSOProductBuildVer">
    <vt:lpwstr>2052-11.1.0.11115</vt:lpwstr>
  </property>
</Properties>
</file>